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4157" r:id="rId3"/>
  </p:sldMasterIdLst>
  <p:notesMasterIdLst>
    <p:notesMasterId r:id="rId17"/>
  </p:notesMasterIdLst>
  <p:handoutMasterIdLst>
    <p:handoutMasterId r:id="rId18"/>
  </p:handoutMasterIdLst>
  <p:sldIdLst>
    <p:sldId id="318" r:id="rId4"/>
    <p:sldId id="313" r:id="rId5"/>
    <p:sldId id="303" r:id="rId6"/>
    <p:sldId id="319" r:id="rId7"/>
    <p:sldId id="320" r:id="rId8"/>
    <p:sldId id="316" r:id="rId9"/>
    <p:sldId id="314" r:id="rId10"/>
    <p:sldId id="308" r:id="rId11"/>
    <p:sldId id="309" r:id="rId12"/>
    <p:sldId id="317" r:id="rId13"/>
    <p:sldId id="315" r:id="rId14"/>
    <p:sldId id="311" r:id="rId15"/>
    <p:sldId id="312" r:id="rId16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99"/>
    <a:srgbClr val="FF9933"/>
    <a:srgbClr val="0000FF"/>
    <a:srgbClr val="FFFFCC"/>
    <a:srgbClr val="1A4899"/>
    <a:srgbClr val="004C97"/>
    <a:srgbClr val="0000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7" autoAdjust="0"/>
    <p:restoredTop sz="94660"/>
  </p:normalViewPr>
  <p:slideViewPr>
    <p:cSldViewPr>
      <p:cViewPr>
        <p:scale>
          <a:sx n="99" d="100"/>
          <a:sy n="99" d="100"/>
        </p:scale>
        <p:origin x="-103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>
            <a:lvl1pPr defTabSz="94917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3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>
            <a:lvl1pPr algn="r" defTabSz="94917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502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b" anchorCtr="0" compatLnSpc="1">
            <a:prstTxWarp prst="textNoShape">
              <a:avLst/>
            </a:prstTxWarp>
          </a:bodyPr>
          <a:lstStyle>
            <a:lvl1pPr defTabSz="94917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3" y="9371502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b" anchorCtr="0" compatLnSpc="1">
            <a:prstTxWarp prst="textNoShape">
              <a:avLst/>
            </a:prstTxWarp>
          </a:bodyPr>
          <a:lstStyle>
            <a:lvl1pPr algn="r" defTabSz="949031" eaLnBrk="1" hangingPunct="1">
              <a:defRPr sz="1300"/>
            </a:lvl1pPr>
          </a:lstStyle>
          <a:p>
            <a:fld id="{05ED628C-73A2-46D1-96E1-9026EFE1D3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745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>
            <a:lvl1pPr defTabSz="94917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3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>
            <a:lvl1pPr algn="r" defTabSz="94917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0" y="4686539"/>
            <a:ext cx="5387983" cy="4440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2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b" anchorCtr="0" compatLnSpc="1">
            <a:prstTxWarp prst="textNoShape">
              <a:avLst/>
            </a:prstTxWarp>
          </a:bodyPr>
          <a:lstStyle>
            <a:lvl1pPr defTabSz="949176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3" y="9371502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65" tIns="47432" rIns="94865" bIns="47432" numCol="1" anchor="b" anchorCtr="0" compatLnSpc="1">
            <a:prstTxWarp prst="textNoShape">
              <a:avLst/>
            </a:prstTxWarp>
          </a:bodyPr>
          <a:lstStyle>
            <a:lvl1pPr algn="r" defTabSz="949031" eaLnBrk="1" hangingPunct="1">
              <a:defRPr sz="1300"/>
            </a:lvl1pPr>
          </a:lstStyle>
          <a:p>
            <a:fld id="{029D94FC-0C62-482A-9AAB-2B8F2CF7554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797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6C85D7-9BE4-4515-B9FA-8561E1DAAC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557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72E29-002A-4E7C-B621-001FC9F44B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77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8463" y="161925"/>
            <a:ext cx="2068512" cy="6121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9750" y="161925"/>
            <a:ext cx="6056313" cy="6121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E579D-087E-4291-8A23-18AF91323F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686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0842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9903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8088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2063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0913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67915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7357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2868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684213" y="6513513"/>
            <a:ext cx="77406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ja-JP" altLang="en-US" sz="1100" i="1" dirty="0">
                <a:solidFill>
                  <a:srgbClr val="1A4899"/>
                </a:solidFill>
                <a:latin typeface="ＤＦＧ華康ゴシック体W5" pitchFamily="50" charset="-128"/>
                <a:ea typeface="ＤＦＧ華康ゴシック体W5" pitchFamily="50" charset="-128"/>
              </a:rPr>
              <a:t>～世界から期待され、世界をリードする</a:t>
            </a:r>
            <a:r>
              <a:rPr lang="en-US" altLang="ja-JP" sz="1100" i="1" dirty="0">
                <a:solidFill>
                  <a:srgbClr val="1A4899"/>
                </a:solidFill>
                <a:latin typeface="ＤＦＧ華康ゴシック体W5" pitchFamily="50" charset="-128"/>
                <a:ea typeface="ＤＦＧ華康ゴシック体W5" pitchFamily="50" charset="-128"/>
              </a:rPr>
              <a:t>JIPA</a:t>
            </a:r>
            <a:r>
              <a:rPr lang="ja-JP" altLang="en-US" sz="1100" i="1" dirty="0">
                <a:solidFill>
                  <a:srgbClr val="1A4899"/>
                </a:solidFill>
                <a:latin typeface="ＤＦＧ華康ゴシック体W5" pitchFamily="50" charset="-128"/>
                <a:ea typeface="ＤＦＧ華康ゴシック体W5" pitchFamily="50" charset="-128"/>
              </a:rPr>
              <a:t>～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5BA4AD-56A0-4EC7-904E-EE41E1C5FB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8238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93519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4383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58436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A3173-6EB3-414A-99CB-91E03D2BA7E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96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A9EB-4F35-4656-BE33-82B619EFB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40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AFDD-6134-4A34-8C53-347AC1370D2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362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31F6-556F-44A8-97D9-A4DD7E932B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262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0FF1B-E844-452E-B631-457BF946603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325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A832-C30D-472B-9262-432B99077A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4725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D4A2-1618-467D-8191-190B694A00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8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D63A0-9630-4761-8A43-B33E8E4DF5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0675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DEAC-5D59-44C7-A36F-5062EB08F4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6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E5B89-C2A0-440C-A243-CDA038496A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8360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FCFB-A2BA-47B3-9D1F-B0CD869F96D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795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E3F9-E999-4A7C-A065-A0705BF594B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8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9750" y="981075"/>
            <a:ext cx="4062413" cy="530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54563" y="981075"/>
            <a:ext cx="4062412" cy="530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F05070-3D05-4607-937C-AC083ADC31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2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8B2167-C0C4-4DD9-B5EC-669DB6982B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962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69374-79DB-4B70-A271-BBBE7E1BC3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866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DE2FE-9CFF-4C23-B9CA-AA514294BE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568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CA4A69-AB91-4CA3-92AD-8B64583E76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68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18975-FF0E-4140-9223-E5D7F22F63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113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テンプレ背景2（日本語・他）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6850" y="188913"/>
            <a:ext cx="7340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85225" cy="54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18463" y="6453188"/>
            <a:ext cx="10906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b="1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1F815E52-4480-4886-9DC0-85A0C10CC1C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56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テンプレ背景3（日本語・他）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0FE6A61-ED64-4470-9796-1168D6F95CA6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2019/12/11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4482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6416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59" r:id="rId2"/>
    <p:sldLayoutId id="2147484160" r:id="rId3"/>
    <p:sldLayoutId id="2147484161" r:id="rId4"/>
    <p:sldLayoutId id="2147484162" r:id="rId5"/>
    <p:sldLayoutId id="2147484163" r:id="rId6"/>
    <p:sldLayoutId id="2147484164" r:id="rId7"/>
    <p:sldLayoutId id="2147484165" r:id="rId8"/>
    <p:sldLayoutId id="2147484166" r:id="rId9"/>
    <p:sldLayoutId id="2147484167" r:id="rId10"/>
    <p:sldLayoutId id="214748416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1784" y="2130425"/>
            <a:ext cx="8350696" cy="1470025"/>
          </a:xfrm>
        </p:spPr>
        <p:txBody>
          <a:bodyPr/>
          <a:lstStyle/>
          <a:p>
            <a:r>
              <a:rPr lang="ja-JP" altLang="en-US" dirty="0"/>
              <a:t>ベンチャー企業との協業における</a:t>
            </a:r>
            <a:r>
              <a:rPr lang="en-US" altLang="ja-JP" dirty="0"/>
              <a:t>Win-Win</a:t>
            </a:r>
            <a:r>
              <a:rPr lang="ja-JP" altLang="en-US" dirty="0"/>
              <a:t>関係を実現するための契約担当者の</a:t>
            </a:r>
            <a:r>
              <a:rPr lang="ja-JP" altLang="en-US" dirty="0" smtClean="0"/>
              <a:t>あり方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（契約交渉フレームワーク）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/>
          <a:lstStyle/>
          <a:p>
            <a:r>
              <a:rPr lang="en-US" altLang="ja-JP" dirty="0"/>
              <a:t>2018</a:t>
            </a:r>
            <a:r>
              <a:rPr lang="ja-JP" altLang="en-US" dirty="0"/>
              <a:t>年度　ライセンス第１委員会</a:t>
            </a:r>
          </a:p>
          <a:p>
            <a:r>
              <a:rPr lang="ja-JP" altLang="en-US" dirty="0"/>
              <a:t>第１</a:t>
            </a:r>
            <a:r>
              <a:rPr lang="ja-JP" altLang="en-US" dirty="0" smtClean="0"/>
              <a:t>小委員会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C85D7-9BE4-4515-B9FA-8561E1DAAC4A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7154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3648" y="1486525"/>
            <a:ext cx="255066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A2</a:t>
            </a:r>
            <a:r>
              <a:rPr kumimoji="1" lang="ja-JP" altLang="en-US" dirty="0" smtClean="0"/>
              <a:t>社</a:t>
            </a:r>
            <a:endParaRPr kumimoji="1" lang="en-US" altLang="ja-JP" dirty="0" smtClean="0"/>
          </a:p>
          <a:p>
            <a:r>
              <a:rPr lang="ja-JP" altLang="en-US" dirty="0" smtClean="0"/>
              <a:t>ヘルスケア用品メーカー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67944" y="1486525"/>
            <a:ext cx="2225629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B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社</a:t>
            </a:r>
            <a:endParaRPr kumimoji="1" lang="en-US" altLang="ja-JP" dirty="0" smtClean="0"/>
          </a:p>
          <a:p>
            <a:r>
              <a:rPr kumimoji="1" lang="ja-JP" altLang="en-US" dirty="0" smtClean="0"/>
              <a:t>装置・試薬メーカー</a:t>
            </a:r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1547664" y="2436154"/>
            <a:ext cx="2088232" cy="792088"/>
            <a:chOff x="1259632" y="2275131"/>
            <a:chExt cx="2088232" cy="792088"/>
          </a:xfrm>
        </p:grpSpPr>
        <p:sp>
          <p:nvSpPr>
            <p:cNvPr id="8" name="角丸四角形 7"/>
            <p:cNvSpPr/>
            <p:nvPr/>
          </p:nvSpPr>
          <p:spPr>
            <a:xfrm>
              <a:off x="1259632" y="2275131"/>
              <a:ext cx="2088232" cy="79208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403648" y="2369032"/>
              <a:ext cx="18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検体</a:t>
              </a:r>
              <a:r>
                <a:rPr kumimoji="1" lang="en-US" altLang="ja-JP" dirty="0" smtClean="0"/>
                <a:t>X2</a:t>
              </a:r>
            </a:p>
            <a:p>
              <a:r>
                <a:rPr lang="ja-JP" altLang="en-US" dirty="0" smtClean="0"/>
                <a:t>試薬・診断</a:t>
              </a:r>
              <a:r>
                <a:rPr lang="ja-JP" altLang="en-US" dirty="0"/>
                <a:t>装置</a:t>
              </a:r>
              <a:endParaRPr kumimoji="1" lang="ja-JP" altLang="en-US" dirty="0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4439475" y="2468247"/>
            <a:ext cx="1656184" cy="792088"/>
            <a:chOff x="4997077" y="2275131"/>
            <a:chExt cx="1656184" cy="792088"/>
          </a:xfrm>
        </p:grpSpPr>
        <p:sp>
          <p:nvSpPr>
            <p:cNvPr id="9" name="角丸四角形 8"/>
            <p:cNvSpPr/>
            <p:nvPr/>
          </p:nvSpPr>
          <p:spPr>
            <a:xfrm>
              <a:off x="4997077" y="2275131"/>
              <a:ext cx="1656184" cy="79208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5195099" y="2369032"/>
              <a:ext cx="126014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検体</a:t>
              </a:r>
              <a:r>
                <a:rPr lang="en-US" altLang="ja-JP" dirty="0"/>
                <a:t>Y</a:t>
              </a:r>
              <a:r>
                <a:rPr kumimoji="1" lang="en-US" altLang="ja-JP" dirty="0" smtClean="0"/>
                <a:t>2</a:t>
              </a:r>
            </a:p>
            <a:p>
              <a:r>
                <a:rPr lang="ja-JP" altLang="en-US" dirty="0" smtClean="0"/>
                <a:t>診断</a:t>
              </a:r>
              <a:r>
                <a:rPr lang="ja-JP" altLang="en-US" dirty="0"/>
                <a:t>装置</a:t>
              </a:r>
              <a:endParaRPr kumimoji="1" lang="ja-JP" altLang="en-US" dirty="0"/>
            </a:p>
          </p:txBody>
        </p:sp>
      </p:grpSp>
      <p:sp>
        <p:nvSpPr>
          <p:cNvPr id="15" name="左矢印 14"/>
          <p:cNvSpPr/>
          <p:nvPr/>
        </p:nvSpPr>
        <p:spPr>
          <a:xfrm>
            <a:off x="3635896" y="2639934"/>
            <a:ext cx="734488" cy="34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27714" y="2132856"/>
            <a:ext cx="1397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改良・応用</a:t>
            </a:r>
            <a:endParaRPr kumimoji="1" lang="ja-JP" altLang="en-US" dirty="0"/>
          </a:p>
        </p:txBody>
      </p:sp>
      <p:sp>
        <p:nvSpPr>
          <p:cNvPr id="17" name="下矢印 16"/>
          <p:cNvSpPr/>
          <p:nvPr/>
        </p:nvSpPr>
        <p:spPr>
          <a:xfrm>
            <a:off x="2190965" y="3272447"/>
            <a:ext cx="720080" cy="364537"/>
          </a:xfrm>
          <a:prstGeom prst="downArrow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07704" y="357301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大学・病院等</a:t>
            </a:r>
            <a:endParaRPr kumimoji="1" lang="en-US" altLang="ja-JP" dirty="0" smtClean="0"/>
          </a:p>
          <a:p>
            <a:r>
              <a:rPr lang="ja-JP" altLang="en-US" dirty="0"/>
              <a:t>医療機関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58718" y="260648"/>
            <a:ext cx="4616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フレームワーク入力例（事例</a:t>
            </a:r>
            <a:r>
              <a:rPr lang="ja-JP" altLang="en-US" sz="2400" b="1" dirty="0" smtClean="0"/>
              <a:t>５．２）</a:t>
            </a: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ja-JP" altLang="ja-JP" sz="2400" b="1" dirty="0" smtClean="0"/>
              <a:t>図</a:t>
            </a:r>
            <a:r>
              <a:rPr lang="ja-JP" altLang="ja-JP" sz="2400" b="1" dirty="0"/>
              <a:t>４　事例</a:t>
            </a:r>
            <a:r>
              <a:rPr lang="ja-JP" altLang="ja-JP" sz="2400" b="1" dirty="0" smtClean="0"/>
              <a:t>概要図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383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9036496" cy="647700"/>
          </a:xfrm>
        </p:spPr>
        <p:txBody>
          <a:bodyPr anchor="t"/>
          <a:lstStyle/>
          <a:p>
            <a:pPr algn="l"/>
            <a:r>
              <a:rPr lang="ja-JP" altLang="ja-JP" sz="2400" b="1" dirty="0"/>
              <a:t>図５　ベンチャー協業フレームワーク入力例</a:t>
            </a:r>
            <a:r>
              <a:rPr lang="en-US" altLang="ja-JP" sz="2400" b="1" dirty="0"/>
              <a:t>(</a:t>
            </a:r>
            <a:r>
              <a:rPr lang="ja-JP" altLang="ja-JP" sz="2400" b="1" dirty="0"/>
              <a:t>事例５．２</a:t>
            </a:r>
            <a:r>
              <a:rPr lang="en-US" altLang="ja-JP" sz="2400" b="1" dirty="0"/>
              <a:t>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69925"/>
              </p:ext>
            </p:extLst>
          </p:nvPr>
        </p:nvGraphicFramePr>
        <p:xfrm>
          <a:off x="107504" y="571504"/>
          <a:ext cx="8856984" cy="520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4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98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960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36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945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3128"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　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A2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　ベンチャー企業　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B2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</a:t>
                      </a:r>
                    </a:p>
                  </a:txBody>
                  <a:tcPr marL="36000" marR="36000" marT="36000" marB="3600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613"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・所在地　日本・　売上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1000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億円 ・資本金 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1000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億円　・創業　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100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年、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5000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人</a:t>
                      </a: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・所在地　日本　 ・エンジニア出身創業者・売上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80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億円　・資本金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2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億円　・創業　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8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年、 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150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人</a:t>
                      </a:r>
                    </a:p>
                  </a:txBody>
                  <a:tcPr marL="36000" marR="36000" marT="36000" marB="360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84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自社の状況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協業範囲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相手の状況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第三者状況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848"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・ヘルスケア用品の製造・販売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体制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・技術開発部門主導、事業部門・契約担当者と連携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その他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・医療機関へ初コンタクト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93663" indent="-93663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・初の大型技術連携</a:t>
                      </a:r>
                      <a:endParaRPr kumimoji="1" lang="ja-JP" altLang="en-US"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成果物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0" marT="36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検体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診断装置</a:t>
                      </a: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・検査装置製造（検体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Y2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は既存）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創業者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/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社長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 marL="93663" indent="-93663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・大手企業の下請け製造から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93663" indent="-93663"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その他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 marL="93663" indent="-93663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・他大手企業との協業経験あり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協業先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・自社に有益な相手であれば全方位で提携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競合他社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・本協業当時は、他に代替技術なし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4848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期　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0" marT="36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年</a:t>
                      </a: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2932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データ取等</a:t>
                      </a:r>
                      <a:endParaRPr lang="ja-JP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①資本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出資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費用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開発費負担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2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zh-TW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X2</a:t>
                      </a:r>
                      <a:r>
                        <a:rPr kumimoji="1" lang="zh-TW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、装置仕様、試薬情報</a:t>
                      </a:r>
                      <a:endParaRPr lang="zh-TW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5941" marR="35941" marT="35941" marB="3594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出</a:t>
                      </a:r>
                      <a:endParaRPr lang="ja-JP" alt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②技術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ﾉｳﾊｳ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特許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出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装置機構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9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zh-TW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研開部門長、</a:t>
                      </a:r>
                      <a:r>
                        <a:rPr kumimoji="1" lang="zh-TW" alt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</a:t>
                      </a:r>
                      <a:r>
                        <a:rPr kumimoji="1" lang="ja-JP" alt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担当等</a:t>
                      </a:r>
                      <a:endParaRPr lang="zh-TW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5941" marR="35941" marT="35941" marB="3594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③人材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開発体制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技術部門長、事業部門長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自社</a:t>
                      </a:r>
                      <a:r>
                        <a:rPr kumimoji="1" lang="ja-JP" alt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ブランド</a:t>
                      </a:r>
                      <a:endParaRPr lang="ja-JP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5941" marR="35941" marT="35941" marB="3594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④営業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流通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販路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ﾌﾞﾗﾝﾄﾞ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受託製造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後に試薬</a:t>
                      </a:r>
                      <a:endParaRPr lang="ja-JP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5941" marR="35941" marT="35941" marB="3594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⑤生産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装置・試薬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8900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新販路開拓</a:t>
                      </a:r>
                      <a:endParaRPr lang="ja-JP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5941" marR="35941" marT="35941" marB="3594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大</a:t>
                      </a:r>
                      <a:endParaRPr lang="ja-JP" altLang="en-US" sz="1800" b="0" i="0" u="none" strike="noStrike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⑥期待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リターン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中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最低販売数量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8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zh-TW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新分野未進出</a:t>
                      </a:r>
                      <a:endParaRPr lang="zh-TW" altLang="en-US" sz="1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5941" marR="35941" marT="35941" marB="3594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小</a:t>
                      </a:r>
                      <a:endParaRPr lang="ja-JP" alt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35941" marR="35941" marT="35941" marB="359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⑦想定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リスク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大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開発費用未回収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699792" y="5900096"/>
            <a:ext cx="3312368" cy="4812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(</a:t>
            </a:r>
            <a:r>
              <a:rPr lang="ja-JP" altLang="en-US" dirty="0" smtClean="0">
                <a:solidFill>
                  <a:prstClr val="black"/>
                </a:solidFill>
              </a:rPr>
              <a:t>ターゲット顧客・市場</a:t>
            </a:r>
            <a:r>
              <a:rPr lang="en-US" altLang="ja-JP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prstClr val="black"/>
                </a:solidFill>
              </a:rPr>
              <a:t>大学・病院等専門医療機関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084168" y="5900096"/>
            <a:ext cx="2802311" cy="4812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(</a:t>
            </a:r>
            <a:r>
              <a:rPr lang="ja-JP" altLang="en-US" dirty="0" smtClean="0">
                <a:solidFill>
                  <a:prstClr val="black"/>
                </a:solidFill>
              </a:rPr>
              <a:t>既存顧客</a:t>
            </a:r>
            <a:r>
              <a:rPr lang="en-US" altLang="ja-JP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新規顧客開拓（影響小</a:t>
            </a:r>
            <a:r>
              <a:rPr lang="zh-TW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zh-TW" altLang="en-US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2375756" y="5808213"/>
            <a:ext cx="252028" cy="9188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7288802" y="5808213"/>
            <a:ext cx="0" cy="9188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103948" y="575608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107504" y="5900096"/>
            <a:ext cx="2520280" cy="48123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(</a:t>
            </a:r>
            <a:r>
              <a:rPr lang="ja-JP" altLang="en-US" dirty="0" smtClean="0">
                <a:solidFill>
                  <a:prstClr val="black"/>
                </a:solidFill>
              </a:rPr>
              <a:t>既存事業の影響</a:t>
            </a:r>
            <a:r>
              <a:rPr lang="en-US" altLang="ja-JP" dirty="0" smtClean="0">
                <a:solidFill>
                  <a:prstClr val="black"/>
                </a:solidFill>
              </a:rPr>
              <a:t>)</a:t>
            </a:r>
            <a:r>
              <a:rPr lang="ja-JP" altLang="en-US" dirty="0" smtClean="0">
                <a:solidFill>
                  <a:prstClr val="black"/>
                </a:solidFill>
              </a:rPr>
              <a:t>　新分野</a:t>
            </a:r>
            <a:r>
              <a:rPr lang="ja-JP" altLang="en-US" dirty="0">
                <a:solidFill>
                  <a:prstClr val="black"/>
                </a:solidFill>
              </a:rPr>
              <a:t>への進出（影響</a:t>
            </a:r>
            <a:r>
              <a:rPr lang="ja-JP" altLang="en-US" dirty="0" smtClean="0">
                <a:solidFill>
                  <a:prstClr val="black"/>
                </a:solidFill>
              </a:rPr>
              <a:t>小）</a:t>
            </a: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07504" y="6420214"/>
            <a:ext cx="8778975" cy="30353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rtlCol="0" anchor="t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【</a:t>
            </a:r>
            <a:r>
              <a:rPr lang="ja-JP" altLang="en-US" dirty="0" smtClean="0">
                <a:solidFill>
                  <a:prstClr val="black"/>
                </a:solidFill>
              </a:rPr>
              <a:t>総括</a:t>
            </a:r>
            <a:r>
              <a:rPr lang="en-US" altLang="ja-JP" dirty="0" smtClean="0">
                <a:solidFill>
                  <a:prstClr val="black"/>
                </a:solidFill>
              </a:rPr>
              <a:t>】</a:t>
            </a:r>
            <a:r>
              <a:rPr lang="ja-JP" altLang="en-US" dirty="0" smtClean="0">
                <a:solidFill>
                  <a:prstClr val="black"/>
                </a:solidFill>
              </a:rPr>
              <a:t>契約種別、契約留意点など：</a:t>
            </a:r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早期開発完了、</a:t>
            </a:r>
            <a:r>
              <a:rPr lang="ja-JP" altLang="en-US" dirty="0">
                <a:solidFill>
                  <a:prstClr val="black"/>
                </a:solidFill>
              </a:rPr>
              <a:t>新市場</a:t>
            </a:r>
            <a:r>
              <a:rPr lang="ja-JP" altLang="en-US" dirty="0" smtClean="0">
                <a:solidFill>
                  <a:prstClr val="black"/>
                </a:solidFill>
              </a:rPr>
              <a:t>開拓へ。</a:t>
            </a:r>
            <a:r>
              <a:rPr lang="ja-JP" altLang="en-US" dirty="0">
                <a:solidFill>
                  <a:prstClr val="black"/>
                </a:solidFill>
              </a:rPr>
              <a:t>自社</a:t>
            </a:r>
            <a:r>
              <a:rPr lang="ja-JP" altLang="en-US" dirty="0" smtClean="0">
                <a:solidFill>
                  <a:prstClr val="black"/>
                </a:solidFill>
              </a:rPr>
              <a:t>ブランド販売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583952" y="1988840"/>
            <a:ext cx="4464496" cy="3088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83952" y="3875904"/>
            <a:ext cx="4464496" cy="56120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83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20"/>
    </mc:Choice>
    <mc:Fallback xmlns="">
      <p:transition spd="slow" advTm="2242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（参考追加）前提条件フレームワーク（事例５．２）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2507" y="2150755"/>
            <a:ext cx="702427" cy="539369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2000" dirty="0"/>
              <a:t>SWOT</a:t>
            </a:r>
            <a:br>
              <a:rPr kumimoji="1" lang="en-US" altLang="ja-JP" sz="2000" dirty="0"/>
            </a:br>
            <a:r>
              <a:rPr kumimoji="1" lang="ja-JP" altLang="en-US" sz="2000" dirty="0"/>
              <a:t>分析</a:t>
            </a:r>
            <a:endParaRPr kumimoji="1"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7694" y="3659441"/>
            <a:ext cx="736346" cy="770202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2000" dirty="0"/>
              <a:t>開発</a:t>
            </a:r>
            <a:r>
              <a:rPr kumimoji="1" lang="en-US" altLang="ja-JP" sz="2000" dirty="0"/>
              <a:t/>
            </a:r>
            <a:br>
              <a:rPr kumimoji="1" lang="en-US" altLang="ja-JP" sz="2000" dirty="0"/>
            </a:br>
            <a:r>
              <a:rPr kumimoji="1" lang="ja-JP" altLang="en-US" sz="2000" dirty="0"/>
              <a:t>ｽｺｰﾌﾟ</a:t>
            </a:r>
            <a:r>
              <a:rPr kumimoji="1" lang="en-US" altLang="ja-JP" sz="2000" dirty="0"/>
              <a:t/>
            </a:r>
            <a:br>
              <a:rPr kumimoji="1" lang="en-US" altLang="ja-JP" sz="2000" dirty="0"/>
            </a:br>
            <a:r>
              <a:rPr kumimoji="1" lang="ja-JP" altLang="en-US" sz="2000" dirty="0"/>
              <a:t>定義</a:t>
            </a:r>
            <a:endParaRPr kumimoji="1" lang="en-US" altLang="ja-JP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5219600"/>
            <a:ext cx="744362" cy="534368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2000" dirty="0" smtClean="0"/>
              <a:t>ﾊﾟｰﾄﾅ</a:t>
            </a:r>
            <a:r>
              <a:rPr kumimoji="1" lang="en-US" altLang="ja-JP" sz="2000" dirty="0"/>
              <a:t/>
            </a:r>
            <a:br>
              <a:rPr kumimoji="1" lang="en-US" altLang="ja-JP" sz="2000" dirty="0"/>
            </a:br>
            <a:r>
              <a:rPr kumimoji="1" lang="ja-JP" altLang="en-US" sz="2000" dirty="0"/>
              <a:t>選定</a:t>
            </a:r>
            <a:endParaRPr kumimoji="1" lang="en-US" altLang="ja-JP" sz="20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7686"/>
              </p:ext>
            </p:extLst>
          </p:nvPr>
        </p:nvGraphicFramePr>
        <p:xfrm>
          <a:off x="1382426" y="1979240"/>
          <a:ext cx="5061781" cy="786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8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6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01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Ｓ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</a:rPr>
                        <a:t>製造技術</a:t>
                      </a:r>
                      <a:endParaRPr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Ｏ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医療機関直販ルート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32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Ｗ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装置知見無し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Ｔ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競合他社参入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403928"/>
              </p:ext>
            </p:extLst>
          </p:nvPr>
        </p:nvGraphicFramePr>
        <p:xfrm>
          <a:off x="1382425" y="3131368"/>
          <a:ext cx="5042304" cy="15388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0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0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07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922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何の</a:t>
                      </a:r>
                      <a:r>
                        <a:rPr kumimoji="1" lang="ja-JP" altLang="en-US" sz="2000" dirty="0" smtClean="0"/>
                        <a:t>ために</a:t>
                      </a:r>
                      <a:endParaRPr kumimoji="1" lang="ja-JP" altLang="en-US" sz="2000" dirty="0"/>
                    </a:p>
                  </a:txBody>
                  <a:tcPr marT="72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誰</a:t>
                      </a:r>
                      <a:r>
                        <a:rPr kumimoji="1" lang="ja-JP" altLang="en-US" sz="2000" dirty="0" smtClean="0"/>
                        <a:t>が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何</a:t>
                      </a:r>
                      <a:r>
                        <a:rPr kumimoji="1" lang="ja-JP" altLang="en-US" sz="2000" dirty="0" smtClean="0"/>
                        <a:t>を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367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直販先開拓</a:t>
                      </a:r>
                      <a:endParaRPr kumimoji="1" lang="en-US" altLang="ja-JP" sz="2000" dirty="0"/>
                    </a:p>
                  </a:txBody>
                  <a:tcPr marT="7200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自社</a:t>
                      </a:r>
                      <a:r>
                        <a:rPr kumimoji="1" lang="en-US" altLang="ja-JP" sz="2000" dirty="0" smtClean="0"/>
                        <a:t>A2</a:t>
                      </a:r>
                      <a:endParaRPr kumimoji="1" lang="en-US" altLang="ja-JP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X2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診断装置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22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いつ</a:t>
                      </a:r>
                      <a:r>
                        <a:rPr kumimoji="1" lang="ja-JP" altLang="en-US" sz="2000" dirty="0" smtClean="0"/>
                        <a:t>まで</a:t>
                      </a:r>
                      <a:endParaRPr kumimoji="1" lang="ja-JP" altLang="en-US" sz="2000" dirty="0"/>
                    </a:p>
                  </a:txBody>
                  <a:tcPr marT="720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誰</a:t>
                      </a:r>
                      <a:r>
                        <a:rPr kumimoji="1" lang="ja-JP" altLang="en-US" sz="2000" dirty="0" smtClean="0"/>
                        <a:t>と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どう</a:t>
                      </a:r>
                      <a:r>
                        <a:rPr kumimoji="1" lang="ja-JP" altLang="en-US" sz="2000" dirty="0" smtClean="0"/>
                        <a:t>やって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151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</a:pP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２年以内</a:t>
                      </a:r>
                      <a:endParaRPr kumimoji="1" lang="ja-JP" alt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元</a:t>
                      </a:r>
                      <a:r>
                        <a:rPr kumimoji="1" lang="en-US" altLang="ja-JP" sz="2000" dirty="0" smtClean="0"/>
                        <a:t>VB</a:t>
                      </a:r>
                      <a:r>
                        <a:rPr kumimoji="1" lang="ja-JP" altLang="en-US" sz="2000" dirty="0" smtClean="0"/>
                        <a:t>の</a:t>
                      </a:r>
                      <a:r>
                        <a:rPr kumimoji="1" lang="en-US" altLang="ja-JP" sz="2000" dirty="0" smtClean="0"/>
                        <a:t>B2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共同開発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18994"/>
              </p:ext>
            </p:extLst>
          </p:nvPr>
        </p:nvGraphicFramePr>
        <p:xfrm>
          <a:off x="1382425" y="4991462"/>
          <a:ext cx="5061782" cy="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93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89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5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448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ﾊﾟｰﾄﾅｰ</a:t>
                      </a:r>
                    </a:p>
                  </a:txBody>
                  <a:tcPr marL="36000" marR="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非上場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B2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選定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自社調査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1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理由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b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留意点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検体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Y2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診断装置実績あり。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開発後の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A2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社との協業体制</a:t>
                      </a:r>
                    </a:p>
                  </a:txBody>
                  <a:tcPr marL="36000" marR="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745659"/>
              </p:ext>
            </p:extLst>
          </p:nvPr>
        </p:nvGraphicFramePr>
        <p:xfrm>
          <a:off x="687828" y="738344"/>
          <a:ext cx="5756380" cy="3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5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9773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自社</a:t>
                      </a:r>
                      <a:endParaRPr kumimoji="1" lang="en-US" altLang="ja-JP" sz="2000" dirty="0"/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ヘルスケア用品の製造販売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806362" y="6155704"/>
            <a:ext cx="5637845" cy="585664"/>
          </a:xfrm>
          <a:prstGeom prst="rect">
            <a:avLst/>
          </a:prstGeom>
          <a:solidFill>
            <a:srgbClr val="FFC000"/>
          </a:solidFill>
        </p:spPr>
        <p:txBody>
          <a:bodyPr wrap="square" lIns="36000" tIns="72000" rIns="36000" bIns="0" rtlCol="0">
            <a:spAutoFit/>
          </a:bodyPr>
          <a:lstStyle/>
          <a:p>
            <a:pPr lvl="0">
              <a:lnSpc>
                <a:spcPts val="2000"/>
              </a:lnSpc>
            </a:pPr>
            <a:r>
              <a:rPr lang="ja-JP" altLang="en-US" sz="2000" dirty="0" smtClean="0"/>
              <a:t>ボトム</a:t>
            </a:r>
            <a:r>
              <a:rPr lang="ja-JP" altLang="en-US" sz="2000" dirty="0"/>
              <a:t>：①医療機関への直接販売</a:t>
            </a:r>
            <a:r>
              <a:rPr lang="ja-JP" altLang="en-US" sz="2000" dirty="0" smtClean="0"/>
              <a:t>ルート構築</a:t>
            </a:r>
            <a:endParaRPr lang="ja-JP" altLang="en-US" sz="2000" dirty="0"/>
          </a:p>
          <a:p>
            <a:pPr lvl="0">
              <a:lnSpc>
                <a:spcPts val="2000"/>
              </a:lnSpc>
            </a:pPr>
            <a:r>
              <a:rPr lang="ja-JP" altLang="en-US" sz="2000" dirty="0"/>
              <a:t>　　　　　②</a:t>
            </a:r>
            <a:r>
              <a:rPr lang="en-US" altLang="ja-JP" sz="2000" dirty="0"/>
              <a:t>B2</a:t>
            </a:r>
            <a:r>
              <a:rPr lang="ja-JP" altLang="en-US" sz="2000" dirty="0"/>
              <a:t>社製造</a:t>
            </a:r>
            <a:r>
              <a:rPr lang="ja-JP" altLang="en-US" sz="2000" dirty="0" smtClean="0"/>
              <a:t>装置の</a:t>
            </a:r>
            <a:r>
              <a:rPr lang="en-US" altLang="ja-JP" sz="2000" dirty="0" smtClean="0"/>
              <a:t>A2</a:t>
            </a:r>
            <a:r>
              <a:rPr lang="ja-JP" altLang="en-US" sz="2000" dirty="0"/>
              <a:t>社ブランド</a:t>
            </a:r>
            <a:r>
              <a:rPr lang="ja-JP" altLang="en-US" sz="2000" dirty="0" smtClean="0"/>
              <a:t>販売</a:t>
            </a:r>
            <a:endParaRPr lang="ja-JP" altLang="en-US" sz="2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2184" y="1323354"/>
            <a:ext cx="585664" cy="539369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2000" dirty="0"/>
              <a:t>開発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kumimoji="1" lang="ja-JP" altLang="en-US" sz="2000" dirty="0"/>
              <a:t>目的</a:t>
            </a:r>
            <a:endParaRPr kumimoji="1" lang="en-US" altLang="ja-JP" sz="20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781811"/>
              </p:ext>
            </p:extLst>
          </p:nvPr>
        </p:nvGraphicFramePr>
        <p:xfrm>
          <a:off x="1382426" y="1220304"/>
          <a:ext cx="5061782" cy="3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1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488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検体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X2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診断サービスの医療機関への提供</a:t>
                      </a: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5" name="下矢印 14"/>
          <p:cNvSpPr/>
          <p:nvPr/>
        </p:nvSpPr>
        <p:spPr>
          <a:xfrm>
            <a:off x="3301249" y="1731384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3301249" y="4724125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3301249" y="2918873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3301249" y="5939680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16216" y="2300679"/>
            <a:ext cx="2555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（注記）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前提条件フレームワークは本論説では説明しておりませんが、参考として添付します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5912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418058"/>
          </a:xfrm>
        </p:spPr>
        <p:txBody>
          <a:bodyPr/>
          <a:lstStyle/>
          <a:p>
            <a:pPr algn="l"/>
            <a:r>
              <a:rPr kumimoji="1" lang="ja-JP" altLang="en-US" dirty="0" smtClean="0"/>
              <a:t>（参考追加）対比分析フレームワーク　（事例５．２）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34598"/>
              </p:ext>
            </p:extLst>
          </p:nvPr>
        </p:nvGraphicFramePr>
        <p:xfrm>
          <a:off x="1043608" y="1052736"/>
          <a:ext cx="5256584" cy="5209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0796"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項目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自社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パートナー</a:t>
                      </a:r>
                      <a:endParaRPr kumimoji="1" lang="en-US" altLang="ja-JP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ボトム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904">
                <a:tc row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ＢＭ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ターゲット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医療機関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相手先等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直販</a:t>
                      </a:r>
                      <a:endParaRPr kumimoji="1" lang="ja-JP" alt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2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顧客価値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新サービス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同左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8444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収益ﾓﾃﾞﾙ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右記</a:t>
                      </a:r>
                      <a:r>
                        <a:rPr kumimoji="1" lang="en-US" altLang="ja-JP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1" lang="ja-JP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既製品</a:t>
                      </a:r>
                      <a:endParaRPr kumimoji="1" lang="en-US" altLang="ja-JP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機器試薬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自社売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054"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2000" b="0" dirty="0">
                          <a:solidFill>
                            <a:schemeClr val="tx1"/>
                          </a:solidFill>
                        </a:rPr>
                        <a:t>作業分担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情報提示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装置開発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2096"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費用分担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データ取・評価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装置開発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8898">
                <a:tc rowSpan="7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知財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開示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X2</a:t>
                      </a:r>
                      <a:r>
                        <a:rPr kumimoji="1" lang="ja-JP" altLang="en-US" sz="2000" b="0" dirty="0" err="1" smtClean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試薬情報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装置仕様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339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非開示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サービス結合</a:t>
                      </a:r>
                      <a:endParaRPr kumimoji="1"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ノウハウ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6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</a:rPr>
                        <a:t>開示取扱</a:t>
                      </a:r>
                      <a:endParaRPr kumimoji="1" lang="ja-JP" altLang="en-US" sz="20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en-US" altLang="ja-JP" sz="2000" b="0" u="none" dirty="0" smtClean="0">
                          <a:solidFill>
                            <a:schemeClr val="tx1"/>
                          </a:solidFill>
                        </a:rPr>
                        <a:t>NDA</a:t>
                      </a: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</a:rPr>
                        <a:t>保護</a:t>
                      </a:r>
                      <a:endParaRPr kumimoji="1" lang="ja-JP" altLang="en-US" sz="20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同左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693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新規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獲得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装置技術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X2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等情報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00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成果取扱</a:t>
                      </a: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帰属</a:t>
                      </a: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特許権共有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同左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89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発表</a:t>
                      </a: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－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593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実施</a:t>
                      </a: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後に試薬製造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受託生産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9694"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協業メリット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早期開発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受注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1726"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課題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装置依存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買取数量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516216" y="2300679"/>
            <a:ext cx="2555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（注記）</a:t>
            </a:r>
            <a:endParaRPr kumimoji="1" lang="en-US" altLang="ja-JP" dirty="0" smtClean="0"/>
          </a:p>
          <a:p>
            <a:r>
              <a:rPr lang="ja-JP" altLang="en-US" dirty="0"/>
              <a:t>対比分析</a:t>
            </a:r>
            <a:r>
              <a:rPr kumimoji="1" lang="ja-JP" altLang="en-US" dirty="0" smtClean="0"/>
              <a:t>フレームワークは本論説では説明しておりませんが、参考として添付します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5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339742"/>
              </p:ext>
            </p:extLst>
          </p:nvPr>
        </p:nvGraphicFramePr>
        <p:xfrm>
          <a:off x="5008373" y="273922"/>
          <a:ext cx="4028123" cy="2849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57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190">
                <a:tc grid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dirty="0"/>
                        <a:t>項目</a:t>
                      </a:r>
                    </a:p>
                  </a:txBody>
                  <a:tcPr marL="36000" marR="36000" marT="7200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dirty="0"/>
                        <a:t>自社</a:t>
                      </a:r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dirty="0" smtClean="0"/>
                        <a:t>ﾊﾟｰﾄﾅ</a:t>
                      </a:r>
                      <a:r>
                        <a:rPr kumimoji="1" lang="en-US" altLang="ja-JP" sz="1600" dirty="0" smtClean="0"/>
                        <a:t>-</a:t>
                      </a: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ﾎﾞﾄﾑ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3542">
                <a:tc row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ビジネス</a:t>
                      </a:r>
                      <a:endParaRPr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モデル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（ＢＭ）</a:t>
                      </a:r>
                      <a:endParaRPr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7200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ターゲット顧客</a:t>
                      </a:r>
                    </a:p>
                  </a:txBody>
                  <a:tcPr marL="36000" marR="36000" marT="7200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3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顧客価値</a:t>
                      </a:r>
                    </a:p>
                  </a:txBody>
                  <a:tcPr marL="36000" marR="36000" marT="7200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354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収益モデル</a:t>
                      </a:r>
                    </a:p>
                  </a:txBody>
                  <a:tcPr marL="36000" marR="36000" marT="7200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3542">
                <a:tc grid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lang="ja-JP" altLang="en-US" sz="1600" b="0" dirty="0">
                          <a:solidFill>
                            <a:schemeClr val="tx1"/>
                          </a:solidFill>
                        </a:rPr>
                        <a:t>作業分担</a:t>
                      </a:r>
                    </a:p>
                  </a:txBody>
                  <a:tcPr marL="36000" marR="36000" marT="72000" marB="0" anchor="ctr"/>
                </a:tc>
                <a:tc hMerge="1">
                  <a:txBody>
                    <a:bodyPr/>
                    <a:lstStyle/>
                    <a:p>
                      <a:endParaRPr lang="ja-JP" alt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lang="ja-JP" altLang="en-US" sz="1600" dirty="0"/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3542">
                <a:tc grid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費用分担</a:t>
                      </a:r>
                    </a:p>
                  </a:txBody>
                  <a:tcPr marL="36000" marR="36000" marT="7200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3542">
                <a:tc rowSpan="7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lang="ja-JP" altLang="en-US" sz="1600" b="0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開示領域</a:t>
                      </a: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54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非開示領域</a:t>
                      </a: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3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開示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領域取扱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354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dirty="0"/>
                        <a:t>新規獲得領域</a:t>
                      </a: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91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成果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取扱</a:t>
                      </a: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帰属</a:t>
                      </a: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01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発表</a:t>
                      </a: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3976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実施</a:t>
                      </a:r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3542">
                <a:tc gridSpan="3"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その他条項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en-US" altLang="ja-JP" sz="1600" b="0" dirty="0" err="1" smtClean="0">
                          <a:solidFill>
                            <a:schemeClr val="tx1"/>
                          </a:solidFill>
                        </a:rPr>
                        <a:t>CoC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等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00"/>
                        </a:lnSpc>
                      </a:pPr>
                      <a:endParaRPr kumimoji="1" lang="ja-JP" altLang="en-US" sz="1600" dirty="0"/>
                    </a:p>
                  </a:txBody>
                  <a:tcPr marL="36000" marR="36000"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38587" y="252142"/>
            <a:ext cx="4868052" cy="2918995"/>
          </a:xfrm>
          <a:prstGeom prst="roundRect">
            <a:avLst>
              <a:gd name="adj" fmla="val 4342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59456" y="511074"/>
            <a:ext cx="151355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2000" b="1" u="sng" dirty="0" smtClean="0">
                <a:solidFill>
                  <a:prstClr val="black"/>
                </a:solidFill>
                <a:latin typeface="Calibri"/>
                <a:ea typeface="ＭＳ Ｐゴシック"/>
              </a:rPr>
              <a:t>(C)</a:t>
            </a:r>
            <a:r>
              <a:rPr lang="ja-JP" altLang="en-US" sz="2000" b="1" u="sng" dirty="0" smtClean="0">
                <a:solidFill>
                  <a:prstClr val="black"/>
                </a:solidFill>
                <a:latin typeface="Calibri"/>
                <a:ea typeface="ＭＳ Ｐゴシック"/>
              </a:rPr>
              <a:t>対比分析</a:t>
            </a:r>
            <a:endParaRPr lang="en-US" altLang="ja-JP" sz="2000" b="1" u="sng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8451" y="878375"/>
            <a:ext cx="576495" cy="457424"/>
          </a:xfrm>
          <a:prstGeom prst="rect">
            <a:avLst/>
          </a:prstGeom>
          <a:noFill/>
        </p:spPr>
        <p:txBody>
          <a:bodyPr wrap="none" lIns="36000" tIns="72000" rIns="36000" bIns="0" rtlCol="0" anchor="ctr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  <a:t>SWOT</a:t>
            </a:r>
            <a:b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</a:b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分析</a:t>
            </a:r>
            <a:endParaRPr lang="en-US" altLang="ja-JP" sz="16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3772" y="1530854"/>
            <a:ext cx="603298" cy="649784"/>
          </a:xfrm>
          <a:prstGeom prst="rect">
            <a:avLst/>
          </a:prstGeom>
          <a:noFill/>
        </p:spPr>
        <p:txBody>
          <a:bodyPr wrap="none" lIns="36000" tIns="72000" rIns="36000" bIns="0" rtlCol="0" anchor="ctr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開発</a:t>
            </a:r>
            <a: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  <a:t/>
            </a:r>
            <a:b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</a:b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ｽｺｰﾌﾟ</a:t>
            </a:r>
            <a: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  <a:t/>
            </a:r>
            <a:b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</a:b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定義</a:t>
            </a:r>
            <a:endParaRPr lang="en-US" altLang="ja-JP" sz="16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3772" y="2381050"/>
            <a:ext cx="611312" cy="459476"/>
          </a:xfrm>
          <a:prstGeom prst="rect">
            <a:avLst/>
          </a:prstGeom>
          <a:noFill/>
        </p:spPr>
        <p:txBody>
          <a:bodyPr wrap="none" lIns="36000" tIns="72000" rIns="36000" bIns="0" rtlCol="0" anchor="ctr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  <a:latin typeface="Calibri"/>
                <a:ea typeface="ＭＳ Ｐゴシック"/>
              </a:rPr>
              <a:t>ﾊﾟｰﾄﾅ</a:t>
            </a:r>
            <a: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  <a:t/>
            </a:r>
            <a:b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</a:b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選定</a:t>
            </a:r>
            <a:endParaRPr lang="en-US" altLang="ja-JP" sz="16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117653"/>
              </p:ext>
            </p:extLst>
          </p:nvPr>
        </p:nvGraphicFramePr>
        <p:xfrm>
          <a:off x="878371" y="888048"/>
          <a:ext cx="3981660" cy="39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99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1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99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486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9024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Ｓ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Ｏ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09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Ｗ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Ｔ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838362"/>
              </p:ext>
            </p:extLst>
          </p:nvPr>
        </p:nvGraphicFramePr>
        <p:xfrm>
          <a:off x="878369" y="1438711"/>
          <a:ext cx="3981663" cy="79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72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72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4017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600" dirty="0"/>
                        <a:t>何の</a:t>
                      </a:r>
                      <a:r>
                        <a:rPr kumimoji="1" lang="ja-JP" altLang="en-US" sz="1600" dirty="0" smtClean="0"/>
                        <a:t>ために</a:t>
                      </a:r>
                      <a:endParaRPr kumimoji="1" lang="ja-JP" altLang="en-US" sz="1600" dirty="0"/>
                    </a:p>
                  </a:txBody>
                  <a:tcPr marT="72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600" dirty="0"/>
                        <a:t>誰</a:t>
                      </a:r>
                      <a:r>
                        <a:rPr kumimoji="1" lang="ja-JP" altLang="en-US" sz="1600" dirty="0" smtClean="0"/>
                        <a:t>が</a:t>
                      </a:r>
                      <a:endParaRPr kumimoji="1" lang="ja-JP" altLang="en-US" sz="16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何</a:t>
                      </a:r>
                      <a:r>
                        <a:rPr kumimoji="1" lang="ja-JP" altLang="en-US" sz="1600" dirty="0" smtClean="0"/>
                        <a:t>を</a:t>
                      </a:r>
                      <a:endParaRPr kumimoji="1" lang="ja-JP" altLang="en-US" sz="16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993"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</a:pPr>
                      <a:endParaRPr kumimoji="1" lang="en-US" altLang="ja-JP" sz="1600" dirty="0"/>
                    </a:p>
                  </a:txBody>
                  <a:tcPr marT="7200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6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600" dirty="0"/>
                        <a:t>いつ</a:t>
                      </a:r>
                      <a:r>
                        <a:rPr kumimoji="1" lang="ja-JP" altLang="en-US" sz="1600" dirty="0" smtClean="0"/>
                        <a:t>まで</a:t>
                      </a:r>
                      <a:endParaRPr kumimoji="1" lang="ja-JP" altLang="en-US" sz="1600" dirty="0"/>
                    </a:p>
                  </a:txBody>
                  <a:tcPr marT="720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600" dirty="0"/>
                        <a:t>誰</a:t>
                      </a:r>
                      <a:r>
                        <a:rPr kumimoji="1" lang="ja-JP" altLang="en-US" sz="1600" dirty="0" smtClean="0"/>
                        <a:t>と</a:t>
                      </a:r>
                      <a:endParaRPr kumimoji="1" lang="ja-JP" altLang="en-US" sz="16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600" dirty="0"/>
                        <a:t>どう</a:t>
                      </a:r>
                      <a:r>
                        <a:rPr kumimoji="1" lang="ja-JP" altLang="en-US" sz="1600" dirty="0" smtClean="0"/>
                        <a:t>やって</a:t>
                      </a:r>
                      <a:endParaRPr kumimoji="1" lang="ja-JP" altLang="en-US" sz="16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69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500"/>
                        </a:lnSpc>
                      </a:pPr>
                      <a:endParaRPr kumimoji="1" lang="ja-JP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6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6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283227"/>
              </p:ext>
            </p:extLst>
          </p:nvPr>
        </p:nvGraphicFramePr>
        <p:xfrm>
          <a:off x="878369" y="2411189"/>
          <a:ext cx="3981663" cy="39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33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57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9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28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ﾊﾟｰﾄﾅｰ</a:t>
                      </a:r>
                    </a:p>
                  </a:txBody>
                  <a:tcPr marL="36000" marR="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選定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3112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理由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留意点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09453"/>
              </p:ext>
            </p:extLst>
          </p:nvPr>
        </p:nvGraphicFramePr>
        <p:xfrm>
          <a:off x="183773" y="295050"/>
          <a:ext cx="4676259" cy="211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1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47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1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600" dirty="0"/>
                        <a:t>自社</a:t>
                      </a:r>
                      <a:endParaRPr kumimoji="1" lang="en-US" altLang="ja-JP" sz="1600" dirty="0"/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8" name="テキスト ボックス 37"/>
          <p:cNvSpPr txBox="1"/>
          <p:nvPr/>
        </p:nvSpPr>
        <p:spPr>
          <a:xfrm>
            <a:off x="230298" y="2957493"/>
            <a:ext cx="4629734" cy="200943"/>
          </a:xfrm>
          <a:prstGeom prst="rect">
            <a:avLst/>
          </a:prstGeom>
          <a:solidFill>
            <a:srgbClr val="FFC000"/>
          </a:solidFill>
        </p:spPr>
        <p:txBody>
          <a:bodyPr wrap="square" lIns="36000" tIns="72000" rIns="36000" bIns="0" rtlCol="0" anchor="ctr">
            <a:spAutoFit/>
          </a:bodyPr>
          <a:lstStyle/>
          <a:p>
            <a:pPr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  <a:latin typeface="Calibri"/>
                <a:ea typeface="ＭＳ Ｐゴシック"/>
              </a:rPr>
              <a:t>ボトム：</a:t>
            </a:r>
            <a:endParaRPr lang="en-US" altLang="ja-JP" sz="16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8128" y="452162"/>
            <a:ext cx="483072" cy="457424"/>
          </a:xfrm>
          <a:prstGeom prst="rect">
            <a:avLst/>
          </a:prstGeom>
          <a:noFill/>
        </p:spPr>
        <p:txBody>
          <a:bodyPr wrap="none" lIns="36000" tIns="72000" rIns="36000" bIns="0" rtlCol="0" anchor="ctr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開発</a:t>
            </a:r>
            <a: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  <a:t/>
            </a:r>
            <a:br>
              <a:rPr lang="en-US" altLang="ja-JP" sz="1600" dirty="0">
                <a:solidFill>
                  <a:prstClr val="black"/>
                </a:solidFill>
                <a:latin typeface="Calibri"/>
                <a:ea typeface="ＭＳ Ｐゴシック"/>
              </a:rPr>
            </a:b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目的</a:t>
            </a:r>
            <a:endParaRPr lang="en-US" altLang="ja-JP" sz="16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053999"/>
              </p:ext>
            </p:extLst>
          </p:nvPr>
        </p:nvGraphicFramePr>
        <p:xfrm>
          <a:off x="878370" y="544942"/>
          <a:ext cx="3981662" cy="2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816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488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3" name="下矢印 42"/>
          <p:cNvSpPr/>
          <p:nvPr/>
        </p:nvSpPr>
        <p:spPr>
          <a:xfrm>
            <a:off x="2797193" y="799106"/>
            <a:ext cx="648072" cy="71388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44" name="下矢印 43"/>
          <p:cNvSpPr/>
          <p:nvPr/>
        </p:nvSpPr>
        <p:spPr>
          <a:xfrm>
            <a:off x="2797193" y="2285873"/>
            <a:ext cx="648072" cy="104516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47" name="下矢印 46"/>
          <p:cNvSpPr/>
          <p:nvPr/>
        </p:nvSpPr>
        <p:spPr>
          <a:xfrm>
            <a:off x="2797193" y="1320096"/>
            <a:ext cx="648072" cy="92698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49" name="下矢印 48"/>
          <p:cNvSpPr/>
          <p:nvPr/>
        </p:nvSpPr>
        <p:spPr>
          <a:xfrm>
            <a:off x="2797193" y="2856014"/>
            <a:ext cx="648072" cy="94865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>
              <a:solidFill>
                <a:prstClr val="black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62912" y="367058"/>
            <a:ext cx="1532792" cy="3488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 anchor="ctr">
            <a:sp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1" u="sng" dirty="0">
                <a:solidFill>
                  <a:prstClr val="black"/>
                </a:solidFill>
                <a:latin typeface="Calibri"/>
                <a:ea typeface="ＭＳ Ｐゴシック"/>
              </a:rPr>
              <a:t>(A)</a:t>
            </a:r>
            <a:r>
              <a:rPr lang="ja-JP" altLang="en-US" sz="2000" b="1" u="sng" dirty="0" smtClean="0">
                <a:solidFill>
                  <a:prstClr val="black"/>
                </a:solidFill>
                <a:latin typeface="Calibri"/>
                <a:ea typeface="ＭＳ Ｐゴシック"/>
              </a:rPr>
              <a:t>前提条件</a:t>
            </a:r>
            <a:endParaRPr lang="en-US" altLang="ja-JP" sz="2000" b="1" u="sng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01017"/>
              </p:ext>
            </p:extLst>
          </p:nvPr>
        </p:nvGraphicFramePr>
        <p:xfrm>
          <a:off x="539552" y="3284984"/>
          <a:ext cx="8208912" cy="30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3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960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36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053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44016">
                <a:tc gridSpan="5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自社　○○社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相手　ベンチャー企業○○社</a:t>
                      </a:r>
                    </a:p>
                  </a:txBody>
                  <a:tcPr marL="36000" marR="36000" marT="72000" marB="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001">
                <a:tc gridSpan="5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・所在地（国）、売上、従業員数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・所在地（国）、創業者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社長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)</a:t>
                      </a:r>
                      <a:r>
                        <a:rPr kumimoji="1" lang="ja-JP" altLang="en-US" sz="1600" dirty="0" err="1" smtClean="0">
                          <a:latin typeface="Calibri" panose="020F0502020204030204" pitchFamily="34" charset="0"/>
                        </a:rPr>
                        <a:t>、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出資金、創業年、ｽﾃｰｼﾞ　　　</a:t>
                      </a:r>
                      <a:endParaRPr kumimoji="1" lang="en-US" altLang="ja-JP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自社の状況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協業範囲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相手の状況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第三者の状況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rowSpan="9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計画含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)】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・</a:t>
                      </a:r>
                      <a:endParaRPr kumimoji="1" lang="en-US" altLang="ja-JP" sz="16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体制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・ﾌﾟﾛｼﾞｪｸﾄ担当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・社内支援体制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・決裁者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その他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・経緯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・類似協業事例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・特記事項</a:t>
                      </a:r>
                    </a:p>
                  </a:txBody>
                  <a:tcPr marL="36000" marR="36000" marT="72000" marB="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成果物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endParaRPr kumimoji="1" lang="ja-JP" altLang="en-US" sz="16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計画含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)】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・</a:t>
                      </a:r>
                      <a:endParaRPr kumimoji="1" lang="en-US" altLang="ja-JP" sz="16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創業者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/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社長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・経歴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・特記事項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株主構成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・出資ﾗｳﾝﾄﾞ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</a:t>
                      </a:r>
                      <a:r>
                        <a:rPr kumimoji="1" lang="en-US" altLang="ja-JP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VC,</a:t>
                      </a: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他投資家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・ｴｸﾞｼﾞｯﾄ計画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協業先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】</a:t>
                      </a:r>
                      <a:b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相手の代替案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en-US" altLang="ja-JP" sz="10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・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競合他社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自社の代替案</a:t>
                      </a:r>
                      <a:r>
                        <a:rPr kumimoji="1" lang="en-US" altLang="ja-JP" sz="1600" dirty="0" smtClean="0"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・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期　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endParaRPr kumimoji="1" lang="ja-JP" altLang="en-US" sz="16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0040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①資本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4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②技術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③人材</a:t>
                      </a:r>
                      <a:endParaRPr kumimoji="1" lang="ja-JP" altLang="en-US" sz="12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④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営業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ﾏｰｹ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⑤生産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7334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⑥リターン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600" dirty="0" smtClean="0">
                          <a:latin typeface="Calibri" panose="020F0502020204030204" pitchFamily="34" charset="0"/>
                        </a:rPr>
                        <a:t>⑦リスク</a:t>
                      </a: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54" name="正方形/長方形 53"/>
          <p:cNvSpPr/>
          <p:nvPr/>
        </p:nvSpPr>
        <p:spPr>
          <a:xfrm>
            <a:off x="2555776" y="6377074"/>
            <a:ext cx="3168352" cy="27018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 smtClean="0">
                <a:solidFill>
                  <a:prstClr val="black"/>
                </a:solidFill>
              </a:rPr>
              <a:t>(</a:t>
            </a:r>
            <a:r>
              <a:rPr lang="ja-JP" altLang="en-US" sz="1600" dirty="0" smtClean="0">
                <a:solidFill>
                  <a:prstClr val="black"/>
                </a:solidFill>
              </a:rPr>
              <a:t>ターゲット顧客・市場</a:t>
            </a:r>
            <a:r>
              <a:rPr lang="en-US" altLang="ja-JP" sz="1600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5804644" y="6365407"/>
            <a:ext cx="2799804" cy="2818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 smtClean="0">
                <a:solidFill>
                  <a:prstClr val="black"/>
                </a:solidFill>
              </a:rPr>
              <a:t>(</a:t>
            </a:r>
            <a:r>
              <a:rPr lang="ja-JP" altLang="en-US" sz="1600" dirty="0" smtClean="0">
                <a:solidFill>
                  <a:prstClr val="black"/>
                </a:solidFill>
              </a:rPr>
              <a:t>既存顧客</a:t>
            </a:r>
            <a:r>
              <a:rPr lang="en-US" altLang="ja-JP" sz="1600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>
            <a:off x="7092280" y="6293399"/>
            <a:ext cx="0" cy="120948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>
            <a:off x="539552" y="6377192"/>
            <a:ext cx="1944216" cy="29108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 smtClean="0">
                <a:solidFill>
                  <a:prstClr val="black"/>
                </a:solidFill>
              </a:rPr>
              <a:t>(</a:t>
            </a:r>
            <a:r>
              <a:rPr lang="ja-JP" altLang="en-US" sz="1600" dirty="0" smtClean="0">
                <a:solidFill>
                  <a:prstClr val="black"/>
                </a:solidFill>
              </a:rPr>
              <a:t>既存事業への影響</a:t>
            </a:r>
            <a:r>
              <a:rPr lang="en-US" altLang="ja-JP" sz="16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070718" y="4150869"/>
            <a:ext cx="215956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2000" b="1" u="sng" dirty="0">
                <a:latin typeface="Calibri"/>
                <a:ea typeface="ＭＳ Ｐゴシック"/>
              </a:rPr>
              <a:t>(B)</a:t>
            </a:r>
            <a:r>
              <a:rPr lang="ja-JP" altLang="en-US" sz="2000" b="1" u="sng" dirty="0" smtClean="0">
                <a:latin typeface="Calibri"/>
                <a:ea typeface="ＭＳ Ｐゴシック"/>
              </a:rPr>
              <a:t>ベンチャー協業</a:t>
            </a:r>
            <a:endParaRPr lang="en-US" altLang="ja-JP" sz="2000" b="1" u="sng" dirty="0">
              <a:latin typeface="Calibri"/>
              <a:ea typeface="ＭＳ Ｐゴシック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4932040" y="214040"/>
            <a:ext cx="4178092" cy="2969797"/>
          </a:xfrm>
          <a:prstGeom prst="roundRect">
            <a:avLst>
              <a:gd name="adj" fmla="val 4342"/>
            </a:avLst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5" name="タイトル 1"/>
          <p:cNvSpPr>
            <a:spLocks noGrp="1"/>
          </p:cNvSpPr>
          <p:nvPr>
            <p:ph type="title"/>
          </p:nvPr>
        </p:nvSpPr>
        <p:spPr>
          <a:xfrm>
            <a:off x="425180" y="-217447"/>
            <a:ext cx="8267898" cy="647700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契約交渉フレームワーク　フォーマット一覧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395468" y="3185724"/>
            <a:ext cx="432116" cy="144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6" name="下矢印 95"/>
          <p:cNvSpPr/>
          <p:nvPr/>
        </p:nvSpPr>
        <p:spPr>
          <a:xfrm rot="10800000">
            <a:off x="8141702" y="3158436"/>
            <a:ext cx="462746" cy="172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68796" y="6659041"/>
            <a:ext cx="7128792" cy="200943"/>
          </a:xfrm>
          <a:prstGeom prst="rect">
            <a:avLst/>
          </a:prstGeom>
          <a:solidFill>
            <a:srgbClr val="FFFF00"/>
          </a:solidFill>
        </p:spPr>
        <p:txBody>
          <a:bodyPr wrap="square" lIns="36000" tIns="72000" rIns="36000" bIns="0" rtlCol="0" anchor="ctr">
            <a:spAutoFit/>
          </a:bodyPr>
          <a:lstStyle/>
          <a:p>
            <a:pPr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prstClr val="black"/>
                </a:solidFill>
                <a:latin typeface="Calibri"/>
                <a:ea typeface="ＭＳ Ｐゴシック"/>
              </a:rPr>
              <a:t>総括</a:t>
            </a:r>
            <a:r>
              <a:rPr lang="ja-JP" altLang="en-US" sz="1600" dirty="0" smtClean="0">
                <a:solidFill>
                  <a:prstClr val="black"/>
                </a:solidFill>
                <a:latin typeface="Calibri"/>
                <a:ea typeface="ＭＳ Ｐゴシック"/>
              </a:rPr>
              <a:t>：</a:t>
            </a:r>
            <a:endParaRPr lang="en-US" altLang="ja-JP" sz="16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74" name="直線コネクタ 73"/>
          <p:cNvCxnSpPr/>
          <p:nvPr/>
        </p:nvCxnSpPr>
        <p:spPr>
          <a:xfrm>
            <a:off x="1259632" y="6293399"/>
            <a:ext cx="0" cy="120948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4384787" y="6277654"/>
            <a:ext cx="0" cy="120948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角丸四角形吹き出し 97"/>
          <p:cNvSpPr/>
          <p:nvPr/>
        </p:nvSpPr>
        <p:spPr>
          <a:xfrm>
            <a:off x="4487056" y="4583637"/>
            <a:ext cx="1106975" cy="209751"/>
          </a:xfrm>
          <a:prstGeom prst="wedgeRoundRectCallout">
            <a:avLst>
              <a:gd name="adj1" fmla="val -67851"/>
              <a:gd name="adj2" fmla="val 1354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0" bIns="0"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</a:rPr>
              <a:t>投資、</a:t>
            </a:r>
            <a:r>
              <a:rPr lang="en-US" altLang="ja-JP" sz="1600" dirty="0" smtClean="0">
                <a:solidFill>
                  <a:prstClr val="black"/>
                </a:solidFill>
              </a:rPr>
              <a:t>M&amp;A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02" name="角丸四角形吹き出し 101"/>
          <p:cNvSpPr/>
          <p:nvPr/>
        </p:nvSpPr>
        <p:spPr>
          <a:xfrm>
            <a:off x="4487056" y="4882806"/>
            <a:ext cx="1106975" cy="209751"/>
          </a:xfrm>
          <a:prstGeom prst="wedgeRoundRectCallout">
            <a:avLst>
              <a:gd name="adj1" fmla="val -67851"/>
              <a:gd name="adj2" fmla="val 1354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0" bIns="0"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prstClr val="black"/>
                </a:solidFill>
              </a:rPr>
              <a:t>ライセンス</a:t>
            </a:r>
          </a:p>
        </p:txBody>
      </p:sp>
      <p:sp>
        <p:nvSpPr>
          <p:cNvPr id="103" name="角丸四角形吹き出し 102"/>
          <p:cNvSpPr/>
          <p:nvPr/>
        </p:nvSpPr>
        <p:spPr>
          <a:xfrm>
            <a:off x="4491620" y="5148206"/>
            <a:ext cx="1106975" cy="209751"/>
          </a:xfrm>
          <a:prstGeom prst="wedgeRoundRectCallout">
            <a:avLst>
              <a:gd name="adj1" fmla="val -67851"/>
              <a:gd name="adj2" fmla="val 1354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0" bIns="0"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</a:rPr>
              <a:t>共同開発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04" name="角丸四角形吹き出し 103"/>
          <p:cNvSpPr/>
          <p:nvPr/>
        </p:nvSpPr>
        <p:spPr>
          <a:xfrm>
            <a:off x="4627979" y="5383280"/>
            <a:ext cx="1106975" cy="209751"/>
          </a:xfrm>
          <a:prstGeom prst="wedgeRoundRectCallout">
            <a:avLst>
              <a:gd name="adj1" fmla="val -67851"/>
              <a:gd name="adj2" fmla="val 1354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</a:rPr>
              <a:t>販売</a:t>
            </a:r>
            <a:r>
              <a:rPr lang="en-US" altLang="ja-JP" sz="1600" dirty="0" smtClean="0">
                <a:solidFill>
                  <a:prstClr val="black"/>
                </a:solidFill>
              </a:rPr>
              <a:t>,</a:t>
            </a:r>
            <a:r>
              <a:rPr lang="ja-JP" altLang="en-US" sz="1600" dirty="0" smtClean="0">
                <a:solidFill>
                  <a:prstClr val="black"/>
                </a:solidFill>
              </a:rPr>
              <a:t>代理店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05" name="角丸四角形吹き出し 104"/>
          <p:cNvSpPr/>
          <p:nvPr/>
        </p:nvSpPr>
        <p:spPr>
          <a:xfrm>
            <a:off x="4384787" y="5648070"/>
            <a:ext cx="1339342" cy="209751"/>
          </a:xfrm>
          <a:prstGeom prst="wedgeRoundRectCallout">
            <a:avLst>
              <a:gd name="adj1" fmla="val -59381"/>
              <a:gd name="adj2" fmla="val 10240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</a:rPr>
              <a:t>生産委託</a:t>
            </a:r>
            <a:r>
              <a:rPr lang="en-US" altLang="ja-JP" sz="1600" dirty="0" smtClean="0">
                <a:solidFill>
                  <a:prstClr val="black"/>
                </a:solidFill>
              </a:rPr>
              <a:t>,OEM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06" name="角丸四角形吹き出し 105"/>
          <p:cNvSpPr/>
          <p:nvPr/>
        </p:nvSpPr>
        <p:spPr>
          <a:xfrm>
            <a:off x="4565124" y="5929829"/>
            <a:ext cx="1159004" cy="413938"/>
          </a:xfrm>
          <a:prstGeom prst="wedgeRoundRectCallout">
            <a:avLst>
              <a:gd name="adj1" fmla="val -63742"/>
              <a:gd name="adj2" fmla="val -946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</a:rPr>
              <a:t>契約留意点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55652" y="3232137"/>
            <a:ext cx="9018944" cy="3616338"/>
          </a:xfrm>
          <a:prstGeom prst="roundRect">
            <a:avLst>
              <a:gd name="adj" fmla="val 4342"/>
            </a:avLst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34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9036496" cy="647700"/>
          </a:xfrm>
        </p:spPr>
        <p:txBody>
          <a:bodyPr anchor="t"/>
          <a:lstStyle/>
          <a:p>
            <a:pPr algn="l"/>
            <a:r>
              <a:rPr lang="ja-JP" altLang="en-US" sz="2400" dirty="0" smtClean="0"/>
              <a:t>（</a:t>
            </a:r>
            <a:r>
              <a:rPr lang="en-US" altLang="ja-JP" sz="2400" dirty="0" smtClean="0"/>
              <a:t>B)</a:t>
            </a:r>
            <a:r>
              <a:rPr lang="ja-JP" altLang="en-US" sz="2400" dirty="0" smtClean="0"/>
              <a:t>ベンチャー協業フレームワーク（フォーマットと記載事項）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02502"/>
              </p:ext>
            </p:extLst>
          </p:nvPr>
        </p:nvGraphicFramePr>
        <p:xfrm>
          <a:off x="107504" y="404664"/>
          <a:ext cx="8856984" cy="520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4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98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960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36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945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3128"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　○○社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　ベンチャー企業○○社</a:t>
                      </a:r>
                    </a:p>
                  </a:txBody>
                  <a:tcPr marL="36000" marR="36000" marT="36000" marB="3600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613"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・所在地（国）　　　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	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・社長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・売上、従業員数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	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・出資金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上場有無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・所在地（国）　　　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	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・創業者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社長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)	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・創業年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・売上、従業員数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	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・出資金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上場有無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)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・ステージ　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84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自社の状況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協業範囲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相手の状況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第三者状況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848"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体制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・ﾌﾟﾛｼﾞｪｸﾄ担当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・社内支援体制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・承認者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その他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・経緯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・類似協業事例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・特記事項</a:t>
                      </a:r>
                      <a:endParaRPr kumimoji="1" lang="ja-JP" altLang="en-US" sz="18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成果物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0" marT="36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endParaRPr kumimoji="1" lang="ja-JP" altLang="en-US" sz="18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創業者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/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社長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・経歴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・特記事項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株主構成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・出資ﾗｳﾝﾄﾞ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</a:t>
                      </a:r>
                      <a:r>
                        <a:rPr kumimoji="1" lang="en-US" altLang="ja-JP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VC,</a:t>
                      </a: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他投資家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libri" panose="020F0502020204030204" pitchFamily="34" charset="0"/>
                        </a:rPr>
                        <a:t>・ｴｸﾞｼﾞｯﾄ計画</a:t>
                      </a:r>
                      <a:endParaRPr kumimoji="1" lang="en-US" altLang="ja-JP" sz="1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協業先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相手にとっての代替案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競合他社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自社にとっての代替案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4848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期　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0" marT="36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endParaRPr kumimoji="1" lang="ja-JP" altLang="en-US" sz="18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2932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①資本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出資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費用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2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②技術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Calibri" panose="020F0502020204030204" pitchFamily="34" charset="0"/>
                        </a:rPr>
                        <a:t>ﾉｳﾊｳ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200" dirty="0" smtClean="0">
                          <a:latin typeface="Calibri" panose="020F0502020204030204" pitchFamily="34" charset="0"/>
                        </a:rPr>
                        <a:t>特許</a:t>
                      </a:r>
                      <a:r>
                        <a:rPr kumimoji="1" lang="en-US" altLang="ja-JP" sz="12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9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③人材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開発体制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④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営業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流通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販路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ﾌﾞﾗﾝﾄﾞ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⑤生産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8900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⑥期待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リターン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8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⑦想定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リスク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699792" y="5684072"/>
            <a:ext cx="3312368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 smtClean="0">
                <a:solidFill>
                  <a:prstClr val="black"/>
                </a:solidFill>
              </a:rPr>
              <a:t>(</a:t>
            </a:r>
            <a:r>
              <a:rPr lang="ja-JP" altLang="en-US" sz="1600" dirty="0" smtClean="0">
                <a:solidFill>
                  <a:prstClr val="black"/>
                </a:solidFill>
              </a:rPr>
              <a:t>ターゲット顧客・市場</a:t>
            </a:r>
            <a:r>
              <a:rPr lang="en-US" altLang="ja-JP" sz="1600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084168" y="5684072"/>
            <a:ext cx="2802311" cy="576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 smtClean="0">
                <a:solidFill>
                  <a:prstClr val="black"/>
                </a:solidFill>
              </a:rPr>
              <a:t>(</a:t>
            </a:r>
            <a:r>
              <a:rPr lang="ja-JP" altLang="en-US" sz="1600" dirty="0" smtClean="0">
                <a:solidFill>
                  <a:prstClr val="black"/>
                </a:solidFill>
              </a:rPr>
              <a:t>既存顧客</a:t>
            </a:r>
            <a:r>
              <a:rPr lang="en-US" altLang="ja-JP" sz="1600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2375756" y="5592189"/>
            <a:ext cx="252028" cy="9188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7288802" y="5592189"/>
            <a:ext cx="0" cy="9188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103948" y="5540056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107504" y="5684072"/>
            <a:ext cx="2520280" cy="57606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 smtClean="0">
                <a:solidFill>
                  <a:prstClr val="black"/>
                </a:solidFill>
              </a:rPr>
              <a:t>(</a:t>
            </a:r>
            <a:r>
              <a:rPr lang="ja-JP" altLang="en-US" sz="1600" dirty="0" smtClean="0">
                <a:solidFill>
                  <a:prstClr val="black"/>
                </a:solidFill>
              </a:rPr>
              <a:t>既存事業の影響</a:t>
            </a:r>
            <a:r>
              <a:rPr lang="en-US" altLang="ja-JP" sz="16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41" name="角丸四角形吹き出し 40"/>
          <p:cNvSpPr/>
          <p:nvPr/>
        </p:nvSpPr>
        <p:spPr>
          <a:xfrm>
            <a:off x="1763688" y="3439740"/>
            <a:ext cx="1296144" cy="899499"/>
          </a:xfrm>
          <a:prstGeom prst="wedgeRoundRectCallout">
            <a:avLst>
              <a:gd name="adj1" fmla="val 64395"/>
              <a:gd name="adj2" fmla="val -14871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prstClr val="black"/>
                </a:solidFill>
              </a:rPr>
              <a:t>出入関係</a:t>
            </a:r>
            <a:r>
              <a:rPr lang="en-US" altLang="ja-JP" sz="1600" dirty="0" smtClean="0">
                <a:solidFill>
                  <a:prstClr val="black"/>
                </a:solidFill>
              </a:rPr>
              <a:t>or</a:t>
            </a:r>
            <a:r>
              <a:rPr lang="ja-JP" altLang="en-US" sz="1600" dirty="0" smtClean="0">
                <a:solidFill>
                  <a:prstClr val="black"/>
                </a:solidFill>
              </a:rPr>
              <a:t>項目重要性を記入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4488487" y="2137373"/>
            <a:ext cx="1463171" cy="3121713"/>
            <a:chOff x="4488487" y="2713437"/>
            <a:chExt cx="1463171" cy="3121713"/>
          </a:xfrm>
        </p:grpSpPr>
        <p:sp>
          <p:nvSpPr>
            <p:cNvPr id="42" name="角丸四角形吹き出し 41"/>
            <p:cNvSpPr/>
            <p:nvPr/>
          </p:nvSpPr>
          <p:spPr>
            <a:xfrm>
              <a:off x="4499993" y="4692374"/>
              <a:ext cx="1451664" cy="447563"/>
            </a:xfrm>
            <a:prstGeom prst="wedgeRoundRectCallout">
              <a:avLst>
                <a:gd name="adj1" fmla="val -67851"/>
                <a:gd name="adj2" fmla="val 13542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0"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</a:rPr>
                <a:t>生産委託・</a:t>
              </a:r>
              <a:r>
                <a:rPr lang="en-US" altLang="ja-JP" sz="1600" dirty="0" smtClean="0">
                  <a:solidFill>
                    <a:prstClr val="black"/>
                  </a:solidFill>
                </a:rPr>
                <a:t>OEM</a:t>
              </a:r>
              <a:br>
                <a:rPr lang="en-US" altLang="ja-JP" sz="1600" dirty="0" smtClean="0">
                  <a:solidFill>
                    <a:prstClr val="black"/>
                  </a:solidFill>
                </a:rPr>
              </a:br>
              <a:r>
                <a:rPr lang="en-US" altLang="ja-JP" sz="1400" b="1" dirty="0" smtClean="0">
                  <a:solidFill>
                    <a:srgbClr val="FF0000"/>
                  </a:solidFill>
                </a:rPr>
                <a:t>※</a:t>
              </a:r>
              <a:r>
                <a:rPr lang="ja-JP" altLang="en-US" sz="1400" b="1" dirty="0" smtClean="0">
                  <a:solidFill>
                    <a:srgbClr val="FF0000"/>
                  </a:solidFill>
                </a:rPr>
                <a:t>ｿﾌﾄ系は省略可</a:t>
              </a:r>
              <a:endParaRPr lang="ja-JP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角丸四角形吹き出し 44"/>
            <p:cNvSpPr/>
            <p:nvPr/>
          </p:nvSpPr>
          <p:spPr>
            <a:xfrm>
              <a:off x="4499991" y="4285534"/>
              <a:ext cx="1451665" cy="360040"/>
            </a:xfrm>
            <a:prstGeom prst="wedgeRoundRectCallout">
              <a:avLst>
                <a:gd name="adj1" fmla="val -67851"/>
                <a:gd name="adj2" fmla="val 13542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</a:rPr>
                <a:t>販売・代理店</a:t>
              </a:r>
              <a:endParaRPr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46" name="角丸四角形吹き出し 45"/>
            <p:cNvSpPr/>
            <p:nvPr/>
          </p:nvSpPr>
          <p:spPr>
            <a:xfrm>
              <a:off x="4499992" y="2713437"/>
              <a:ext cx="1451665" cy="360040"/>
            </a:xfrm>
            <a:prstGeom prst="wedgeRoundRectCallout">
              <a:avLst>
                <a:gd name="adj1" fmla="val -67851"/>
                <a:gd name="adj2" fmla="val 13542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</a:rPr>
                <a:t>投資、</a:t>
              </a:r>
              <a:r>
                <a:rPr lang="en-US" altLang="ja-JP" sz="1600" dirty="0" smtClean="0">
                  <a:solidFill>
                    <a:prstClr val="black"/>
                  </a:solidFill>
                </a:rPr>
                <a:t>M&amp;A</a:t>
              </a:r>
              <a:endParaRPr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48" name="角丸四角形吹き出し 47"/>
            <p:cNvSpPr/>
            <p:nvPr/>
          </p:nvSpPr>
          <p:spPr>
            <a:xfrm>
              <a:off x="4488487" y="5424951"/>
              <a:ext cx="1463169" cy="410199"/>
            </a:xfrm>
            <a:prstGeom prst="wedgeRoundRectCallout">
              <a:avLst>
                <a:gd name="adj1" fmla="val -67851"/>
                <a:gd name="adj2" fmla="val 13542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</a:rPr>
                <a:t>契約留意点</a:t>
              </a:r>
              <a:endParaRPr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49" name="角丸四角形吹き出し 48"/>
            <p:cNvSpPr/>
            <p:nvPr/>
          </p:nvSpPr>
          <p:spPr>
            <a:xfrm>
              <a:off x="4499992" y="3801875"/>
              <a:ext cx="1451665" cy="351722"/>
            </a:xfrm>
            <a:prstGeom prst="wedgeRoundRectCallout">
              <a:avLst>
                <a:gd name="adj1" fmla="val -67851"/>
                <a:gd name="adj2" fmla="val 13542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</a:rPr>
                <a:t>共同</a:t>
              </a:r>
              <a:r>
                <a:rPr lang="en-US" altLang="ja-JP" sz="1600" dirty="0" smtClean="0">
                  <a:solidFill>
                    <a:prstClr val="black"/>
                  </a:solidFill>
                </a:rPr>
                <a:t>/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委託開発</a:t>
              </a:r>
              <a:endParaRPr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50" name="角丸四角形吹き出し 49"/>
            <p:cNvSpPr/>
            <p:nvPr/>
          </p:nvSpPr>
          <p:spPr>
            <a:xfrm>
              <a:off x="4488488" y="3217493"/>
              <a:ext cx="1463170" cy="360040"/>
            </a:xfrm>
            <a:prstGeom prst="wedgeRoundRectCallout">
              <a:avLst>
                <a:gd name="adj1" fmla="val -67851"/>
                <a:gd name="adj2" fmla="val 13542"/>
                <a:gd name="adj3" fmla="val 16667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dirty="0" smtClean="0">
                  <a:solidFill>
                    <a:prstClr val="black"/>
                  </a:solidFill>
                </a:rPr>
                <a:t>ライセンス</a:t>
              </a:r>
              <a:endParaRPr lang="ja-JP" altLang="en-US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70" name="正方形/長方形 69"/>
          <p:cNvSpPr/>
          <p:nvPr/>
        </p:nvSpPr>
        <p:spPr>
          <a:xfrm>
            <a:off x="110505" y="6298232"/>
            <a:ext cx="8778975" cy="53436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rtlCol="0" anchor="t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1600" dirty="0" smtClean="0">
                <a:solidFill>
                  <a:prstClr val="black"/>
                </a:solidFill>
              </a:rPr>
              <a:t>【</a:t>
            </a:r>
            <a:r>
              <a:rPr lang="ja-JP" altLang="en-US" sz="1600" dirty="0" smtClean="0">
                <a:solidFill>
                  <a:prstClr val="black"/>
                </a:solidFill>
              </a:rPr>
              <a:t>総括</a:t>
            </a:r>
            <a:r>
              <a:rPr lang="en-US" altLang="ja-JP" sz="1600" dirty="0" smtClean="0">
                <a:solidFill>
                  <a:prstClr val="black"/>
                </a:solidFill>
              </a:rPr>
              <a:t>】</a:t>
            </a:r>
            <a:r>
              <a:rPr lang="ja-JP" altLang="en-US" sz="1600" dirty="0" smtClean="0">
                <a:solidFill>
                  <a:prstClr val="black"/>
                </a:solidFill>
              </a:rPr>
              <a:t>契約種別、契約留意点など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20"/>
    </mc:Choice>
    <mc:Fallback xmlns="">
      <p:transition spd="slow" advTm="2242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080"/>
            <a:ext cx="6840760" cy="418058"/>
          </a:xfrm>
        </p:spPr>
        <p:txBody>
          <a:bodyPr/>
          <a:lstStyle/>
          <a:p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(A)</a:t>
            </a:r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前提条件フレームワーク</a:t>
            </a:r>
            <a:r>
              <a:rPr lang="ja-JP" altLang="en-US" sz="2000" dirty="0"/>
              <a:t>（フォーマットと</a:t>
            </a:r>
            <a:r>
              <a:rPr lang="ja-JP" altLang="en-US" sz="2000" dirty="0" smtClean="0"/>
              <a:t>記載事項）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605" y="1556792"/>
            <a:ext cx="749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SWOT</a:t>
            </a:r>
            <a:br>
              <a:rPr kumimoji="1" lang="en-US" altLang="ja-JP" dirty="0"/>
            </a:br>
            <a:r>
              <a:rPr kumimoji="1" lang="ja-JP" altLang="en-US" dirty="0"/>
              <a:t>分析</a:t>
            </a:r>
            <a:endParaRPr kumimoji="1"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543" y="3212976"/>
            <a:ext cx="7793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開発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ｽｺｰﾌﾟ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定義</a:t>
            </a:r>
            <a:endParaRPr kumimoji="1" lang="en-US" altLang="ja-JP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274" y="5230941"/>
            <a:ext cx="934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ﾊﾟｰﾄﾅｰ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選定</a:t>
            </a:r>
            <a:endParaRPr kumimoji="1" lang="en-US" altLang="ja-JP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106121"/>
              </p:ext>
            </p:extLst>
          </p:nvPr>
        </p:nvGraphicFramePr>
        <p:xfrm>
          <a:off x="878370" y="1484784"/>
          <a:ext cx="5061781" cy="1268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8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6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01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強み</a:t>
                      </a:r>
                      <a:r>
                        <a:rPr kumimoji="1" lang="en-US" altLang="ja-JP" sz="1200" dirty="0"/>
                        <a:t>(S)</a:t>
                      </a:r>
                      <a:endParaRPr kumimoji="1" lang="ja-JP" altLang="en-US" sz="12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solidFill>
                            <a:srgbClr val="FF0000"/>
                          </a:solidFill>
                        </a:rPr>
                        <a:t>強み</a:t>
                      </a:r>
                      <a:r>
                        <a:rPr lang="en-US" altLang="ja-JP" sz="12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ja-JP" altLang="en-US" sz="1200" dirty="0">
                          <a:solidFill>
                            <a:srgbClr val="FF0000"/>
                          </a:solidFill>
                        </a:rPr>
                        <a:t>コア技術、知財（特許）、市場シェア、ブランド等</a:t>
                      </a:r>
                      <a:r>
                        <a:rPr lang="en-US" altLang="ja-JP" sz="1200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ja-JP" altLang="en-US" sz="1200" dirty="0">
                          <a:solidFill>
                            <a:srgbClr val="FF0000"/>
                          </a:solidFill>
                        </a:rPr>
                        <a:t>を記載</a:t>
                      </a: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機会</a:t>
                      </a:r>
                      <a:r>
                        <a:rPr kumimoji="1" lang="en-US" altLang="ja-JP" sz="1200" dirty="0"/>
                        <a:t>(O)</a:t>
                      </a:r>
                      <a:endParaRPr kumimoji="1" lang="ja-JP" altLang="en-US" sz="12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0640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弱み</a:t>
                      </a:r>
                      <a:r>
                        <a:rPr kumimoji="1" lang="en-US" altLang="ja-JP" sz="1200" dirty="0"/>
                        <a:t>(W)</a:t>
                      </a:r>
                      <a:endParaRPr kumimoji="1" lang="ja-JP" altLang="en-US" sz="12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脅威</a:t>
                      </a:r>
                      <a:r>
                        <a:rPr kumimoji="1" lang="en-US" altLang="ja-JP" sz="1200" dirty="0"/>
                        <a:t>(T)</a:t>
                      </a:r>
                      <a:endParaRPr kumimoji="1" lang="ja-JP" altLang="en-US" sz="12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marL="36000" marR="36000" marT="36000" marB="3600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576015"/>
              </p:ext>
            </p:extLst>
          </p:nvPr>
        </p:nvGraphicFramePr>
        <p:xfrm>
          <a:off x="876628" y="2996952"/>
          <a:ext cx="5042304" cy="1829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0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0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07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4564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何のために</a:t>
                      </a:r>
                      <a:r>
                        <a:rPr kumimoji="1" lang="en-US" altLang="ja-JP" sz="1200" dirty="0"/>
                        <a:t>(Why)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誰が</a:t>
                      </a:r>
                      <a:r>
                        <a:rPr kumimoji="1" lang="en-US" altLang="ja-JP" sz="1200" dirty="0"/>
                        <a:t>(Who)</a:t>
                      </a:r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何を</a:t>
                      </a:r>
                      <a:r>
                        <a:rPr kumimoji="1" lang="en-US" altLang="ja-JP" sz="1200" dirty="0"/>
                        <a:t>(What)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6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開発対象に限定、マイルストーンが分かるように記載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開発の窓口、担当部門を記載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564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いつまで </a:t>
                      </a:r>
                      <a:r>
                        <a:rPr kumimoji="1" lang="en-US" altLang="ja-JP" sz="1200" dirty="0"/>
                        <a:t>(When)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誰と</a:t>
                      </a:r>
                      <a:r>
                        <a:rPr kumimoji="1" lang="en-US" altLang="ja-JP" sz="1200" dirty="0"/>
                        <a:t>(Whom)</a:t>
                      </a:r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どうやって</a:t>
                      </a:r>
                      <a:r>
                        <a:rPr kumimoji="1" lang="en-US" altLang="ja-JP" sz="1200" dirty="0"/>
                        <a:t>(How)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0424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rgbClr val="0000CC"/>
                          </a:solidFill>
                        </a:rPr>
                        <a:t>期限を追加</a:t>
                      </a:r>
                      <a:endParaRPr kumimoji="1" lang="en-US" altLang="ja-JP" sz="1200" b="0" dirty="0">
                        <a:solidFill>
                          <a:srgbClr val="0000CC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rgbClr val="0000CC"/>
                          </a:solidFill>
                        </a:rPr>
                        <a:t>（期限の厳守要否、</a:t>
                      </a:r>
                      <a:endParaRPr kumimoji="1" lang="en-US" altLang="ja-JP" sz="1200" b="0" dirty="0">
                        <a:solidFill>
                          <a:srgbClr val="0000CC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rgbClr val="0000CC"/>
                          </a:solidFill>
                        </a:rPr>
                        <a:t>特急対応の要否記載）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624059"/>
              </p:ext>
            </p:extLst>
          </p:nvPr>
        </p:nvGraphicFramePr>
        <p:xfrm>
          <a:off x="878369" y="5117718"/>
          <a:ext cx="506178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5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44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ﾊﾟｰﾄﾅｰ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パートナーの立場（自社との関係（競業有無等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 記載）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選定法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公募 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or 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指定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新規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既存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を記載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16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選定理由</a:t>
                      </a:r>
                      <a:r>
                        <a:rPr kumimoji="1" lang="en-US" altLang="ja-JP" sz="1200" dirty="0"/>
                        <a:t/>
                      </a:r>
                      <a:br>
                        <a:rPr kumimoji="1" lang="en-US" altLang="ja-JP" sz="1200" dirty="0"/>
                      </a:b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留意事項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80618"/>
              </p:ext>
            </p:extLst>
          </p:nvPr>
        </p:nvGraphicFramePr>
        <p:xfrm>
          <a:off x="183772" y="404664"/>
          <a:ext cx="5756380" cy="2897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977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自社</a:t>
                      </a:r>
                      <a:endParaRPr kumimoji="1" lang="en-US" altLang="ja-JP" sz="1400" dirty="0"/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0000CC"/>
                          </a:solidFill>
                        </a:rPr>
                        <a:t>：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</a:rPr>
                        <a:t>自社の立場（材料、部品、完成品メーカ、ユーザなど）を記載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02307" y="6237312"/>
            <a:ext cx="5637845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ボトム条件：</a:t>
            </a:r>
            <a:r>
              <a:rPr lang="ja-JP" altLang="en-US" sz="1400" b="1" dirty="0">
                <a:solidFill>
                  <a:srgbClr val="0000CC"/>
                </a:solidFill>
              </a:rPr>
              <a:t>交渉で譲れない項目、内容を注記</a:t>
            </a:r>
            <a:r>
              <a:rPr lang="ja-JP" altLang="en-US" sz="1400" dirty="0"/>
              <a:t>　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（チャレンジ条件：チャレンジとして最初に主張する項目があれば記載）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6282" y="69443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開発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ja-JP" altLang="en-US" dirty="0"/>
              <a:t>目的</a:t>
            </a:r>
            <a:endParaRPr kumimoji="1" lang="en-US" altLang="ja-JP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488935"/>
              </p:ext>
            </p:extLst>
          </p:nvPr>
        </p:nvGraphicFramePr>
        <p:xfrm>
          <a:off x="878370" y="797856"/>
          <a:ext cx="5061782" cy="4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1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488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最終的な目的を記載（○○製品を他社に先行して市場投入し、●円規模の事業へ拡大等）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4" name="下矢印 23"/>
          <p:cNvSpPr/>
          <p:nvPr/>
        </p:nvSpPr>
        <p:spPr>
          <a:xfrm>
            <a:off x="2797193" y="1245902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2797193" y="4869160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下矢印 28"/>
          <p:cNvSpPr/>
          <p:nvPr/>
        </p:nvSpPr>
        <p:spPr>
          <a:xfrm>
            <a:off x="2678570" y="2780928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下矢印 29"/>
          <p:cNvSpPr/>
          <p:nvPr/>
        </p:nvSpPr>
        <p:spPr>
          <a:xfrm>
            <a:off x="2797193" y="6047581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吹き出し 20"/>
          <p:cNvSpPr/>
          <p:nvPr/>
        </p:nvSpPr>
        <p:spPr>
          <a:xfrm>
            <a:off x="4878578" y="1373492"/>
            <a:ext cx="773542" cy="692325"/>
          </a:xfrm>
          <a:prstGeom prst="wedgeRectCallout">
            <a:avLst>
              <a:gd name="adj1" fmla="val -51386"/>
              <a:gd name="adj2" fmla="val 1088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dirty="0"/>
              <a:t>重要項目は色分け</a:t>
            </a:r>
            <a:r>
              <a:rPr kumimoji="1" lang="en-US" altLang="ja-JP" sz="1100" dirty="0"/>
              <a:t/>
            </a:r>
            <a:br>
              <a:rPr kumimoji="1" lang="en-US" altLang="ja-JP" sz="1100" dirty="0"/>
            </a:br>
            <a:r>
              <a:rPr kumimoji="1" lang="ja-JP" altLang="en-US" sz="1100" dirty="0"/>
              <a:t>（ｹｰｽごとに位置変更）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56176" y="2065817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前提条件フレームワークは本論説では説明しておりませんが、参考として添付します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なお、以下論説</a:t>
            </a:r>
            <a:r>
              <a:rPr lang="en-US" altLang="ja-JP" dirty="0" smtClean="0"/>
              <a:t>(2017</a:t>
            </a:r>
            <a:r>
              <a:rPr lang="ja-JP" altLang="en-US" dirty="0" smtClean="0"/>
              <a:t>年度成果）に詳細言及しております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56176" y="4275093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「オープンイノベーションの契約コンサルティングにむけた契約交渉フレームワークの提案」、知財管理誌</a:t>
            </a:r>
            <a:r>
              <a:rPr lang="en-US" altLang="ja-JP" sz="1400" dirty="0"/>
              <a:t>Vol.68</a:t>
            </a:r>
            <a:r>
              <a:rPr lang="ja-JP" altLang="en-US" sz="1400" dirty="0" err="1"/>
              <a:t>、</a:t>
            </a:r>
            <a:r>
              <a:rPr lang="en-US" altLang="ja-JP" sz="1400" dirty="0"/>
              <a:t>No.11</a:t>
            </a:r>
            <a:r>
              <a:rPr lang="ja-JP" altLang="en-US" sz="1400" dirty="0" err="1"/>
              <a:t>、</a:t>
            </a:r>
            <a:r>
              <a:rPr lang="en-US" altLang="ja-JP" sz="1400" dirty="0"/>
              <a:t>pp.1476(2018)</a:t>
            </a:r>
          </a:p>
        </p:txBody>
      </p:sp>
    </p:spTree>
    <p:extLst>
      <p:ext uri="{BB962C8B-B14F-4D97-AF65-F5344CB8AC3E}">
        <p14:creationId xmlns:p14="http://schemas.microsoft.com/office/powerpoint/2010/main" val="414775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677543"/>
              </p:ext>
            </p:extLst>
          </p:nvPr>
        </p:nvGraphicFramePr>
        <p:xfrm>
          <a:off x="251520" y="404664"/>
          <a:ext cx="5256584" cy="62390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6932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項目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自社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立場（材料、部品、完成品メーカ、ユーザなど）を記載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パートナー</a:t>
                      </a:r>
                      <a:r>
                        <a:rPr kumimoji="1" lang="en-US" altLang="ja-JP" sz="1200" dirty="0"/>
                        <a:t/>
                      </a:r>
                      <a:br>
                        <a:rPr kumimoji="1" lang="en-US" altLang="ja-JP" sz="1200" dirty="0"/>
                      </a:b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立場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左記同様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ボトム条件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6932">
                <a:tc rowSpan="3" gridSpan="2">
                  <a:txBody>
                    <a:bodyPr/>
                    <a:lstStyle/>
                    <a:p>
                      <a:pPr algn="ctr"/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ジ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ネ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ス</a:t>
                      </a:r>
                      <a:endParaRPr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モ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デ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ル</a:t>
                      </a:r>
                    </a:p>
                  </a:txBody>
                  <a:tcPr marL="0" marR="0"/>
                </a:tc>
                <a:tc rowSpan="3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ﾀｰｹﾞｯﾄ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開発対象の（想定）顧客を記載</a:t>
                      </a: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6932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顧客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価値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顧客にとっての開発対象を使うことのメリット（価値）を記載</a:t>
                      </a: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8444">
                <a:tc gridSpan="2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/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収益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モデル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顧客からの金銭リターン回収方法を記載</a:t>
                      </a: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6932">
                <a:tc gridSpan="4">
                  <a:txBody>
                    <a:bodyPr/>
                    <a:lstStyle/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作業分担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6932">
                <a:tc gridSpan="4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費用分担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開発費用分担を記載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全額、自己分のみ負担等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6932">
                <a:tc rowSpan="7">
                  <a:txBody>
                    <a:bodyPr/>
                    <a:lstStyle/>
                    <a:p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知財</a:t>
                      </a: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開示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領域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相手に開示する領域を記載、</a:t>
                      </a:r>
                      <a:r>
                        <a:rPr kumimoji="1" lang="ja-JP" altLang="en-US" sz="1200" b="0" u="sng" dirty="0">
                          <a:solidFill>
                            <a:srgbClr val="FF0000"/>
                          </a:solidFill>
                        </a:rPr>
                        <a:t>知財保護（必須特許有無）も記載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693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非開示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領域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</a:rPr>
                        <a:t>相手に対して秘匿する領域を記載、</a:t>
                      </a:r>
                      <a:r>
                        <a:rPr kumimoji="1" lang="ja-JP" altLang="en-US" sz="1200" b="0" u="sng" dirty="0">
                          <a:solidFill>
                            <a:srgbClr val="FF0000"/>
                          </a:solidFill>
                        </a:rPr>
                        <a:t>知財保護も記載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6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sng" dirty="0">
                          <a:solidFill>
                            <a:schemeClr val="tx1"/>
                          </a:solidFill>
                        </a:rPr>
                        <a:t>開示</a:t>
                      </a:r>
                      <a:r>
                        <a:rPr kumimoji="1" lang="en-US" altLang="ja-JP" sz="1200" b="0" u="sng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200" b="0" u="sng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200" b="0" u="sng" dirty="0">
                          <a:solidFill>
                            <a:schemeClr val="tx1"/>
                          </a:solidFill>
                        </a:rPr>
                        <a:t>領域取扱</a:t>
                      </a:r>
                    </a:p>
                  </a:txBody>
                  <a:tcPr marL="3600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sng" dirty="0">
                          <a:solidFill>
                            <a:srgbClr val="FF0000"/>
                          </a:solidFill>
                        </a:rPr>
                        <a:t>互いに開示した秘密情報に関する取扱い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693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新規獲得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領域</a:t>
                      </a:r>
                    </a:p>
                  </a:txBody>
                  <a:tcPr marL="3600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協業を通じて獲得できる領域（開発成果）を記載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00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成果取扱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帰属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0000CC"/>
                          </a:solidFill>
                        </a:rPr>
                        <a:t>成果帰属（共有、単独等）記載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89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発表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0000CC"/>
                          </a:solidFill>
                        </a:rPr>
                        <a:t>発表制限</a:t>
                      </a:r>
                      <a:r>
                        <a:rPr kumimoji="1" lang="en-US" altLang="ja-JP" sz="1200" b="1" dirty="0">
                          <a:solidFill>
                            <a:srgbClr val="0000CC"/>
                          </a:solidFill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rgbClr val="0000CC"/>
                          </a:solidFill>
                        </a:rPr>
                        <a:t>事前合意等</a:t>
                      </a:r>
                      <a:r>
                        <a:rPr kumimoji="1" lang="en-US" altLang="ja-JP" sz="1200" b="1" dirty="0">
                          <a:solidFill>
                            <a:srgbClr val="0000CC"/>
                          </a:solidFill>
                        </a:rPr>
                        <a:t>)</a:t>
                      </a:r>
                      <a:r>
                        <a:rPr kumimoji="1" lang="ja-JP" altLang="en-US" sz="1200" b="1" dirty="0">
                          <a:solidFill>
                            <a:srgbClr val="0000CC"/>
                          </a:solidFill>
                        </a:rPr>
                        <a:t>記載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593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実施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0000CC"/>
                          </a:solidFill>
                        </a:rPr>
                        <a:t>実施条件（当事者、第三者）記載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6932">
                <a:tc gridSpan="4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協業メリット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協業のメリット</a:t>
                      </a:r>
                      <a:r>
                        <a:rPr kumimoji="1" lang="ja-JP" altLang="en-US" sz="1200" b="1" dirty="0">
                          <a:solidFill>
                            <a:srgbClr val="0000CC"/>
                          </a:solidFill>
                        </a:rPr>
                        <a:t>具体的</a:t>
                      </a:r>
                      <a:r>
                        <a:rPr kumimoji="1" lang="en-US" altLang="ja-JP" sz="1200" b="1" dirty="0">
                          <a:solidFill>
                            <a:srgbClr val="0000CC"/>
                          </a:solidFill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rgbClr val="0000CC"/>
                          </a:solidFill>
                        </a:rPr>
                        <a:t>定量的</a:t>
                      </a:r>
                      <a:r>
                        <a:rPr kumimoji="1" lang="en-US" altLang="ja-JP" sz="1200" dirty="0">
                          <a:solidFill>
                            <a:srgbClr val="0000CC"/>
                          </a:solidFill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に記載</a:t>
                      </a: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6932"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課題</a:t>
                      </a:r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協業の課題（特にスキーム、契約条件）を記載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3337520" y="1858296"/>
            <a:ext cx="1296144" cy="35283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/>
            <a:r>
              <a:rPr lang="ja-JP" altLang="en-US" sz="1200" dirty="0">
                <a:solidFill>
                  <a:srgbClr val="FF0000"/>
                </a:solidFill>
              </a:rPr>
              <a:t>・左記と異なる場合はその内容を記載</a:t>
            </a:r>
            <a:endParaRPr lang="en-US" altLang="ja-JP" sz="1200" dirty="0">
              <a:solidFill>
                <a:srgbClr val="FF0000"/>
              </a:solidFill>
            </a:endParaRPr>
          </a:p>
          <a:p>
            <a:pPr marL="88900" indent="-88900"/>
            <a:r>
              <a:rPr lang="ja-JP" altLang="en-US" sz="1200" dirty="0">
                <a:solidFill>
                  <a:srgbClr val="FF0000"/>
                </a:solidFill>
              </a:rPr>
              <a:t>（特に双方の見解が異なる場合は対立点が分かるように記載）</a:t>
            </a:r>
            <a:endParaRPr lang="en-US" altLang="ja-JP" sz="1200" dirty="0">
              <a:solidFill>
                <a:srgbClr val="FF0000"/>
              </a:solidFill>
            </a:endParaRPr>
          </a:p>
          <a:p>
            <a:pPr marL="88900" indent="-88900"/>
            <a:r>
              <a:rPr lang="ja-JP" altLang="en-US" sz="1200" dirty="0">
                <a:solidFill>
                  <a:srgbClr val="FF0000"/>
                </a:solidFill>
              </a:rPr>
              <a:t>・同じ場合は「左記同様」</a:t>
            </a:r>
            <a:endParaRPr lang="en-US" altLang="ja-JP" sz="1200" dirty="0">
              <a:solidFill>
                <a:srgbClr val="FF0000"/>
              </a:solidFill>
            </a:endParaRPr>
          </a:p>
          <a:p>
            <a:pPr marL="88900" indent="-88900"/>
            <a:r>
              <a:rPr kumimoji="1" lang="ja-JP" altLang="en-US" sz="1200" dirty="0">
                <a:solidFill>
                  <a:srgbClr val="FF0000"/>
                </a:solidFill>
              </a:rPr>
              <a:t>・不明な場合は「？」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pPr marL="88900" indent="-88900"/>
            <a:r>
              <a:rPr lang="ja-JP" altLang="en-US" sz="1200" dirty="0">
                <a:solidFill>
                  <a:srgbClr val="FF0000"/>
                </a:solidFill>
              </a:rPr>
              <a:t>・重要項目は色分け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713816" y="1884152"/>
            <a:ext cx="722280" cy="35283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u="sng" dirty="0">
                <a:solidFill>
                  <a:srgbClr val="FF0000"/>
                </a:solidFill>
              </a:rPr>
              <a:t>該当する項目のみ記載</a:t>
            </a:r>
            <a:endParaRPr kumimoji="1" lang="en-US" altLang="ja-JP" sz="1200" u="sng" dirty="0">
              <a:solidFill>
                <a:srgbClr val="FF0000"/>
              </a:solidFill>
            </a:endParaRPr>
          </a:p>
          <a:p>
            <a:r>
              <a:rPr lang="en-US" altLang="ja-JP" sz="1200" u="sng" dirty="0">
                <a:solidFill>
                  <a:srgbClr val="FF0000"/>
                </a:solidFill>
              </a:rPr>
              <a:t>(</a:t>
            </a:r>
            <a:r>
              <a:rPr lang="ja-JP" altLang="en-US" sz="1200" u="sng" dirty="0">
                <a:solidFill>
                  <a:srgbClr val="FF0000"/>
                </a:solidFill>
              </a:rPr>
              <a:t>色分け</a:t>
            </a:r>
            <a:r>
              <a:rPr lang="en-US" altLang="ja-JP" sz="1200" u="sng" dirty="0">
                <a:solidFill>
                  <a:srgbClr val="FF0000"/>
                </a:solidFill>
              </a:rPr>
              <a:t>)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79512" y="1080"/>
            <a:ext cx="684076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(C)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対比分析フレームワーク（</a:t>
            </a:r>
            <a:r>
              <a:rPr lang="ja-JP" altLang="en-US" sz="2000" dirty="0"/>
              <a:t> （フォーマットと</a:t>
            </a:r>
            <a:r>
              <a:rPr lang="ja-JP" altLang="en-US" sz="2000" dirty="0" smtClean="0"/>
              <a:t>記載事項）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56176" y="2065817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対比分析フレームワークは本論説では説明しておりませんが、参考として添付します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なお、以下論説</a:t>
            </a:r>
            <a:r>
              <a:rPr lang="en-US" altLang="ja-JP" dirty="0" smtClean="0"/>
              <a:t>(2017</a:t>
            </a:r>
            <a:r>
              <a:rPr lang="ja-JP" altLang="en-US" dirty="0" smtClean="0"/>
              <a:t>年度成果）に詳細言及しております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56176" y="4275093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「オープンイノベーションの契約コンサルティングにむけた契約交渉フレームワークの提案」、知財管理誌</a:t>
            </a:r>
            <a:r>
              <a:rPr lang="en-US" altLang="ja-JP" sz="1400" dirty="0"/>
              <a:t>Vol.68</a:t>
            </a:r>
            <a:r>
              <a:rPr lang="ja-JP" altLang="en-US" sz="1400" dirty="0" err="1"/>
              <a:t>、</a:t>
            </a:r>
            <a:r>
              <a:rPr lang="en-US" altLang="ja-JP" sz="1400" dirty="0"/>
              <a:t>No.11</a:t>
            </a:r>
            <a:r>
              <a:rPr lang="ja-JP" altLang="en-US" sz="1400" dirty="0" err="1"/>
              <a:t>、</a:t>
            </a:r>
            <a:r>
              <a:rPr lang="en-US" altLang="ja-JP" sz="1400" dirty="0"/>
              <a:t>pp.1476(2018)</a:t>
            </a:r>
          </a:p>
        </p:txBody>
      </p:sp>
    </p:spTree>
    <p:extLst>
      <p:ext uri="{BB962C8B-B14F-4D97-AF65-F5344CB8AC3E}">
        <p14:creationId xmlns:p14="http://schemas.microsoft.com/office/powerpoint/2010/main" val="56281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07172" cy="418058"/>
          </a:xfrm>
        </p:spPr>
        <p:txBody>
          <a:bodyPr/>
          <a:lstStyle/>
          <a:p>
            <a:r>
              <a:rPr lang="ja-JP" altLang="en-US" b="1" dirty="0" smtClean="0"/>
              <a:t>フレームワーク入力例（事例５．１）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ja-JP" b="1" dirty="0" smtClean="0"/>
              <a:t>図</a:t>
            </a:r>
            <a:r>
              <a:rPr lang="ja-JP" altLang="ja-JP" b="1" dirty="0"/>
              <a:t>２　事例</a:t>
            </a:r>
            <a:r>
              <a:rPr lang="ja-JP" altLang="ja-JP" b="1" dirty="0" smtClean="0"/>
              <a:t>概要図</a:t>
            </a:r>
            <a:endParaRPr lang="en-US" alt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64704"/>
            <a:ext cx="3142634" cy="3242902"/>
          </a:xfrm>
        </p:spPr>
        <p:txBody>
          <a:bodyPr/>
          <a:lstStyle/>
          <a:p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FCDF29-5D2B-4C14-918F-E4B9F1495842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401648" y="2725485"/>
            <a:ext cx="3120730" cy="2169532"/>
            <a:chOff x="-4284984" y="2037255"/>
            <a:chExt cx="3120730" cy="2169532"/>
          </a:xfrm>
        </p:grpSpPr>
        <p:sp>
          <p:nvSpPr>
            <p:cNvPr id="25" name="正方形/長方形 24"/>
            <p:cNvSpPr/>
            <p:nvPr/>
          </p:nvSpPr>
          <p:spPr>
            <a:xfrm>
              <a:off x="-4284984" y="2037255"/>
              <a:ext cx="1584176" cy="589518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</a:rPr>
                <a:t>A1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社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（製品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X1</a:t>
              </a:r>
              <a:r>
                <a:rPr lang="ja-JP" altLang="en-US" dirty="0">
                  <a:solidFill>
                    <a:schemeClr val="tx1"/>
                  </a:solidFill>
                </a:rPr>
                <a:t>メーカ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）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-2593666" y="2037255"/>
              <a:ext cx="1429412" cy="592889"/>
            </a:xfrm>
            <a:prstGeom prst="rect">
              <a:avLst/>
            </a:prstGeom>
            <a:solidFill>
              <a:srgbClr val="99CCFF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</a:rPr>
                <a:t>B1</a:t>
              </a:r>
              <a:r>
                <a:rPr lang="ja-JP" altLang="en-US" dirty="0" smtClean="0">
                  <a:solidFill>
                    <a:schemeClr val="tx1"/>
                  </a:solidFill>
                </a:rPr>
                <a:t>社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-4112359" y="383745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dirty="0" smtClean="0"/>
                <a:t>農業分野</a:t>
              </a:r>
              <a:endParaRPr kumimoji="1" lang="ja-JP" altLang="en-US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-4265862" y="2685327"/>
              <a:ext cx="1565054" cy="938124"/>
            </a:xfrm>
            <a:prstGeom prst="rect">
              <a:avLst/>
            </a:prstGeom>
            <a:noFill/>
            <a:ln>
              <a:solidFill>
                <a:schemeClr val="tx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t" anchorCtr="0"/>
            <a:lstStyle/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</a:rPr>
                <a:t>ソリューション・サービス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-4020567" y="3038833"/>
              <a:ext cx="933319" cy="504056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製品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dirty="0" smtClean="0">
                  <a:solidFill>
                    <a:schemeClr val="tx1"/>
                  </a:solidFill>
                </a:rPr>
              </a:br>
              <a:r>
                <a:rPr kumimoji="1" lang="en-US" altLang="ja-JP" dirty="0" smtClean="0">
                  <a:solidFill>
                    <a:schemeClr val="tx1"/>
                  </a:solidFill>
                </a:rPr>
                <a:t>Z1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-2275883" y="3017743"/>
              <a:ext cx="962503" cy="504056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製品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Y1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右矢印 31"/>
            <p:cNvSpPr/>
            <p:nvPr/>
          </p:nvSpPr>
          <p:spPr>
            <a:xfrm rot="10800000">
              <a:off x="-3087249" y="3251204"/>
              <a:ext cx="792087" cy="139143"/>
            </a:xfrm>
            <a:prstGeom prst="rightArrow">
              <a:avLst/>
            </a:prstGeom>
            <a:solidFill>
              <a:srgbClr val="FFCC99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右矢印 32"/>
            <p:cNvSpPr/>
            <p:nvPr/>
          </p:nvSpPr>
          <p:spPr>
            <a:xfrm rot="5400000">
              <a:off x="-1924507" y="3588245"/>
              <a:ext cx="223563" cy="216186"/>
            </a:xfrm>
            <a:prstGeom prst="rightArrow">
              <a:avLst/>
            </a:prstGeom>
            <a:noFill/>
            <a:ln w="19050">
              <a:solidFill>
                <a:schemeClr val="tx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右矢印 33"/>
            <p:cNvSpPr/>
            <p:nvPr/>
          </p:nvSpPr>
          <p:spPr>
            <a:xfrm rot="5400000">
              <a:off x="-3662867" y="3661654"/>
              <a:ext cx="267934" cy="187488"/>
            </a:xfrm>
            <a:prstGeom prst="rightArrow">
              <a:avLst/>
            </a:prstGeom>
            <a:noFill/>
            <a:ln w="19050">
              <a:solidFill>
                <a:schemeClr val="tx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-2353833" y="3828163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dirty="0" smtClean="0"/>
                <a:t>欧米企業</a:t>
              </a:r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-3293106" y="2843644"/>
              <a:ext cx="12522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600" dirty="0" smtClean="0"/>
                <a:t>カスタマイズ</a:t>
              </a:r>
              <a:endParaRPr kumimoji="1" lang="ja-JP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4148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9036496" cy="647700"/>
          </a:xfrm>
        </p:spPr>
        <p:txBody>
          <a:bodyPr anchor="t"/>
          <a:lstStyle/>
          <a:p>
            <a:pPr algn="l"/>
            <a:r>
              <a:rPr lang="ja-JP" altLang="ja-JP" sz="2400" b="1" dirty="0"/>
              <a:t>図３　ベンチャー協業フレームワーク入力例</a:t>
            </a:r>
            <a:r>
              <a:rPr lang="en-US" altLang="ja-JP" sz="2400" b="1" dirty="0"/>
              <a:t>(</a:t>
            </a:r>
            <a:r>
              <a:rPr lang="ja-JP" altLang="ja-JP" sz="2400" b="1" dirty="0"/>
              <a:t>事例５．１</a:t>
            </a:r>
            <a:r>
              <a:rPr lang="en-US" altLang="ja-JP" sz="2400" b="1" dirty="0"/>
              <a:t>)</a:t>
            </a:r>
            <a:r>
              <a:rPr lang="ja-JP" altLang="ja-JP" sz="2400" dirty="0"/>
              <a:t/>
            </a:r>
            <a:br>
              <a:rPr lang="ja-JP" altLang="ja-JP" sz="2400" dirty="0"/>
            </a:b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781779"/>
              </p:ext>
            </p:extLst>
          </p:nvPr>
        </p:nvGraphicFramePr>
        <p:xfrm>
          <a:off x="107504" y="404664"/>
          <a:ext cx="8856984" cy="520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4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98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960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36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945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3128"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　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A1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　ベンチャー企業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B1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</a:t>
                      </a:r>
                    </a:p>
                  </a:txBody>
                  <a:tcPr marL="36000" marR="36000" marT="36000" marB="36000"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613"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・所在地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: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日本  ・社長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: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米国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MBA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保有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・売上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: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１兆円 ・従業員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:2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万人 ・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1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部上場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・所在地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:</a:t>
                      </a:r>
                      <a:r>
                        <a:rPr kumimoji="1" lang="ja-JP" altLang="en-US" sz="1800" baseline="0" dirty="0" smtClean="0">
                          <a:latin typeface="Calibri" panose="020F0502020204030204" pitchFamily="34" charset="0"/>
                        </a:rPr>
                        <a:t>米国シリコンバレー 　・創業者</a:t>
                      </a:r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:</a:t>
                      </a:r>
                      <a:r>
                        <a:rPr kumimoji="1" lang="ja-JP" altLang="en-US" sz="1800" baseline="0" dirty="0" smtClean="0">
                          <a:latin typeface="Calibri" panose="020F0502020204030204" pitchFamily="34" charset="0"/>
                        </a:rPr>
                        <a:t>エンジニア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baseline="0" dirty="0" smtClean="0">
                          <a:latin typeface="Calibri" panose="020F0502020204030204" pitchFamily="34" charset="0"/>
                        </a:rPr>
                        <a:t>・創業</a:t>
                      </a:r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:2</a:t>
                      </a:r>
                      <a:r>
                        <a:rPr kumimoji="1" lang="ja-JP" altLang="en-US" sz="1800" baseline="0" dirty="0" smtClean="0">
                          <a:latin typeface="Calibri" panose="020F0502020204030204" pitchFamily="34" charset="0"/>
                        </a:rPr>
                        <a:t>年目 ・売上</a:t>
                      </a:r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:</a:t>
                      </a:r>
                      <a:r>
                        <a:rPr kumimoji="1" lang="ja-JP" altLang="en-US" sz="1800" baseline="0" dirty="0" smtClean="0">
                          <a:latin typeface="Calibri" panose="020F0502020204030204" pitchFamily="34" charset="0"/>
                        </a:rPr>
                        <a:t>１</a:t>
                      </a:r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M$</a:t>
                      </a:r>
                      <a:r>
                        <a:rPr kumimoji="1" lang="ja-JP" altLang="en-US" sz="1800" baseline="0" dirty="0" smtClean="0">
                          <a:latin typeface="Calibri" panose="020F0502020204030204" pitchFamily="34" charset="0"/>
                        </a:rPr>
                        <a:t>規模 従業員</a:t>
                      </a:r>
                      <a:r>
                        <a:rPr kumimoji="1" lang="en-US" altLang="ja-JP" sz="1800" baseline="0" dirty="0" smtClean="0">
                          <a:latin typeface="Calibri" panose="020F0502020204030204" pitchFamily="34" charset="0"/>
                        </a:rPr>
                        <a:t>:20</a:t>
                      </a:r>
                      <a:r>
                        <a:rPr kumimoji="1" lang="ja-JP" altLang="en-US" sz="1800" baseline="0" dirty="0" smtClean="0">
                          <a:latin typeface="Calibri" panose="020F0502020204030204" pitchFamily="34" charset="0"/>
                        </a:rPr>
                        <a:t>人 ・非上場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84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自社の状況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協業範囲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相手の状況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第三者状況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848"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・産業用機械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  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の製造・販売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・製品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X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１の販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  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売に苦戦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体制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CTO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直轄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プロジェクト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その他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・農業分野へ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初進出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・類似事例無し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・米国ベンチャ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</a:t>
                      </a:r>
                      <a:r>
                        <a:rPr kumimoji="1" lang="ja-JP" altLang="en-US" sz="1800" dirty="0" err="1" smtClean="0">
                          <a:latin typeface="Calibri" panose="020F0502020204030204" pitchFamily="34" charset="0"/>
                        </a:rPr>
                        <a:t>ーと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初提携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成果物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0" marT="36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ﾓﾃﾞﾘﾝｸﾞ・解析ﾌﾟﾛｸﾞﾗﾑ、ﾃﾞｰﾀｾｯﾄ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本業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・空撮画像等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の３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D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モデル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生成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創業者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社長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・エンジニアか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ら起業（当社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が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3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社目）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株主構成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・シリーズ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B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ラウンド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・数年以内に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　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IPO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の計画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協業先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相手代替案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・有益な相手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と全方位で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積極提携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【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競合他社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自社代替案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・協業開始時、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　代替技術無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4848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期　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0" marT="3600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カ月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2932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開発費全額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後に出資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出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①資本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出資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費用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入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無し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2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データを受領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入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②技術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ﾉｳﾊｳ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特許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出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改良プログラム・結果データ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9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協業推進</a:t>
                      </a:r>
                      <a:endParaRPr kumimoji="1" lang="en-US" altLang="ja-JP" sz="1800" dirty="0" smtClean="0"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担当者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③人材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Calibri" panose="020F0502020204030204" pitchFamily="34" charset="0"/>
                        </a:rPr>
                        <a:t>開発体制</a:t>
                      </a:r>
                      <a:r>
                        <a:rPr kumimoji="1" lang="en-US" altLang="ja-JP" sz="1400" dirty="0" smtClean="0"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CEO</a:t>
                      </a:r>
                      <a:r>
                        <a:rPr kumimoji="1" lang="ja-JP" altLang="en-US" sz="1800" dirty="0" err="1" smtClean="0">
                          <a:latin typeface="Calibri" panose="020F0502020204030204" pitchFamily="34" charset="0"/>
                        </a:rPr>
                        <a:t>、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技術者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自社サービスに組込・販売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入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④営業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流通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販路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ﾌﾞﾗﾝﾄﾞ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出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相手サービスにデータ提供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90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有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⑤生産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8900"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sz="16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成果・技術の早期獲得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大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⑥期待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リターン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smtClean="0">
                          <a:latin typeface="Calibri" panose="020F0502020204030204" pitchFamily="34" charset="0"/>
                        </a:rPr>
                        <a:t>大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技術向上、拡販・売上増加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kumimoji="1" lang="ja-JP" altLang="en-US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8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開発依存、相手の被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M</a:t>
                      </a: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＆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>A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⑦想定</a:t>
                      </a:r>
                      <a: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  <a:t/>
                      </a:r>
                      <a:br>
                        <a:rPr kumimoji="1" lang="en-US" altLang="ja-JP" sz="1800" dirty="0" smtClean="0">
                          <a:latin typeface="Calibri" panose="020F0502020204030204" pitchFamily="34" charset="0"/>
                        </a:rPr>
                      </a:b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リスク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800" dirty="0" smtClean="0">
                          <a:latin typeface="Calibri" panose="020F0502020204030204" pitchFamily="34" charset="0"/>
                        </a:rPr>
                        <a:t>開発遅延</a:t>
                      </a:r>
                      <a:endParaRPr kumimoji="1" lang="ja-JP" altLang="en-US" sz="18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699792" y="5684072"/>
            <a:ext cx="3312368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(</a:t>
            </a:r>
            <a:r>
              <a:rPr lang="ja-JP" altLang="en-US" dirty="0" smtClean="0">
                <a:solidFill>
                  <a:prstClr val="black"/>
                </a:solidFill>
              </a:rPr>
              <a:t>ターゲット顧客・市場</a:t>
            </a:r>
            <a:r>
              <a:rPr lang="en-US" altLang="ja-JP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dirty="0" smtClean="0">
                <a:solidFill>
                  <a:prstClr val="black"/>
                </a:solidFill>
              </a:rPr>
              <a:t>  日本</a:t>
            </a:r>
            <a:r>
              <a:rPr lang="ja-JP" altLang="en-US" dirty="0">
                <a:solidFill>
                  <a:prstClr val="black"/>
                </a:solidFill>
              </a:rPr>
              <a:t>の農業分野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dirty="0" smtClean="0">
              <a:solidFill>
                <a:prstClr val="black"/>
              </a:solidFill>
            </a:endParaRP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084168" y="5684072"/>
            <a:ext cx="2802311" cy="576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(</a:t>
            </a:r>
            <a:r>
              <a:rPr lang="ja-JP" altLang="en-US" dirty="0" smtClean="0">
                <a:solidFill>
                  <a:prstClr val="black"/>
                </a:solidFill>
              </a:rPr>
              <a:t>既存顧客</a:t>
            </a:r>
            <a:r>
              <a:rPr lang="en-US" altLang="ja-JP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dirty="0" smtClean="0">
                <a:solidFill>
                  <a:prstClr val="black"/>
                </a:solidFill>
              </a:rPr>
              <a:t>  欧米</a:t>
            </a:r>
            <a:r>
              <a:rPr lang="ja-JP" altLang="en-US" dirty="0">
                <a:solidFill>
                  <a:prstClr val="black"/>
                </a:solidFill>
              </a:rPr>
              <a:t>企業（非農業分野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H="1">
            <a:off x="2375756" y="5592189"/>
            <a:ext cx="252028" cy="9188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7288802" y="5592189"/>
            <a:ext cx="0" cy="9188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103948" y="5540056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107504" y="5684072"/>
            <a:ext cx="2520280" cy="57606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(</a:t>
            </a:r>
            <a:r>
              <a:rPr lang="ja-JP" altLang="en-US" dirty="0" smtClean="0">
                <a:solidFill>
                  <a:prstClr val="black"/>
                </a:solidFill>
              </a:rPr>
              <a:t>既存事業の影響</a:t>
            </a:r>
            <a:r>
              <a:rPr lang="en-US" altLang="ja-JP" dirty="0" smtClean="0">
                <a:solidFill>
                  <a:prstClr val="black"/>
                </a:solidFill>
              </a:rPr>
              <a:t>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dirty="0" smtClean="0">
                <a:solidFill>
                  <a:prstClr val="black"/>
                </a:solidFill>
              </a:rPr>
              <a:t>  新規分野進出 （影響少）</a:t>
            </a:r>
            <a:endParaRPr lang="ja-JP" altLang="en-US" dirty="0">
              <a:solidFill>
                <a:prstClr val="black"/>
              </a:solidFill>
            </a:endParaRP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07900" y="6291708"/>
            <a:ext cx="8778975" cy="53436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rtlCol="0" anchor="t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dirty="0" smtClean="0">
                <a:solidFill>
                  <a:prstClr val="black"/>
                </a:solidFill>
              </a:rPr>
              <a:t>【</a:t>
            </a:r>
            <a:r>
              <a:rPr lang="ja-JP" altLang="en-US" dirty="0" smtClean="0">
                <a:solidFill>
                  <a:prstClr val="black"/>
                </a:solidFill>
              </a:rPr>
              <a:t>総括</a:t>
            </a:r>
            <a:r>
              <a:rPr lang="en-US" altLang="ja-JP" dirty="0" smtClean="0">
                <a:solidFill>
                  <a:prstClr val="black"/>
                </a:solidFill>
              </a:rPr>
              <a:t>】</a:t>
            </a:r>
            <a:r>
              <a:rPr lang="ja-JP" altLang="en-US" dirty="0" smtClean="0">
                <a:solidFill>
                  <a:prstClr val="black"/>
                </a:solidFill>
              </a:rPr>
              <a:t>契約</a:t>
            </a:r>
            <a:r>
              <a:rPr lang="ja-JP" altLang="en-US" dirty="0">
                <a:solidFill>
                  <a:prstClr val="black"/>
                </a:solidFill>
              </a:rPr>
              <a:t>種別：サービス導入契約　　留意事項：相対的に相手優位な</a:t>
            </a:r>
            <a:r>
              <a:rPr lang="ja-JP" altLang="en-US" dirty="0" smtClean="0">
                <a:solidFill>
                  <a:prstClr val="black"/>
                </a:solidFill>
              </a:rPr>
              <a:t>状況・シリコンバレー</a:t>
            </a:r>
            <a:r>
              <a:rPr lang="ja-JP" altLang="en-US" dirty="0">
                <a:solidFill>
                  <a:prstClr val="black"/>
                </a:solidFill>
              </a:rPr>
              <a:t>の成果取扱い慣習等を踏まえ、</a:t>
            </a:r>
            <a:r>
              <a:rPr lang="ja-JP" altLang="en-US" dirty="0" smtClean="0">
                <a:solidFill>
                  <a:prstClr val="black"/>
                </a:solidFill>
              </a:rPr>
              <a:t>相手の</a:t>
            </a:r>
            <a:r>
              <a:rPr lang="ja-JP" altLang="en-US" dirty="0">
                <a:solidFill>
                  <a:prstClr val="black"/>
                </a:solidFill>
              </a:rPr>
              <a:t>モチベーションを最大限</a:t>
            </a:r>
            <a:r>
              <a:rPr lang="ja-JP" altLang="en-US" dirty="0" smtClean="0">
                <a:solidFill>
                  <a:prstClr val="black"/>
                </a:solidFill>
              </a:rPr>
              <a:t>引き出す内容</a:t>
            </a:r>
            <a:r>
              <a:rPr lang="ja-JP" altLang="en-US" dirty="0">
                <a:solidFill>
                  <a:prstClr val="black"/>
                </a:solidFill>
              </a:rPr>
              <a:t>と</a:t>
            </a:r>
            <a:r>
              <a:rPr lang="ja-JP" altLang="en-US" dirty="0" smtClean="0">
                <a:solidFill>
                  <a:prstClr val="black"/>
                </a:solidFill>
              </a:rPr>
              <a:t>する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591964" y="1824042"/>
            <a:ext cx="4464496" cy="3088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591964" y="2643585"/>
            <a:ext cx="4464496" cy="569391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1591964" y="4528611"/>
            <a:ext cx="4464496" cy="569391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7517401" y="1515230"/>
            <a:ext cx="1440160" cy="1206531"/>
          </a:xfrm>
          <a:prstGeom prst="roundRect">
            <a:avLst>
              <a:gd name="adj" fmla="val 6906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7517401" y="3117450"/>
            <a:ext cx="1440160" cy="990694"/>
          </a:xfrm>
          <a:prstGeom prst="roundRect">
            <a:avLst>
              <a:gd name="adj" fmla="val 6906"/>
            </a:avLst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07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20"/>
    </mc:Choice>
    <mc:Fallback xmlns="">
      <p:transition spd="slow" advTm="2242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2071"/>
            <a:ext cx="7427168" cy="418058"/>
          </a:xfrm>
        </p:spPr>
        <p:txBody>
          <a:bodyPr/>
          <a:lstStyle/>
          <a:p>
            <a:r>
              <a:rPr lang="ja-JP" altLang="en-US" dirty="0" smtClean="0"/>
              <a:t>（参考追加）前提条件フレームワーク（事例５．１）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6730" y="1975123"/>
            <a:ext cx="702427" cy="539369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2000" dirty="0"/>
              <a:t>SWOT</a:t>
            </a:r>
            <a:br>
              <a:rPr kumimoji="1" lang="en-US" altLang="ja-JP" sz="2000" dirty="0"/>
            </a:br>
            <a:r>
              <a:rPr kumimoji="1" lang="ja-JP" altLang="en-US" sz="2000" dirty="0"/>
              <a:t>分析</a:t>
            </a:r>
            <a:endParaRPr kumimoji="1"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7694" y="3267075"/>
            <a:ext cx="736346" cy="770202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2000" dirty="0"/>
              <a:t>開発</a:t>
            </a:r>
            <a:r>
              <a:rPr kumimoji="1" lang="en-US" altLang="ja-JP" sz="2000" dirty="0"/>
              <a:t/>
            </a:r>
            <a:br>
              <a:rPr kumimoji="1" lang="en-US" altLang="ja-JP" sz="2000" dirty="0"/>
            </a:br>
            <a:r>
              <a:rPr kumimoji="1" lang="ja-JP" altLang="en-US" sz="2000" dirty="0"/>
              <a:t>ｽｺｰﾌﾟ</a:t>
            </a:r>
            <a:r>
              <a:rPr kumimoji="1" lang="en-US" altLang="ja-JP" sz="2000" dirty="0"/>
              <a:t/>
            </a:r>
            <a:br>
              <a:rPr kumimoji="1" lang="en-US" altLang="ja-JP" sz="2000" dirty="0"/>
            </a:br>
            <a:r>
              <a:rPr kumimoji="1" lang="ja-JP" altLang="en-US" sz="2000" dirty="0"/>
              <a:t>定義</a:t>
            </a:r>
            <a:endParaRPr kumimoji="1" lang="en-US" altLang="ja-JP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4905275"/>
            <a:ext cx="744362" cy="534368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2000" dirty="0" smtClean="0"/>
              <a:t>ﾊﾟｰﾄﾅ</a:t>
            </a:r>
            <a:r>
              <a:rPr kumimoji="1" lang="en-US" altLang="ja-JP" sz="2000" dirty="0"/>
              <a:t/>
            </a:r>
            <a:br>
              <a:rPr kumimoji="1" lang="en-US" altLang="ja-JP" sz="2000" dirty="0"/>
            </a:br>
            <a:r>
              <a:rPr kumimoji="1" lang="ja-JP" altLang="en-US" sz="2000" dirty="0"/>
              <a:t>選定</a:t>
            </a:r>
            <a:endParaRPr kumimoji="1" lang="en-US" altLang="ja-JP" sz="20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78918"/>
              </p:ext>
            </p:extLst>
          </p:nvPr>
        </p:nvGraphicFramePr>
        <p:xfrm>
          <a:off x="1382426" y="1883990"/>
          <a:ext cx="5061781" cy="680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8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6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01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763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Ｓ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 smtClean="0">
                          <a:solidFill>
                            <a:schemeClr val="tx1"/>
                          </a:solidFill>
                        </a:rPr>
                        <a:t>ハード製造技術</a:t>
                      </a:r>
                      <a:endParaRPr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Ｏ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高齢化・担い手不足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32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Ｗ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ソフト知見不足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Ｔ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中国製  低価格製品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838677"/>
              </p:ext>
            </p:extLst>
          </p:nvPr>
        </p:nvGraphicFramePr>
        <p:xfrm>
          <a:off x="1382425" y="2844552"/>
          <a:ext cx="5061783" cy="16535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3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56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何の</a:t>
                      </a:r>
                      <a:r>
                        <a:rPr kumimoji="1" lang="ja-JP" altLang="en-US" sz="2000" dirty="0" smtClean="0"/>
                        <a:t>ために</a:t>
                      </a:r>
                      <a:endParaRPr kumimoji="1" lang="ja-JP" altLang="en-US" sz="2000" dirty="0"/>
                    </a:p>
                  </a:txBody>
                  <a:tcPr marT="7200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誰</a:t>
                      </a:r>
                      <a:r>
                        <a:rPr kumimoji="1" lang="ja-JP" altLang="en-US" sz="2000" dirty="0" smtClean="0"/>
                        <a:t>が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何</a:t>
                      </a:r>
                      <a:r>
                        <a:rPr kumimoji="1" lang="ja-JP" altLang="en-US" sz="2000" dirty="0" smtClean="0"/>
                        <a:t>を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66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技術獲得</a:t>
                      </a:r>
                      <a:endParaRPr kumimoji="1" lang="en-US" altLang="ja-JP" sz="2000" dirty="0"/>
                    </a:p>
                  </a:txBody>
                  <a:tcPr marT="7200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社外提携先</a:t>
                      </a:r>
                      <a:endParaRPr kumimoji="1" lang="en-US" altLang="ja-JP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３次元モデル　生成プログラム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372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いつ</a:t>
                      </a:r>
                      <a:r>
                        <a:rPr kumimoji="1" lang="ja-JP" altLang="en-US" sz="2000" dirty="0" smtClean="0"/>
                        <a:t>まで</a:t>
                      </a:r>
                      <a:endParaRPr kumimoji="1" lang="ja-JP" altLang="en-US" sz="2000" dirty="0"/>
                    </a:p>
                  </a:txBody>
                  <a:tcPr marT="7200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誰</a:t>
                      </a:r>
                      <a:r>
                        <a:rPr kumimoji="1" lang="ja-JP" altLang="en-US" sz="2000" dirty="0" smtClean="0"/>
                        <a:t>と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/>
                        <a:t>どう</a:t>
                      </a:r>
                      <a:r>
                        <a:rPr kumimoji="1" lang="ja-JP" altLang="en-US" sz="2000" dirty="0" smtClean="0"/>
                        <a:t>やって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150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</a:pPr>
                      <a:r>
                        <a:rPr kumimoji="1" lang="ja-JP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半年以内</a:t>
                      </a:r>
                      <a:endParaRPr kumimoji="1" lang="ja-JP" alt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米ベンチャー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/>
                        <a:t>委託開発</a:t>
                      </a:r>
                      <a:endParaRPr kumimoji="1" lang="ja-JP" altLang="en-US" sz="2000" dirty="0"/>
                    </a:p>
                  </a:txBody>
                  <a:tcPr marT="72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37324"/>
              </p:ext>
            </p:extLst>
          </p:nvPr>
        </p:nvGraphicFramePr>
        <p:xfrm>
          <a:off x="1382425" y="4743812"/>
          <a:ext cx="5061782" cy="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93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89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5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448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ﾊﾟｰﾄﾅｰ</a:t>
                      </a:r>
                    </a:p>
                  </a:txBody>
                  <a:tcPr marL="36000" marR="0" marT="72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米ベンチャー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選定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ＶＣの紹介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1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理由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b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留意点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VC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経由で紹介、実地視察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経営陣が技術を高く評価し決定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91225"/>
              </p:ext>
            </p:extLst>
          </p:nvPr>
        </p:nvGraphicFramePr>
        <p:xfrm>
          <a:off x="687828" y="738344"/>
          <a:ext cx="5756380" cy="3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5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9773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自社</a:t>
                      </a:r>
                      <a:endParaRPr kumimoji="1" lang="en-US" altLang="ja-JP" sz="2000" dirty="0"/>
                    </a:p>
                  </a:txBody>
                  <a:tcPr marL="36000" marR="36000" marT="36000" marB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産業用機械メーカ　製品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X1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の製造・販売を行う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806362" y="5917579"/>
            <a:ext cx="5637845" cy="585664"/>
          </a:xfrm>
          <a:prstGeom prst="rect">
            <a:avLst/>
          </a:prstGeom>
          <a:solidFill>
            <a:srgbClr val="FFC000"/>
          </a:solidFill>
        </p:spPr>
        <p:txBody>
          <a:bodyPr wrap="square" lIns="36000" tIns="72000" rIns="36000" bIns="0" rtlCol="0">
            <a:spAutoFit/>
          </a:bodyPr>
          <a:lstStyle/>
          <a:p>
            <a:pPr lvl="0">
              <a:lnSpc>
                <a:spcPts val="2000"/>
              </a:lnSpc>
            </a:pPr>
            <a:r>
              <a:rPr lang="ja-JP" altLang="en-US" sz="2000" dirty="0" smtClean="0"/>
              <a:t>ボトム</a:t>
            </a:r>
            <a:r>
              <a:rPr lang="ja-JP" altLang="en-US" sz="2000" dirty="0"/>
              <a:t>：高い要求性能と短納期のクリアが大前提</a:t>
            </a:r>
          </a:p>
          <a:p>
            <a:pPr lvl="0">
              <a:lnSpc>
                <a:spcPts val="2000"/>
              </a:lnSpc>
            </a:pPr>
            <a:r>
              <a:rPr lang="ja-JP" altLang="en-US" sz="2000" dirty="0"/>
              <a:t>　　　　  費用は多少高くても、品質と納期を優先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2184" y="1228104"/>
            <a:ext cx="585664" cy="539369"/>
          </a:xfrm>
          <a:prstGeom prst="rect">
            <a:avLst/>
          </a:prstGeom>
          <a:noFill/>
        </p:spPr>
        <p:txBody>
          <a:bodyPr wrap="none" lIns="36000" tIns="72000" rIns="3600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2000" dirty="0"/>
              <a:t>開発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kumimoji="1" lang="ja-JP" altLang="en-US" sz="2000" dirty="0"/>
              <a:t>目的</a:t>
            </a:r>
            <a:endParaRPr kumimoji="1" lang="en-US" altLang="ja-JP" sz="20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401757"/>
              </p:ext>
            </p:extLst>
          </p:nvPr>
        </p:nvGraphicFramePr>
        <p:xfrm>
          <a:off x="1382426" y="1220304"/>
          <a:ext cx="5061782" cy="3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1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488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製品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X1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に新サービスを付帯し農業分野に進出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5" name="下矢印 14"/>
          <p:cNvSpPr/>
          <p:nvPr/>
        </p:nvSpPr>
        <p:spPr>
          <a:xfrm>
            <a:off x="3301249" y="1636134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3301249" y="4519786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3301249" y="2597671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下矢印 17"/>
          <p:cNvSpPr/>
          <p:nvPr/>
        </p:nvSpPr>
        <p:spPr>
          <a:xfrm>
            <a:off x="3301249" y="5681439"/>
            <a:ext cx="648072" cy="189731"/>
          </a:xfrm>
          <a:prstGeom prst="down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0" rtlCol="0" anchor="ctr"/>
          <a:lstStyle/>
          <a:p>
            <a:pPr algn="ctr">
              <a:lnSpc>
                <a:spcPts val="1800"/>
              </a:lnSpc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16216" y="2300679"/>
            <a:ext cx="2555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（注記）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前提条件フレームワークは本論説では説明しておりませんが、参考として添付します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142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1" y="274638"/>
            <a:ext cx="7848871" cy="418058"/>
          </a:xfrm>
        </p:spPr>
        <p:txBody>
          <a:bodyPr/>
          <a:lstStyle/>
          <a:p>
            <a:r>
              <a:rPr kumimoji="1" lang="ja-JP" altLang="en-US" dirty="0" smtClean="0"/>
              <a:t>（参考追加）対比分析フレームワーク（事例５．１）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B56E-6B0E-48FD-9249-E8485E74471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923093"/>
              </p:ext>
            </p:extLst>
          </p:nvPr>
        </p:nvGraphicFramePr>
        <p:xfrm>
          <a:off x="611561" y="756642"/>
          <a:ext cx="5472608" cy="49053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0796"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項目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自社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パートナー</a:t>
                      </a:r>
                      <a:endParaRPr kumimoji="1" lang="en-US" altLang="ja-JP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ボトム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904">
                <a:tc row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ＢＭ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ターゲット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日本・農業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欧米・各種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2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顧客価値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付加価値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同左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816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収益ﾓﾃﾞﾙ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機器売上</a:t>
                      </a:r>
                      <a:endParaRPr kumimoji="1" lang="en-US" altLang="ja-JP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ソフト使用料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0192"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ja-JP" altLang="en-US" sz="2000" b="0" dirty="0">
                          <a:solidFill>
                            <a:schemeClr val="tx1"/>
                          </a:solidFill>
                        </a:rPr>
                        <a:t>作業分担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仕様・評価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ソフト改良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2224"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費用分担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全額負担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負担無し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8898">
                <a:tc rowSpan="6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</a:rPr>
                        <a:t>知財</a:t>
                      </a:r>
                      <a:endParaRPr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開示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IN_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データ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OUT_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データ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339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非開示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機器の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BGIP</a:t>
                      </a:r>
                      <a:endParaRPr kumimoji="1" lang="zh-TW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プログラム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3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</a:rPr>
                        <a:t>開示取扱</a:t>
                      </a:r>
                      <a:endParaRPr kumimoji="1" lang="ja-JP" altLang="en-US" sz="20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en-US" altLang="ja-JP" sz="2000" b="0" u="none" dirty="0" smtClean="0">
                          <a:solidFill>
                            <a:schemeClr val="tx1"/>
                          </a:solidFill>
                        </a:rPr>
                        <a:t>NDA</a:t>
                      </a:r>
                      <a:r>
                        <a:rPr kumimoji="1" lang="ja-JP" altLang="en-US" sz="2000" b="0" u="none" dirty="0" smtClean="0">
                          <a:solidFill>
                            <a:schemeClr val="tx1"/>
                          </a:solidFill>
                        </a:rPr>
                        <a:t>保護</a:t>
                      </a:r>
                      <a:endParaRPr kumimoji="1" lang="ja-JP" altLang="en-US" sz="20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同左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1484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新規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獲得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新ｿﾘｭｰｼｮﾝ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ソフト改良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6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成果取扱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帰属</a:t>
                      </a: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発明者主義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発明者主義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48544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36000" marR="36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実施</a:t>
                      </a: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日本・農業分野は優先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既存顧客には制約無し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事業棲み分け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9694"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協業メリット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2000"/>
                        </a:lnSpc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開発速度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</a:rPr>
                        <a:t>UP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販路拡大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1726"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</a:rPr>
                        <a:t>課題</a:t>
                      </a:r>
                    </a:p>
                  </a:txBody>
                  <a:tcPr marL="36000" marR="36000" marT="7200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Ｍ＆Ａ懸念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516216" y="2300679"/>
            <a:ext cx="2555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（注記）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対比分析フレームワークは本論説では説明しておりませんが、参考として添付します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864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デザインの設定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31572</TotalTime>
  <Words>2003</Words>
  <Application>Microsoft Office PowerPoint</Application>
  <PresentationFormat>画面に合わせる (4:3)</PresentationFormat>
  <Paragraphs>621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13</vt:i4>
      </vt:variant>
    </vt:vector>
  </HeadingPairs>
  <TitlesOfParts>
    <vt:vector size="16" baseType="lpstr">
      <vt:lpstr>デザインの設定</vt:lpstr>
      <vt:lpstr>1_デザインの設定</vt:lpstr>
      <vt:lpstr>Office ​​テーマ</vt:lpstr>
      <vt:lpstr>ベンチャー企業との協業におけるWin-Win関係を実現するための契約担当者のあり方 （契約交渉フレームワーク）</vt:lpstr>
      <vt:lpstr>契約交渉フレームワーク　フォーマット一覧</vt:lpstr>
      <vt:lpstr>（B)ベンチャー協業フレームワーク（フォーマットと記載事項）</vt:lpstr>
      <vt:lpstr>(A)前提条件フレームワーク（フォーマットと記載事項）</vt:lpstr>
      <vt:lpstr>PowerPoint プレゼンテーション</vt:lpstr>
      <vt:lpstr>フレームワーク入力例（事例５．１） 図２　事例概要図</vt:lpstr>
      <vt:lpstr>図３　ベンチャー協業フレームワーク入力例(事例５．１) </vt:lpstr>
      <vt:lpstr>（参考追加）前提条件フレームワーク（事例５．１）　</vt:lpstr>
      <vt:lpstr>（参考追加）対比分析フレームワーク（事例５．１）</vt:lpstr>
      <vt:lpstr>PowerPoint プレゼンテーション</vt:lpstr>
      <vt:lpstr>図５　ベンチャー協業フレームワーク入力例(事例５．２)</vt:lpstr>
      <vt:lpstr>（参考追加）前提条件フレームワーク（事例５．２）</vt:lpstr>
      <vt:lpstr>（参考追加）対比分析フレームワーク　（事例５．２）</vt:lpstr>
    </vt:vector>
  </TitlesOfParts>
  <Company>大塚グループ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理事会資料</dc:title>
  <dc:creator>大塚化学</dc:creator>
  <cp:lastModifiedBy>matsudo</cp:lastModifiedBy>
  <cp:revision>238</cp:revision>
  <cp:lastPrinted>2018-12-11T23:31:42Z</cp:lastPrinted>
  <dcterms:created xsi:type="dcterms:W3CDTF">2014-10-16T10:20:04Z</dcterms:created>
  <dcterms:modified xsi:type="dcterms:W3CDTF">2019-12-11T05:04:55Z</dcterms:modified>
</cp:coreProperties>
</file>