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50" r:id="rId1"/>
    <p:sldMasterId id="2147483651" r:id="rId2"/>
  </p:sldMasterIdLst>
  <p:notesMasterIdLst>
    <p:notesMasterId r:id="rId109"/>
  </p:notesMasterIdLst>
  <p:handoutMasterIdLst>
    <p:handoutMasterId r:id="rId110"/>
  </p:handoutMasterIdLst>
  <p:sldIdLst>
    <p:sldId id="759" r:id="rId3"/>
    <p:sldId id="970" r:id="rId4"/>
    <p:sldId id="971" r:id="rId5"/>
    <p:sldId id="972" r:id="rId6"/>
    <p:sldId id="1277" r:id="rId7"/>
    <p:sldId id="1274" r:id="rId8"/>
    <p:sldId id="1276" r:id="rId9"/>
    <p:sldId id="1275" r:id="rId10"/>
    <p:sldId id="763" r:id="rId11"/>
    <p:sldId id="1040" r:id="rId12"/>
    <p:sldId id="1208" r:id="rId13"/>
    <p:sldId id="1209" r:id="rId14"/>
    <p:sldId id="1053" r:id="rId15"/>
    <p:sldId id="1058" r:id="rId16"/>
    <p:sldId id="771" r:id="rId17"/>
    <p:sldId id="772" r:id="rId18"/>
    <p:sldId id="1106" r:id="rId19"/>
    <p:sldId id="1107" r:id="rId20"/>
    <p:sldId id="1108" r:id="rId21"/>
    <p:sldId id="774" r:id="rId22"/>
    <p:sldId id="1135" r:id="rId23"/>
    <p:sldId id="917" r:id="rId24"/>
    <p:sldId id="776" r:id="rId25"/>
    <p:sldId id="778" r:id="rId26"/>
    <p:sldId id="779" r:id="rId27"/>
    <p:sldId id="780" r:id="rId28"/>
    <p:sldId id="781" r:id="rId29"/>
    <p:sldId id="782" r:id="rId30"/>
    <p:sldId id="783" r:id="rId31"/>
    <p:sldId id="784" r:id="rId32"/>
    <p:sldId id="1054" r:id="rId33"/>
    <p:sldId id="918" r:id="rId34"/>
    <p:sldId id="1080" r:id="rId35"/>
    <p:sldId id="919" r:id="rId36"/>
    <p:sldId id="789" r:id="rId37"/>
    <p:sldId id="790" r:id="rId38"/>
    <p:sldId id="791" r:id="rId39"/>
    <p:sldId id="792" r:id="rId40"/>
    <p:sldId id="793" r:id="rId41"/>
    <p:sldId id="794" r:id="rId42"/>
    <p:sldId id="795" r:id="rId43"/>
    <p:sldId id="796" r:id="rId44"/>
    <p:sldId id="797" r:id="rId45"/>
    <p:sldId id="798" r:id="rId46"/>
    <p:sldId id="1261" r:id="rId47"/>
    <p:sldId id="1214" r:id="rId48"/>
    <p:sldId id="1215" r:id="rId49"/>
    <p:sldId id="1216" r:id="rId50"/>
    <p:sldId id="1217" r:id="rId51"/>
    <p:sldId id="1218" r:id="rId52"/>
    <p:sldId id="1219" r:id="rId53"/>
    <p:sldId id="1220" r:id="rId54"/>
    <p:sldId id="1221" r:id="rId55"/>
    <p:sldId id="1222" r:id="rId56"/>
    <p:sldId id="1223" r:id="rId57"/>
    <p:sldId id="1226" r:id="rId58"/>
    <p:sldId id="1224" r:id="rId59"/>
    <p:sldId id="1225" r:id="rId60"/>
    <p:sldId id="1227" r:id="rId61"/>
    <p:sldId id="1228" r:id="rId62"/>
    <p:sldId id="1263" r:id="rId63"/>
    <p:sldId id="1230" r:id="rId64"/>
    <p:sldId id="1231" r:id="rId65"/>
    <p:sldId id="1232" r:id="rId66"/>
    <p:sldId id="1233" r:id="rId67"/>
    <p:sldId id="1234" r:id="rId68"/>
    <p:sldId id="1236" r:id="rId69"/>
    <p:sldId id="1237" r:id="rId70"/>
    <p:sldId id="1235" r:id="rId71"/>
    <p:sldId id="911" r:id="rId72"/>
    <p:sldId id="1211" r:id="rId73"/>
    <p:sldId id="1212" r:id="rId74"/>
    <p:sldId id="1268" r:id="rId75"/>
    <p:sldId id="1264" r:id="rId76"/>
    <p:sldId id="1265" r:id="rId77"/>
    <p:sldId id="1266" r:id="rId78"/>
    <p:sldId id="1210" r:id="rId79"/>
    <p:sldId id="1170" r:id="rId80"/>
    <p:sldId id="1171" r:id="rId81"/>
    <p:sldId id="1172" r:id="rId82"/>
    <p:sldId id="1173" r:id="rId83"/>
    <p:sldId id="1174" r:id="rId84"/>
    <p:sldId id="1175" r:id="rId85"/>
    <p:sldId id="1176" r:id="rId86"/>
    <p:sldId id="1177" r:id="rId87"/>
    <p:sldId id="1178" r:id="rId88"/>
    <p:sldId id="1179" r:id="rId89"/>
    <p:sldId id="1180" r:id="rId90"/>
    <p:sldId id="1181" r:id="rId91"/>
    <p:sldId id="1182" r:id="rId92"/>
    <p:sldId id="1183" r:id="rId93"/>
    <p:sldId id="1184" r:id="rId94"/>
    <p:sldId id="1185" r:id="rId95"/>
    <p:sldId id="1186" r:id="rId96"/>
    <p:sldId id="1187" r:id="rId97"/>
    <p:sldId id="1188" r:id="rId98"/>
    <p:sldId id="1189" r:id="rId99"/>
    <p:sldId id="1190" r:id="rId100"/>
    <p:sldId id="1191" r:id="rId101"/>
    <p:sldId id="1192" r:id="rId102"/>
    <p:sldId id="1193" r:id="rId103"/>
    <p:sldId id="1194" r:id="rId104"/>
    <p:sldId id="1195" r:id="rId105"/>
    <p:sldId id="1196" r:id="rId106"/>
    <p:sldId id="1205" r:id="rId107"/>
    <p:sldId id="1207" r:id="rId108"/>
  </p:sldIdLst>
  <p:sldSz cx="9144000" cy="6858000" type="screen4x3"/>
  <p:notesSz cx="6805613" cy="9939338"/>
  <p:kinsoku lang="ja-JP" invalStChars="、。，．・：；？！゛゜ヽヾゝゞ々ー’”）〕］｝〉》」』】°‰′″℃￠％ぁぃぅぇぉっゃゅょゎァィゥェォッャュョヮヵヶ!%),.:;?]}｡｣､･ｧｨｩｪｫｬｭｮｯｰﾞﾟ" invalEndChars="‘“（〔［｛〈《「『【￥＄$([\{｢￡"/>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FFFFCC"/>
    <a:srgbClr val="CCECFF"/>
    <a:srgbClr val="1A4899"/>
    <a:srgbClr val="3366FF"/>
    <a:srgbClr val="66CCFF"/>
    <a:srgbClr val="FFCC99"/>
    <a:srgbClr val="FF9933"/>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8" autoAdjust="0"/>
    <p:restoredTop sz="95847" autoAdjust="0"/>
  </p:normalViewPr>
  <p:slideViewPr>
    <p:cSldViewPr>
      <p:cViewPr varScale="1">
        <p:scale>
          <a:sx n="90" d="100"/>
          <a:sy n="90" d="100"/>
        </p:scale>
        <p:origin x="-76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88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t" anchorCtr="0" compatLnSpc="1">
            <a:prstTxWarp prst="textNoShape">
              <a:avLst/>
            </a:prstTxWarp>
          </a:bodyPr>
          <a:lstStyle>
            <a:lvl1pPr defTabSz="957410" eaLnBrk="1" hangingPunct="1">
              <a:defRPr sz="1300">
                <a:latin typeface="Arial" charset="0"/>
              </a:defRPr>
            </a:lvl1pPr>
          </a:lstStyle>
          <a:p>
            <a:pPr>
              <a:defRPr/>
            </a:pPr>
            <a:endParaRPr lang="en-US" altLang="ja-JP"/>
          </a:p>
        </p:txBody>
      </p:sp>
      <p:sp>
        <p:nvSpPr>
          <p:cNvPr id="15363" name="Rectangle 3"/>
          <p:cNvSpPr>
            <a:spLocks noGrp="1" noChangeArrowheads="1"/>
          </p:cNvSpPr>
          <p:nvPr>
            <p:ph type="dt" sz="quarter" idx="1"/>
          </p:nvPr>
        </p:nvSpPr>
        <p:spPr bwMode="auto">
          <a:xfrm>
            <a:off x="3855140" y="0"/>
            <a:ext cx="29488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t" anchorCtr="0" compatLnSpc="1">
            <a:prstTxWarp prst="textNoShape">
              <a:avLst/>
            </a:prstTxWarp>
          </a:bodyPr>
          <a:lstStyle>
            <a:lvl1pPr algn="r" defTabSz="957410" eaLnBrk="1" hangingPunct="1">
              <a:defRPr sz="1300">
                <a:latin typeface="Arial" charset="0"/>
              </a:defRPr>
            </a:lvl1pPr>
          </a:lstStyle>
          <a:p>
            <a:pPr>
              <a:defRPr/>
            </a:pPr>
            <a:endParaRPr lang="en-US" altLang="ja-JP"/>
          </a:p>
        </p:txBody>
      </p:sp>
      <p:sp>
        <p:nvSpPr>
          <p:cNvPr id="15364" name="Rectangle 4"/>
          <p:cNvSpPr>
            <a:spLocks noGrp="1" noChangeArrowheads="1"/>
          </p:cNvSpPr>
          <p:nvPr>
            <p:ph type="ftr" sz="quarter" idx="2"/>
          </p:nvPr>
        </p:nvSpPr>
        <p:spPr bwMode="auto">
          <a:xfrm>
            <a:off x="1" y="9440864"/>
            <a:ext cx="29488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b" anchorCtr="0" compatLnSpc="1">
            <a:prstTxWarp prst="textNoShape">
              <a:avLst/>
            </a:prstTxWarp>
          </a:bodyPr>
          <a:lstStyle>
            <a:lvl1pPr defTabSz="957410" eaLnBrk="1" hangingPunct="1">
              <a:defRPr sz="1300">
                <a:latin typeface="Arial" charset="0"/>
              </a:defRPr>
            </a:lvl1pPr>
          </a:lstStyle>
          <a:p>
            <a:pPr>
              <a:defRPr/>
            </a:pPr>
            <a:endParaRPr lang="en-US" altLang="ja-JP"/>
          </a:p>
        </p:txBody>
      </p:sp>
      <p:sp>
        <p:nvSpPr>
          <p:cNvPr id="15365" name="Rectangle 5"/>
          <p:cNvSpPr>
            <a:spLocks noGrp="1" noChangeArrowheads="1"/>
          </p:cNvSpPr>
          <p:nvPr>
            <p:ph type="sldNum" sz="quarter" idx="3"/>
          </p:nvPr>
        </p:nvSpPr>
        <p:spPr bwMode="auto">
          <a:xfrm>
            <a:off x="3855140" y="9440864"/>
            <a:ext cx="29488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b" anchorCtr="0" compatLnSpc="1">
            <a:prstTxWarp prst="textNoShape">
              <a:avLst/>
            </a:prstTxWarp>
          </a:bodyPr>
          <a:lstStyle>
            <a:lvl1pPr algn="r" defTabSz="957263" eaLnBrk="1" hangingPunct="1">
              <a:defRPr sz="1300"/>
            </a:lvl1pPr>
          </a:lstStyle>
          <a:p>
            <a:fld id="{05ED628C-73A2-46D1-96E1-9026EFE1D313}" type="slidenum">
              <a:rPr lang="en-US" altLang="ja-JP"/>
              <a:pPr/>
              <a:t>‹#›</a:t>
            </a:fld>
            <a:endParaRPr lang="en-US" altLang="ja-JP"/>
          </a:p>
        </p:txBody>
      </p:sp>
    </p:spTree>
    <p:extLst>
      <p:ext uri="{BB962C8B-B14F-4D97-AF65-F5344CB8AC3E}">
        <p14:creationId xmlns:p14="http://schemas.microsoft.com/office/powerpoint/2010/main" val="224574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488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t" anchorCtr="0" compatLnSpc="1">
            <a:prstTxWarp prst="textNoShape">
              <a:avLst/>
            </a:prstTxWarp>
          </a:bodyPr>
          <a:lstStyle>
            <a:lvl1pPr defTabSz="957410" eaLnBrk="1" hangingPunct="1">
              <a:defRPr sz="1300">
                <a:latin typeface="Arial" charset="0"/>
              </a:defRPr>
            </a:lvl1pPr>
          </a:lstStyle>
          <a:p>
            <a:pPr>
              <a:defRPr/>
            </a:pPr>
            <a:endParaRPr lang="en-US" altLang="ja-JP"/>
          </a:p>
        </p:txBody>
      </p:sp>
      <p:sp>
        <p:nvSpPr>
          <p:cNvPr id="13315" name="Rectangle 3"/>
          <p:cNvSpPr>
            <a:spLocks noGrp="1" noChangeArrowheads="1"/>
          </p:cNvSpPr>
          <p:nvPr>
            <p:ph type="dt" idx="1"/>
          </p:nvPr>
        </p:nvSpPr>
        <p:spPr bwMode="auto">
          <a:xfrm>
            <a:off x="3855140" y="0"/>
            <a:ext cx="29488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t" anchorCtr="0" compatLnSpc="1">
            <a:prstTxWarp prst="textNoShape">
              <a:avLst/>
            </a:prstTxWarp>
          </a:bodyPr>
          <a:lstStyle>
            <a:lvl1pPr algn="r" defTabSz="957410" eaLnBrk="1" hangingPunct="1">
              <a:defRPr sz="1300">
                <a:latin typeface="Arial" charset="0"/>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917575" y="744538"/>
            <a:ext cx="4970463"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0879" y="4721226"/>
            <a:ext cx="5443856"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3318" name="Rectangle 6"/>
          <p:cNvSpPr>
            <a:spLocks noGrp="1" noChangeArrowheads="1"/>
          </p:cNvSpPr>
          <p:nvPr>
            <p:ph type="ftr" sz="quarter" idx="4"/>
          </p:nvPr>
        </p:nvSpPr>
        <p:spPr bwMode="auto">
          <a:xfrm>
            <a:off x="1" y="9440864"/>
            <a:ext cx="29488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b" anchorCtr="0" compatLnSpc="1">
            <a:prstTxWarp prst="textNoShape">
              <a:avLst/>
            </a:prstTxWarp>
          </a:bodyPr>
          <a:lstStyle>
            <a:lvl1pPr defTabSz="957410" eaLnBrk="1" hangingPunct="1">
              <a:defRPr sz="1300">
                <a:latin typeface="Arial" charset="0"/>
              </a:defRPr>
            </a:lvl1pPr>
          </a:lstStyle>
          <a:p>
            <a:pPr>
              <a:defRPr/>
            </a:pPr>
            <a:endParaRPr lang="en-US" altLang="ja-JP"/>
          </a:p>
        </p:txBody>
      </p:sp>
      <p:sp>
        <p:nvSpPr>
          <p:cNvPr id="13319" name="Rectangle 7"/>
          <p:cNvSpPr>
            <a:spLocks noGrp="1" noChangeArrowheads="1"/>
          </p:cNvSpPr>
          <p:nvPr>
            <p:ph type="sldNum" sz="quarter" idx="5"/>
          </p:nvPr>
        </p:nvSpPr>
        <p:spPr bwMode="auto">
          <a:xfrm>
            <a:off x="3855140" y="9440864"/>
            <a:ext cx="29488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88" tIns="47843" rIns="95688" bIns="47843" numCol="1" anchor="b" anchorCtr="0" compatLnSpc="1">
            <a:prstTxWarp prst="textNoShape">
              <a:avLst/>
            </a:prstTxWarp>
          </a:bodyPr>
          <a:lstStyle>
            <a:lvl1pPr algn="r" defTabSz="957263" eaLnBrk="1" hangingPunct="1">
              <a:defRPr sz="1300"/>
            </a:lvl1pPr>
          </a:lstStyle>
          <a:p>
            <a:fld id="{029D94FC-0C62-482A-9AAB-2B8F2CF7554E}" type="slidenum">
              <a:rPr lang="en-US" altLang="ja-JP"/>
              <a:pPr/>
              <a:t>‹#›</a:t>
            </a:fld>
            <a:endParaRPr lang="en-US" altLang="ja-JP"/>
          </a:p>
        </p:txBody>
      </p:sp>
    </p:spTree>
    <p:extLst>
      <p:ext uri="{BB962C8B-B14F-4D97-AF65-F5344CB8AC3E}">
        <p14:creationId xmlns:p14="http://schemas.microsoft.com/office/powerpoint/2010/main" val="414579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0</a:t>
            </a:fld>
            <a:endParaRPr lang="en-US" altLang="ja-JP"/>
          </a:p>
        </p:txBody>
      </p:sp>
    </p:spTree>
    <p:extLst>
      <p:ext uri="{BB962C8B-B14F-4D97-AF65-F5344CB8AC3E}">
        <p14:creationId xmlns:p14="http://schemas.microsoft.com/office/powerpoint/2010/main" val="353893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12</a:t>
            </a:fld>
            <a:endParaRPr lang="en-US" altLang="ja-JP"/>
          </a:p>
        </p:txBody>
      </p:sp>
    </p:spTree>
    <p:extLst>
      <p:ext uri="{BB962C8B-B14F-4D97-AF65-F5344CB8AC3E}">
        <p14:creationId xmlns:p14="http://schemas.microsoft.com/office/powerpoint/2010/main" val="330479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13</a:t>
            </a:fld>
            <a:endParaRPr lang="en-US" altLang="ja-JP"/>
          </a:p>
        </p:txBody>
      </p:sp>
    </p:spTree>
    <p:extLst>
      <p:ext uri="{BB962C8B-B14F-4D97-AF65-F5344CB8AC3E}">
        <p14:creationId xmlns:p14="http://schemas.microsoft.com/office/powerpoint/2010/main" val="311626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14</a:t>
            </a:fld>
            <a:endParaRPr lang="en-US" altLang="ja-JP"/>
          </a:p>
        </p:txBody>
      </p:sp>
    </p:spTree>
    <p:extLst>
      <p:ext uri="{BB962C8B-B14F-4D97-AF65-F5344CB8AC3E}">
        <p14:creationId xmlns:p14="http://schemas.microsoft.com/office/powerpoint/2010/main" val="406940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15</a:t>
            </a:fld>
            <a:endParaRPr lang="en-US" altLang="ja-JP"/>
          </a:p>
        </p:txBody>
      </p:sp>
    </p:spTree>
    <p:extLst>
      <p:ext uri="{BB962C8B-B14F-4D97-AF65-F5344CB8AC3E}">
        <p14:creationId xmlns:p14="http://schemas.microsoft.com/office/powerpoint/2010/main" val="184340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16</a:t>
            </a:fld>
            <a:endParaRPr lang="en-US" altLang="ja-JP"/>
          </a:p>
        </p:txBody>
      </p:sp>
    </p:spTree>
    <p:extLst>
      <p:ext uri="{BB962C8B-B14F-4D97-AF65-F5344CB8AC3E}">
        <p14:creationId xmlns:p14="http://schemas.microsoft.com/office/powerpoint/2010/main" val="109990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17</a:t>
            </a:fld>
            <a:endParaRPr lang="en-US" altLang="ja-JP"/>
          </a:p>
        </p:txBody>
      </p:sp>
    </p:spTree>
    <p:extLst>
      <p:ext uri="{BB962C8B-B14F-4D97-AF65-F5344CB8AC3E}">
        <p14:creationId xmlns:p14="http://schemas.microsoft.com/office/powerpoint/2010/main" val="314805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18</a:t>
            </a:fld>
            <a:endParaRPr lang="en-US" altLang="ja-JP"/>
          </a:p>
        </p:txBody>
      </p:sp>
    </p:spTree>
    <p:extLst>
      <p:ext uri="{BB962C8B-B14F-4D97-AF65-F5344CB8AC3E}">
        <p14:creationId xmlns:p14="http://schemas.microsoft.com/office/powerpoint/2010/main" val="371721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19</a:t>
            </a:fld>
            <a:endParaRPr lang="en-US" altLang="ja-JP"/>
          </a:p>
        </p:txBody>
      </p:sp>
    </p:spTree>
    <p:extLst>
      <p:ext uri="{BB962C8B-B14F-4D97-AF65-F5344CB8AC3E}">
        <p14:creationId xmlns:p14="http://schemas.microsoft.com/office/powerpoint/2010/main" val="39262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20</a:t>
            </a:fld>
            <a:endParaRPr lang="en-US" altLang="ja-JP"/>
          </a:p>
        </p:txBody>
      </p:sp>
    </p:spTree>
    <p:extLst>
      <p:ext uri="{BB962C8B-B14F-4D97-AF65-F5344CB8AC3E}">
        <p14:creationId xmlns:p14="http://schemas.microsoft.com/office/powerpoint/2010/main" val="165373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21</a:t>
            </a:fld>
            <a:endParaRPr lang="en-US" altLang="ja-JP"/>
          </a:p>
        </p:txBody>
      </p:sp>
    </p:spTree>
    <p:extLst>
      <p:ext uri="{BB962C8B-B14F-4D97-AF65-F5344CB8AC3E}">
        <p14:creationId xmlns:p14="http://schemas.microsoft.com/office/powerpoint/2010/main" val="400896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a:t>
            </a:fld>
            <a:endParaRPr lang="en-US" altLang="ja-JP"/>
          </a:p>
        </p:txBody>
      </p:sp>
    </p:spTree>
    <p:extLst>
      <p:ext uri="{BB962C8B-B14F-4D97-AF65-F5344CB8AC3E}">
        <p14:creationId xmlns:p14="http://schemas.microsoft.com/office/powerpoint/2010/main" val="408139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22</a:t>
            </a:fld>
            <a:endParaRPr lang="en-US" altLang="ja-JP"/>
          </a:p>
        </p:txBody>
      </p:sp>
    </p:spTree>
    <p:extLst>
      <p:ext uri="{BB962C8B-B14F-4D97-AF65-F5344CB8AC3E}">
        <p14:creationId xmlns:p14="http://schemas.microsoft.com/office/powerpoint/2010/main" val="1901549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23</a:t>
            </a:fld>
            <a:endParaRPr lang="en-US" altLang="ja-JP"/>
          </a:p>
        </p:txBody>
      </p:sp>
    </p:spTree>
    <p:extLst>
      <p:ext uri="{BB962C8B-B14F-4D97-AF65-F5344CB8AC3E}">
        <p14:creationId xmlns:p14="http://schemas.microsoft.com/office/powerpoint/2010/main" val="133728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24</a:t>
            </a:fld>
            <a:endParaRPr lang="en-US" altLang="ja-JP"/>
          </a:p>
        </p:txBody>
      </p:sp>
    </p:spTree>
    <p:extLst>
      <p:ext uri="{BB962C8B-B14F-4D97-AF65-F5344CB8AC3E}">
        <p14:creationId xmlns:p14="http://schemas.microsoft.com/office/powerpoint/2010/main" val="390836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25</a:t>
            </a:fld>
            <a:endParaRPr lang="en-US" altLang="ja-JP"/>
          </a:p>
        </p:txBody>
      </p:sp>
    </p:spTree>
    <p:extLst>
      <p:ext uri="{BB962C8B-B14F-4D97-AF65-F5344CB8AC3E}">
        <p14:creationId xmlns:p14="http://schemas.microsoft.com/office/powerpoint/2010/main" val="216197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26</a:t>
            </a:fld>
            <a:endParaRPr lang="en-US" altLang="ja-JP"/>
          </a:p>
        </p:txBody>
      </p:sp>
    </p:spTree>
    <p:extLst>
      <p:ext uri="{BB962C8B-B14F-4D97-AF65-F5344CB8AC3E}">
        <p14:creationId xmlns:p14="http://schemas.microsoft.com/office/powerpoint/2010/main" val="1645012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27</a:t>
            </a:fld>
            <a:endParaRPr lang="en-US" altLang="ja-JP"/>
          </a:p>
        </p:txBody>
      </p:sp>
    </p:spTree>
    <p:extLst>
      <p:ext uri="{BB962C8B-B14F-4D97-AF65-F5344CB8AC3E}">
        <p14:creationId xmlns:p14="http://schemas.microsoft.com/office/powerpoint/2010/main" val="4093005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28</a:t>
            </a:fld>
            <a:endParaRPr lang="en-US" altLang="ja-JP"/>
          </a:p>
        </p:txBody>
      </p:sp>
    </p:spTree>
    <p:extLst>
      <p:ext uri="{BB962C8B-B14F-4D97-AF65-F5344CB8AC3E}">
        <p14:creationId xmlns:p14="http://schemas.microsoft.com/office/powerpoint/2010/main" val="3387301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29</a:t>
            </a:fld>
            <a:endParaRPr lang="en-US" altLang="ja-JP"/>
          </a:p>
        </p:txBody>
      </p:sp>
    </p:spTree>
    <p:extLst>
      <p:ext uri="{BB962C8B-B14F-4D97-AF65-F5344CB8AC3E}">
        <p14:creationId xmlns:p14="http://schemas.microsoft.com/office/powerpoint/2010/main" val="3136608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30</a:t>
            </a:fld>
            <a:endParaRPr lang="en-US" altLang="ja-JP"/>
          </a:p>
        </p:txBody>
      </p:sp>
    </p:spTree>
    <p:extLst>
      <p:ext uri="{BB962C8B-B14F-4D97-AF65-F5344CB8AC3E}">
        <p14:creationId xmlns:p14="http://schemas.microsoft.com/office/powerpoint/2010/main" val="1429828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31</a:t>
            </a:fld>
            <a:endParaRPr lang="en-US" altLang="ja-JP"/>
          </a:p>
        </p:txBody>
      </p:sp>
    </p:spTree>
    <p:extLst>
      <p:ext uri="{BB962C8B-B14F-4D97-AF65-F5344CB8AC3E}">
        <p14:creationId xmlns:p14="http://schemas.microsoft.com/office/powerpoint/2010/main" val="277976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2</a:t>
            </a:fld>
            <a:endParaRPr lang="en-US" altLang="ja-JP"/>
          </a:p>
        </p:txBody>
      </p:sp>
    </p:spTree>
    <p:extLst>
      <p:ext uri="{BB962C8B-B14F-4D97-AF65-F5344CB8AC3E}">
        <p14:creationId xmlns:p14="http://schemas.microsoft.com/office/powerpoint/2010/main" val="21945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32</a:t>
            </a:fld>
            <a:endParaRPr lang="en-US" altLang="ja-JP"/>
          </a:p>
        </p:txBody>
      </p:sp>
    </p:spTree>
    <p:extLst>
      <p:ext uri="{BB962C8B-B14F-4D97-AF65-F5344CB8AC3E}">
        <p14:creationId xmlns:p14="http://schemas.microsoft.com/office/powerpoint/2010/main" val="1317212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33</a:t>
            </a:fld>
            <a:endParaRPr lang="en-US" altLang="ja-JP"/>
          </a:p>
        </p:txBody>
      </p:sp>
    </p:spTree>
    <p:extLst>
      <p:ext uri="{BB962C8B-B14F-4D97-AF65-F5344CB8AC3E}">
        <p14:creationId xmlns:p14="http://schemas.microsoft.com/office/powerpoint/2010/main" val="4222596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34</a:t>
            </a:fld>
            <a:endParaRPr lang="en-US" altLang="ja-JP"/>
          </a:p>
        </p:txBody>
      </p:sp>
    </p:spTree>
    <p:extLst>
      <p:ext uri="{BB962C8B-B14F-4D97-AF65-F5344CB8AC3E}">
        <p14:creationId xmlns:p14="http://schemas.microsoft.com/office/powerpoint/2010/main" val="428403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35</a:t>
            </a:fld>
            <a:endParaRPr lang="en-US" altLang="ja-JP"/>
          </a:p>
        </p:txBody>
      </p:sp>
    </p:spTree>
    <p:extLst>
      <p:ext uri="{BB962C8B-B14F-4D97-AF65-F5344CB8AC3E}">
        <p14:creationId xmlns:p14="http://schemas.microsoft.com/office/powerpoint/2010/main" val="407271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36</a:t>
            </a:fld>
            <a:endParaRPr lang="en-US" altLang="ja-JP"/>
          </a:p>
        </p:txBody>
      </p:sp>
    </p:spTree>
    <p:extLst>
      <p:ext uri="{BB962C8B-B14F-4D97-AF65-F5344CB8AC3E}">
        <p14:creationId xmlns:p14="http://schemas.microsoft.com/office/powerpoint/2010/main" val="523895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37</a:t>
            </a:fld>
            <a:endParaRPr lang="en-US" altLang="ja-JP"/>
          </a:p>
        </p:txBody>
      </p:sp>
    </p:spTree>
    <p:extLst>
      <p:ext uri="{BB962C8B-B14F-4D97-AF65-F5344CB8AC3E}">
        <p14:creationId xmlns:p14="http://schemas.microsoft.com/office/powerpoint/2010/main" val="368155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38</a:t>
            </a:fld>
            <a:endParaRPr lang="en-US" altLang="ja-JP"/>
          </a:p>
        </p:txBody>
      </p:sp>
    </p:spTree>
    <p:extLst>
      <p:ext uri="{BB962C8B-B14F-4D97-AF65-F5344CB8AC3E}">
        <p14:creationId xmlns:p14="http://schemas.microsoft.com/office/powerpoint/2010/main" val="4077873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39</a:t>
            </a:fld>
            <a:endParaRPr lang="en-US" altLang="ja-JP"/>
          </a:p>
        </p:txBody>
      </p:sp>
    </p:spTree>
    <p:extLst>
      <p:ext uri="{BB962C8B-B14F-4D97-AF65-F5344CB8AC3E}">
        <p14:creationId xmlns:p14="http://schemas.microsoft.com/office/powerpoint/2010/main" val="3912919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40</a:t>
            </a:fld>
            <a:endParaRPr lang="en-US" altLang="ja-JP"/>
          </a:p>
        </p:txBody>
      </p:sp>
    </p:spTree>
    <p:extLst>
      <p:ext uri="{BB962C8B-B14F-4D97-AF65-F5344CB8AC3E}">
        <p14:creationId xmlns:p14="http://schemas.microsoft.com/office/powerpoint/2010/main" val="3234943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41</a:t>
            </a:fld>
            <a:endParaRPr lang="en-US" altLang="ja-JP"/>
          </a:p>
        </p:txBody>
      </p:sp>
    </p:spTree>
    <p:extLst>
      <p:ext uri="{BB962C8B-B14F-4D97-AF65-F5344CB8AC3E}">
        <p14:creationId xmlns:p14="http://schemas.microsoft.com/office/powerpoint/2010/main" val="149853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3</a:t>
            </a:fld>
            <a:endParaRPr lang="en-US" altLang="ja-JP"/>
          </a:p>
        </p:txBody>
      </p:sp>
    </p:spTree>
    <p:extLst>
      <p:ext uri="{BB962C8B-B14F-4D97-AF65-F5344CB8AC3E}">
        <p14:creationId xmlns:p14="http://schemas.microsoft.com/office/powerpoint/2010/main" val="4281486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42</a:t>
            </a:fld>
            <a:endParaRPr lang="en-US" altLang="ja-JP"/>
          </a:p>
        </p:txBody>
      </p:sp>
    </p:spTree>
    <p:extLst>
      <p:ext uri="{BB962C8B-B14F-4D97-AF65-F5344CB8AC3E}">
        <p14:creationId xmlns:p14="http://schemas.microsoft.com/office/powerpoint/2010/main" val="2360596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43</a:t>
            </a:fld>
            <a:endParaRPr lang="en-US" altLang="ja-JP"/>
          </a:p>
        </p:txBody>
      </p:sp>
    </p:spTree>
    <p:extLst>
      <p:ext uri="{BB962C8B-B14F-4D97-AF65-F5344CB8AC3E}">
        <p14:creationId xmlns:p14="http://schemas.microsoft.com/office/powerpoint/2010/main" val="266587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44</a:t>
            </a:fld>
            <a:endParaRPr lang="en-US" altLang="ja-JP"/>
          </a:p>
        </p:txBody>
      </p:sp>
    </p:spTree>
    <p:extLst>
      <p:ext uri="{BB962C8B-B14F-4D97-AF65-F5344CB8AC3E}">
        <p14:creationId xmlns:p14="http://schemas.microsoft.com/office/powerpoint/2010/main" val="2355870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45</a:t>
            </a:fld>
            <a:endParaRPr lang="en-US" altLang="ja-JP"/>
          </a:p>
        </p:txBody>
      </p:sp>
    </p:spTree>
    <p:extLst>
      <p:ext uri="{BB962C8B-B14F-4D97-AF65-F5344CB8AC3E}">
        <p14:creationId xmlns:p14="http://schemas.microsoft.com/office/powerpoint/2010/main" val="3100064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46</a:t>
            </a:fld>
            <a:endParaRPr lang="en-US" altLang="ja-JP"/>
          </a:p>
        </p:txBody>
      </p:sp>
    </p:spTree>
    <p:extLst>
      <p:ext uri="{BB962C8B-B14F-4D97-AF65-F5344CB8AC3E}">
        <p14:creationId xmlns:p14="http://schemas.microsoft.com/office/powerpoint/2010/main" val="406905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47</a:t>
            </a:fld>
            <a:endParaRPr lang="en-US" altLang="ja-JP"/>
          </a:p>
        </p:txBody>
      </p:sp>
    </p:spTree>
    <p:extLst>
      <p:ext uri="{BB962C8B-B14F-4D97-AF65-F5344CB8AC3E}">
        <p14:creationId xmlns:p14="http://schemas.microsoft.com/office/powerpoint/2010/main" val="2177183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48</a:t>
            </a:fld>
            <a:endParaRPr lang="en-US" altLang="ja-JP"/>
          </a:p>
        </p:txBody>
      </p:sp>
    </p:spTree>
    <p:extLst>
      <p:ext uri="{BB962C8B-B14F-4D97-AF65-F5344CB8AC3E}">
        <p14:creationId xmlns:p14="http://schemas.microsoft.com/office/powerpoint/2010/main" val="3367208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49</a:t>
            </a:fld>
            <a:endParaRPr lang="en-US" altLang="ja-JP"/>
          </a:p>
        </p:txBody>
      </p:sp>
    </p:spTree>
    <p:extLst>
      <p:ext uri="{BB962C8B-B14F-4D97-AF65-F5344CB8AC3E}">
        <p14:creationId xmlns:p14="http://schemas.microsoft.com/office/powerpoint/2010/main" val="3350256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50</a:t>
            </a:fld>
            <a:endParaRPr lang="en-US" altLang="ja-JP"/>
          </a:p>
        </p:txBody>
      </p:sp>
    </p:spTree>
    <p:extLst>
      <p:ext uri="{BB962C8B-B14F-4D97-AF65-F5344CB8AC3E}">
        <p14:creationId xmlns:p14="http://schemas.microsoft.com/office/powerpoint/2010/main" val="36096230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51</a:t>
            </a:fld>
            <a:endParaRPr lang="en-US" altLang="ja-JP"/>
          </a:p>
        </p:txBody>
      </p:sp>
    </p:spTree>
    <p:extLst>
      <p:ext uri="{BB962C8B-B14F-4D97-AF65-F5344CB8AC3E}">
        <p14:creationId xmlns:p14="http://schemas.microsoft.com/office/powerpoint/2010/main" val="238994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4</a:t>
            </a:fld>
            <a:endParaRPr lang="en-US" altLang="ja-JP"/>
          </a:p>
        </p:txBody>
      </p:sp>
    </p:spTree>
    <p:extLst>
      <p:ext uri="{BB962C8B-B14F-4D97-AF65-F5344CB8AC3E}">
        <p14:creationId xmlns:p14="http://schemas.microsoft.com/office/powerpoint/2010/main" val="3520861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52</a:t>
            </a:fld>
            <a:endParaRPr lang="en-US" altLang="ja-JP"/>
          </a:p>
        </p:txBody>
      </p:sp>
    </p:spTree>
    <p:extLst>
      <p:ext uri="{BB962C8B-B14F-4D97-AF65-F5344CB8AC3E}">
        <p14:creationId xmlns:p14="http://schemas.microsoft.com/office/powerpoint/2010/main" val="3176848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53</a:t>
            </a:fld>
            <a:endParaRPr lang="en-US" altLang="ja-JP"/>
          </a:p>
        </p:txBody>
      </p:sp>
    </p:spTree>
    <p:extLst>
      <p:ext uri="{BB962C8B-B14F-4D97-AF65-F5344CB8AC3E}">
        <p14:creationId xmlns:p14="http://schemas.microsoft.com/office/powerpoint/2010/main" val="536832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54</a:t>
            </a:fld>
            <a:endParaRPr lang="en-US" altLang="ja-JP" dirty="0"/>
          </a:p>
        </p:txBody>
      </p:sp>
    </p:spTree>
    <p:extLst>
      <p:ext uri="{BB962C8B-B14F-4D97-AF65-F5344CB8AC3E}">
        <p14:creationId xmlns:p14="http://schemas.microsoft.com/office/powerpoint/2010/main" val="3457200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55</a:t>
            </a:fld>
            <a:endParaRPr lang="en-US" altLang="ja-JP"/>
          </a:p>
        </p:txBody>
      </p:sp>
    </p:spTree>
    <p:extLst>
      <p:ext uri="{BB962C8B-B14F-4D97-AF65-F5344CB8AC3E}">
        <p14:creationId xmlns:p14="http://schemas.microsoft.com/office/powerpoint/2010/main" val="775917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56</a:t>
            </a:fld>
            <a:endParaRPr lang="en-US" altLang="ja-JP" dirty="0"/>
          </a:p>
        </p:txBody>
      </p:sp>
    </p:spTree>
    <p:extLst>
      <p:ext uri="{BB962C8B-B14F-4D97-AF65-F5344CB8AC3E}">
        <p14:creationId xmlns:p14="http://schemas.microsoft.com/office/powerpoint/2010/main" val="1213629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57</a:t>
            </a:fld>
            <a:endParaRPr lang="en-US" altLang="ja-JP"/>
          </a:p>
        </p:txBody>
      </p:sp>
    </p:spTree>
    <p:extLst>
      <p:ext uri="{BB962C8B-B14F-4D97-AF65-F5344CB8AC3E}">
        <p14:creationId xmlns:p14="http://schemas.microsoft.com/office/powerpoint/2010/main" val="1702238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58</a:t>
            </a:fld>
            <a:endParaRPr lang="en-US" altLang="ja-JP"/>
          </a:p>
        </p:txBody>
      </p:sp>
    </p:spTree>
    <p:extLst>
      <p:ext uri="{BB962C8B-B14F-4D97-AF65-F5344CB8AC3E}">
        <p14:creationId xmlns:p14="http://schemas.microsoft.com/office/powerpoint/2010/main" val="2957646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59</a:t>
            </a:fld>
            <a:endParaRPr lang="en-US" altLang="ja-JP"/>
          </a:p>
        </p:txBody>
      </p:sp>
    </p:spTree>
    <p:extLst>
      <p:ext uri="{BB962C8B-B14F-4D97-AF65-F5344CB8AC3E}">
        <p14:creationId xmlns:p14="http://schemas.microsoft.com/office/powerpoint/2010/main" val="4257965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60</a:t>
            </a:fld>
            <a:endParaRPr lang="en-US" altLang="ja-JP" dirty="0"/>
          </a:p>
        </p:txBody>
      </p:sp>
    </p:spTree>
    <p:extLst>
      <p:ext uri="{BB962C8B-B14F-4D97-AF65-F5344CB8AC3E}">
        <p14:creationId xmlns:p14="http://schemas.microsoft.com/office/powerpoint/2010/main" val="2360913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61</a:t>
            </a:fld>
            <a:endParaRPr lang="en-US" altLang="ja-JP" dirty="0"/>
          </a:p>
        </p:txBody>
      </p:sp>
    </p:spTree>
    <p:extLst>
      <p:ext uri="{BB962C8B-B14F-4D97-AF65-F5344CB8AC3E}">
        <p14:creationId xmlns:p14="http://schemas.microsoft.com/office/powerpoint/2010/main" val="290108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a:t>
            </a:fld>
            <a:endParaRPr lang="en-US" altLang="ja-JP"/>
          </a:p>
        </p:txBody>
      </p:sp>
    </p:spTree>
    <p:extLst>
      <p:ext uri="{BB962C8B-B14F-4D97-AF65-F5344CB8AC3E}">
        <p14:creationId xmlns:p14="http://schemas.microsoft.com/office/powerpoint/2010/main" val="3520861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62</a:t>
            </a:fld>
            <a:endParaRPr lang="en-US" altLang="ja-JP"/>
          </a:p>
        </p:txBody>
      </p:sp>
    </p:spTree>
    <p:extLst>
      <p:ext uri="{BB962C8B-B14F-4D97-AF65-F5344CB8AC3E}">
        <p14:creationId xmlns:p14="http://schemas.microsoft.com/office/powerpoint/2010/main" val="2974261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63</a:t>
            </a:fld>
            <a:endParaRPr lang="en-US" altLang="ja-JP"/>
          </a:p>
        </p:txBody>
      </p:sp>
    </p:spTree>
    <p:extLst>
      <p:ext uri="{BB962C8B-B14F-4D97-AF65-F5344CB8AC3E}">
        <p14:creationId xmlns:p14="http://schemas.microsoft.com/office/powerpoint/2010/main" val="1937559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64</a:t>
            </a:fld>
            <a:endParaRPr lang="en-US" altLang="ja-JP"/>
          </a:p>
        </p:txBody>
      </p:sp>
    </p:spTree>
    <p:extLst>
      <p:ext uri="{BB962C8B-B14F-4D97-AF65-F5344CB8AC3E}">
        <p14:creationId xmlns:p14="http://schemas.microsoft.com/office/powerpoint/2010/main" val="2361735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65</a:t>
            </a:fld>
            <a:endParaRPr lang="en-US" altLang="ja-JP"/>
          </a:p>
        </p:txBody>
      </p:sp>
    </p:spTree>
    <p:extLst>
      <p:ext uri="{BB962C8B-B14F-4D97-AF65-F5344CB8AC3E}">
        <p14:creationId xmlns:p14="http://schemas.microsoft.com/office/powerpoint/2010/main" val="14375899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66</a:t>
            </a:fld>
            <a:endParaRPr lang="en-US" altLang="ja-JP"/>
          </a:p>
        </p:txBody>
      </p:sp>
    </p:spTree>
    <p:extLst>
      <p:ext uri="{BB962C8B-B14F-4D97-AF65-F5344CB8AC3E}">
        <p14:creationId xmlns:p14="http://schemas.microsoft.com/office/powerpoint/2010/main" val="435617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67</a:t>
            </a:fld>
            <a:endParaRPr lang="en-US" altLang="ja-JP"/>
          </a:p>
        </p:txBody>
      </p:sp>
    </p:spTree>
    <p:extLst>
      <p:ext uri="{BB962C8B-B14F-4D97-AF65-F5344CB8AC3E}">
        <p14:creationId xmlns:p14="http://schemas.microsoft.com/office/powerpoint/2010/main" val="3372247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68</a:t>
            </a:fld>
            <a:endParaRPr lang="en-US" altLang="ja-JP"/>
          </a:p>
        </p:txBody>
      </p:sp>
    </p:spTree>
    <p:extLst>
      <p:ext uri="{BB962C8B-B14F-4D97-AF65-F5344CB8AC3E}">
        <p14:creationId xmlns:p14="http://schemas.microsoft.com/office/powerpoint/2010/main" val="1513837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69</a:t>
            </a:fld>
            <a:endParaRPr lang="en-US" altLang="ja-JP"/>
          </a:p>
        </p:txBody>
      </p:sp>
    </p:spTree>
    <p:extLst>
      <p:ext uri="{BB962C8B-B14F-4D97-AF65-F5344CB8AC3E}">
        <p14:creationId xmlns:p14="http://schemas.microsoft.com/office/powerpoint/2010/main" val="1744413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70</a:t>
            </a:fld>
            <a:endParaRPr lang="en-US" altLang="ja-JP"/>
          </a:p>
        </p:txBody>
      </p:sp>
    </p:spTree>
    <p:extLst>
      <p:ext uri="{BB962C8B-B14F-4D97-AF65-F5344CB8AC3E}">
        <p14:creationId xmlns:p14="http://schemas.microsoft.com/office/powerpoint/2010/main" val="1540461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71</a:t>
            </a:fld>
            <a:endParaRPr lang="en-US" altLang="ja-JP"/>
          </a:p>
        </p:txBody>
      </p:sp>
    </p:spTree>
    <p:extLst>
      <p:ext uri="{BB962C8B-B14F-4D97-AF65-F5344CB8AC3E}">
        <p14:creationId xmlns:p14="http://schemas.microsoft.com/office/powerpoint/2010/main" val="230261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a:t>
            </a:fld>
            <a:endParaRPr lang="en-US" altLang="ja-JP"/>
          </a:p>
        </p:txBody>
      </p:sp>
    </p:spTree>
    <p:extLst>
      <p:ext uri="{BB962C8B-B14F-4D97-AF65-F5344CB8AC3E}">
        <p14:creationId xmlns:p14="http://schemas.microsoft.com/office/powerpoint/2010/main" val="1424780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72</a:t>
            </a:fld>
            <a:endParaRPr lang="en-US" altLang="ja-JP"/>
          </a:p>
        </p:txBody>
      </p:sp>
    </p:spTree>
    <p:extLst>
      <p:ext uri="{BB962C8B-B14F-4D97-AF65-F5344CB8AC3E}">
        <p14:creationId xmlns:p14="http://schemas.microsoft.com/office/powerpoint/2010/main" val="1362601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73</a:t>
            </a:fld>
            <a:endParaRPr lang="en-US" altLang="ja-JP"/>
          </a:p>
        </p:txBody>
      </p:sp>
    </p:spTree>
    <p:extLst>
      <p:ext uri="{BB962C8B-B14F-4D97-AF65-F5344CB8AC3E}">
        <p14:creationId xmlns:p14="http://schemas.microsoft.com/office/powerpoint/2010/main" val="13626017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74</a:t>
            </a:fld>
            <a:endParaRPr lang="en-US" altLang="ja-JP"/>
          </a:p>
        </p:txBody>
      </p:sp>
    </p:spTree>
    <p:extLst>
      <p:ext uri="{BB962C8B-B14F-4D97-AF65-F5344CB8AC3E}">
        <p14:creationId xmlns:p14="http://schemas.microsoft.com/office/powerpoint/2010/main" val="1362601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75</a:t>
            </a:fld>
            <a:endParaRPr lang="en-US" altLang="ja-JP"/>
          </a:p>
        </p:txBody>
      </p:sp>
    </p:spTree>
    <p:extLst>
      <p:ext uri="{BB962C8B-B14F-4D97-AF65-F5344CB8AC3E}">
        <p14:creationId xmlns:p14="http://schemas.microsoft.com/office/powerpoint/2010/main" val="1362601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76</a:t>
            </a:fld>
            <a:endParaRPr lang="en-US" altLang="ja-JP"/>
          </a:p>
        </p:txBody>
      </p:sp>
    </p:spTree>
    <p:extLst>
      <p:ext uri="{BB962C8B-B14F-4D97-AF65-F5344CB8AC3E}">
        <p14:creationId xmlns:p14="http://schemas.microsoft.com/office/powerpoint/2010/main" val="17444131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77</a:t>
            </a:fld>
            <a:endParaRPr lang="en-US" altLang="ja-JP"/>
          </a:p>
        </p:txBody>
      </p:sp>
    </p:spTree>
    <p:extLst>
      <p:ext uri="{BB962C8B-B14F-4D97-AF65-F5344CB8AC3E}">
        <p14:creationId xmlns:p14="http://schemas.microsoft.com/office/powerpoint/2010/main" val="5020495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78</a:t>
            </a:fld>
            <a:endParaRPr lang="en-US" altLang="ja-JP"/>
          </a:p>
        </p:txBody>
      </p:sp>
    </p:spTree>
    <p:extLst>
      <p:ext uri="{BB962C8B-B14F-4D97-AF65-F5344CB8AC3E}">
        <p14:creationId xmlns:p14="http://schemas.microsoft.com/office/powerpoint/2010/main" val="8231747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79</a:t>
            </a:fld>
            <a:endParaRPr lang="en-US" altLang="ja-JP"/>
          </a:p>
        </p:txBody>
      </p:sp>
    </p:spTree>
    <p:extLst>
      <p:ext uri="{BB962C8B-B14F-4D97-AF65-F5344CB8AC3E}">
        <p14:creationId xmlns:p14="http://schemas.microsoft.com/office/powerpoint/2010/main" val="2267081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80</a:t>
            </a:fld>
            <a:endParaRPr lang="en-US" altLang="ja-JP"/>
          </a:p>
        </p:txBody>
      </p:sp>
    </p:spTree>
    <p:extLst>
      <p:ext uri="{BB962C8B-B14F-4D97-AF65-F5344CB8AC3E}">
        <p14:creationId xmlns:p14="http://schemas.microsoft.com/office/powerpoint/2010/main" val="25588366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81</a:t>
            </a:fld>
            <a:endParaRPr lang="en-US" altLang="ja-JP"/>
          </a:p>
        </p:txBody>
      </p:sp>
    </p:spTree>
    <p:extLst>
      <p:ext uri="{BB962C8B-B14F-4D97-AF65-F5344CB8AC3E}">
        <p14:creationId xmlns:p14="http://schemas.microsoft.com/office/powerpoint/2010/main" val="203150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10</a:t>
            </a:fld>
            <a:endParaRPr lang="en-US" altLang="ja-JP"/>
          </a:p>
        </p:txBody>
      </p:sp>
    </p:spTree>
    <p:extLst>
      <p:ext uri="{BB962C8B-B14F-4D97-AF65-F5344CB8AC3E}">
        <p14:creationId xmlns:p14="http://schemas.microsoft.com/office/powerpoint/2010/main" val="11072618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82</a:t>
            </a:fld>
            <a:endParaRPr lang="en-US" altLang="ja-JP"/>
          </a:p>
        </p:txBody>
      </p:sp>
    </p:spTree>
    <p:extLst>
      <p:ext uri="{BB962C8B-B14F-4D97-AF65-F5344CB8AC3E}">
        <p14:creationId xmlns:p14="http://schemas.microsoft.com/office/powerpoint/2010/main" val="36080685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83</a:t>
            </a:fld>
            <a:endParaRPr lang="en-US" altLang="ja-JP"/>
          </a:p>
        </p:txBody>
      </p:sp>
    </p:spTree>
    <p:extLst>
      <p:ext uri="{BB962C8B-B14F-4D97-AF65-F5344CB8AC3E}">
        <p14:creationId xmlns:p14="http://schemas.microsoft.com/office/powerpoint/2010/main" val="1312654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84</a:t>
            </a:fld>
            <a:endParaRPr lang="en-US" altLang="ja-JP"/>
          </a:p>
        </p:txBody>
      </p:sp>
    </p:spTree>
    <p:extLst>
      <p:ext uri="{BB962C8B-B14F-4D97-AF65-F5344CB8AC3E}">
        <p14:creationId xmlns:p14="http://schemas.microsoft.com/office/powerpoint/2010/main" val="25086951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85</a:t>
            </a:fld>
            <a:endParaRPr lang="en-US" altLang="ja-JP"/>
          </a:p>
        </p:txBody>
      </p:sp>
    </p:spTree>
    <p:extLst>
      <p:ext uri="{BB962C8B-B14F-4D97-AF65-F5344CB8AC3E}">
        <p14:creationId xmlns:p14="http://schemas.microsoft.com/office/powerpoint/2010/main" val="18539288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86</a:t>
            </a:fld>
            <a:endParaRPr lang="en-US" altLang="ja-JP"/>
          </a:p>
        </p:txBody>
      </p:sp>
    </p:spTree>
    <p:extLst>
      <p:ext uri="{BB962C8B-B14F-4D97-AF65-F5344CB8AC3E}">
        <p14:creationId xmlns:p14="http://schemas.microsoft.com/office/powerpoint/2010/main" val="3006635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87</a:t>
            </a:fld>
            <a:endParaRPr lang="en-US" altLang="ja-JP"/>
          </a:p>
        </p:txBody>
      </p:sp>
    </p:spTree>
    <p:extLst>
      <p:ext uri="{BB962C8B-B14F-4D97-AF65-F5344CB8AC3E}">
        <p14:creationId xmlns:p14="http://schemas.microsoft.com/office/powerpoint/2010/main" val="595219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88</a:t>
            </a:fld>
            <a:endParaRPr lang="en-US" altLang="ja-JP"/>
          </a:p>
        </p:txBody>
      </p:sp>
    </p:spTree>
    <p:extLst>
      <p:ext uri="{BB962C8B-B14F-4D97-AF65-F5344CB8AC3E}">
        <p14:creationId xmlns:p14="http://schemas.microsoft.com/office/powerpoint/2010/main" val="538466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89</a:t>
            </a:fld>
            <a:endParaRPr lang="en-US" altLang="ja-JP"/>
          </a:p>
        </p:txBody>
      </p:sp>
    </p:spTree>
    <p:extLst>
      <p:ext uri="{BB962C8B-B14F-4D97-AF65-F5344CB8AC3E}">
        <p14:creationId xmlns:p14="http://schemas.microsoft.com/office/powerpoint/2010/main" val="3071869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90</a:t>
            </a:fld>
            <a:endParaRPr lang="en-US" altLang="ja-JP"/>
          </a:p>
        </p:txBody>
      </p:sp>
    </p:spTree>
    <p:extLst>
      <p:ext uri="{BB962C8B-B14F-4D97-AF65-F5344CB8AC3E}">
        <p14:creationId xmlns:p14="http://schemas.microsoft.com/office/powerpoint/2010/main" val="13170189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91</a:t>
            </a:fld>
            <a:endParaRPr lang="en-US" altLang="ja-JP"/>
          </a:p>
        </p:txBody>
      </p:sp>
    </p:spTree>
    <p:extLst>
      <p:ext uri="{BB962C8B-B14F-4D97-AF65-F5344CB8AC3E}">
        <p14:creationId xmlns:p14="http://schemas.microsoft.com/office/powerpoint/2010/main" val="85265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29D94FC-0C62-482A-9AAB-2B8F2CF7554E}" type="slidenum">
              <a:rPr lang="en-US" altLang="ja-JP" smtClean="0"/>
              <a:pPr/>
              <a:t>11</a:t>
            </a:fld>
            <a:endParaRPr lang="en-US" altLang="ja-JP"/>
          </a:p>
        </p:txBody>
      </p:sp>
    </p:spTree>
    <p:extLst>
      <p:ext uri="{BB962C8B-B14F-4D97-AF65-F5344CB8AC3E}">
        <p14:creationId xmlns:p14="http://schemas.microsoft.com/office/powerpoint/2010/main" val="24895388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92</a:t>
            </a:fld>
            <a:endParaRPr lang="en-US" altLang="ja-JP"/>
          </a:p>
        </p:txBody>
      </p:sp>
    </p:spTree>
    <p:extLst>
      <p:ext uri="{BB962C8B-B14F-4D97-AF65-F5344CB8AC3E}">
        <p14:creationId xmlns:p14="http://schemas.microsoft.com/office/powerpoint/2010/main" val="37660821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93</a:t>
            </a:fld>
            <a:endParaRPr lang="en-US" altLang="ja-JP"/>
          </a:p>
        </p:txBody>
      </p:sp>
    </p:spTree>
    <p:extLst>
      <p:ext uri="{BB962C8B-B14F-4D97-AF65-F5344CB8AC3E}">
        <p14:creationId xmlns:p14="http://schemas.microsoft.com/office/powerpoint/2010/main" val="7327608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94</a:t>
            </a:fld>
            <a:endParaRPr lang="en-US" altLang="ja-JP"/>
          </a:p>
        </p:txBody>
      </p:sp>
    </p:spTree>
    <p:extLst>
      <p:ext uri="{BB962C8B-B14F-4D97-AF65-F5344CB8AC3E}">
        <p14:creationId xmlns:p14="http://schemas.microsoft.com/office/powerpoint/2010/main" val="11916738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95</a:t>
            </a:fld>
            <a:endParaRPr lang="en-US" altLang="ja-JP"/>
          </a:p>
        </p:txBody>
      </p:sp>
    </p:spTree>
    <p:extLst>
      <p:ext uri="{BB962C8B-B14F-4D97-AF65-F5344CB8AC3E}">
        <p14:creationId xmlns:p14="http://schemas.microsoft.com/office/powerpoint/2010/main" val="17557000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96</a:t>
            </a:fld>
            <a:endParaRPr lang="en-US" altLang="ja-JP"/>
          </a:p>
        </p:txBody>
      </p:sp>
    </p:spTree>
    <p:extLst>
      <p:ext uri="{BB962C8B-B14F-4D97-AF65-F5344CB8AC3E}">
        <p14:creationId xmlns:p14="http://schemas.microsoft.com/office/powerpoint/2010/main" val="18170622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lang="ja-JP" altLang="en-US" dirty="0">
                <a:solidFill>
                  <a:prstClr val="black"/>
                </a:solidFill>
              </a:rPr>
              <a:t>社外秘</a:t>
            </a:r>
          </a:p>
        </p:txBody>
      </p:sp>
      <p:sp>
        <p:nvSpPr>
          <p:cNvPr id="5" name="スライド番号プレースホルダー 4"/>
          <p:cNvSpPr>
            <a:spLocks noGrp="1"/>
          </p:cNvSpPr>
          <p:nvPr>
            <p:ph type="sldNum" sz="quarter" idx="11"/>
          </p:nvPr>
        </p:nvSpPr>
        <p:spPr/>
        <p:txBody>
          <a:bodyPr/>
          <a:lstStyle/>
          <a:p>
            <a:fld id="{7CF669FF-720B-41B6-8E9C-256068C5276E}" type="slidenum">
              <a:rPr lang="ja-JP" altLang="en-US" smtClean="0">
                <a:solidFill>
                  <a:prstClr val="black"/>
                </a:solidFill>
              </a:rPr>
              <a:pPr/>
              <a:t>101</a:t>
            </a:fld>
            <a:endParaRPr lang="ja-JP" altLang="en-US" dirty="0">
              <a:solidFill>
                <a:prstClr val="black"/>
              </a:solidFill>
            </a:endParaRPr>
          </a:p>
        </p:txBody>
      </p:sp>
    </p:spTree>
    <p:extLst>
      <p:ext uri="{BB962C8B-B14F-4D97-AF65-F5344CB8AC3E}">
        <p14:creationId xmlns:p14="http://schemas.microsoft.com/office/powerpoint/2010/main" val="2784464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lang="ja-JP" altLang="en-US" dirty="0">
                <a:solidFill>
                  <a:prstClr val="black"/>
                </a:solidFill>
              </a:rPr>
              <a:t>社外秘</a:t>
            </a:r>
          </a:p>
        </p:txBody>
      </p:sp>
      <p:sp>
        <p:nvSpPr>
          <p:cNvPr id="5" name="スライド番号プレースホルダー 4"/>
          <p:cNvSpPr>
            <a:spLocks noGrp="1"/>
          </p:cNvSpPr>
          <p:nvPr>
            <p:ph type="sldNum" sz="quarter" idx="11"/>
          </p:nvPr>
        </p:nvSpPr>
        <p:spPr/>
        <p:txBody>
          <a:bodyPr/>
          <a:lstStyle/>
          <a:p>
            <a:fld id="{7CF669FF-720B-41B6-8E9C-256068C5276E}" type="slidenum">
              <a:rPr lang="ja-JP" altLang="en-US" smtClean="0">
                <a:solidFill>
                  <a:prstClr val="black"/>
                </a:solidFill>
              </a:rPr>
              <a:pPr/>
              <a:t>102</a:t>
            </a:fld>
            <a:endParaRPr lang="ja-JP" altLang="en-US" dirty="0">
              <a:solidFill>
                <a:prstClr val="black"/>
              </a:solidFill>
            </a:endParaRPr>
          </a:p>
        </p:txBody>
      </p:sp>
    </p:spTree>
    <p:extLst>
      <p:ext uri="{BB962C8B-B14F-4D97-AF65-F5344CB8AC3E}">
        <p14:creationId xmlns:p14="http://schemas.microsoft.com/office/powerpoint/2010/main" val="25213323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104</a:t>
            </a:fld>
            <a:endParaRPr lang="en-US" altLang="ja-JP"/>
          </a:p>
        </p:txBody>
      </p:sp>
    </p:spTree>
    <p:extLst>
      <p:ext uri="{BB962C8B-B14F-4D97-AF65-F5344CB8AC3E}">
        <p14:creationId xmlns:p14="http://schemas.microsoft.com/office/powerpoint/2010/main" val="7973866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9D94FC-0C62-482A-9AAB-2B8F2CF7554E}" type="slidenum">
              <a:rPr lang="en-US" altLang="ja-JP" smtClean="0"/>
              <a:pPr/>
              <a:t>105</a:t>
            </a:fld>
            <a:endParaRPr lang="en-US" altLang="ja-JP"/>
          </a:p>
        </p:txBody>
      </p:sp>
    </p:spTree>
    <p:extLst>
      <p:ext uri="{BB962C8B-B14F-4D97-AF65-F5344CB8AC3E}">
        <p14:creationId xmlns:p14="http://schemas.microsoft.com/office/powerpoint/2010/main" val="129389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7"/>
          <p:cNvSpPr>
            <a:spLocks noGrp="1" noChangeArrowheads="1"/>
          </p:cNvSpPr>
          <p:nvPr>
            <p:ph type="sldNum" sz="quarter" idx="10"/>
          </p:nvPr>
        </p:nvSpPr>
        <p:spPr>
          <a:ln/>
        </p:spPr>
        <p:txBody>
          <a:bodyPr/>
          <a:lstStyle>
            <a:lvl1pPr>
              <a:defRPr/>
            </a:lvl1pPr>
          </a:lstStyle>
          <a:p>
            <a:fld id="{1F6C85D7-9BE4-4515-B9FA-8561E1DAAC4A}" type="slidenum">
              <a:rPr lang="en-US" altLang="ja-JP"/>
              <a:pPr/>
              <a:t>‹#›</a:t>
            </a:fld>
            <a:endParaRPr lang="en-US" altLang="ja-JP"/>
          </a:p>
        </p:txBody>
      </p:sp>
    </p:spTree>
    <p:extLst>
      <p:ext uri="{BB962C8B-B14F-4D97-AF65-F5344CB8AC3E}">
        <p14:creationId xmlns:p14="http://schemas.microsoft.com/office/powerpoint/2010/main" val="11755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fld id="{28A72E29-002A-4E7C-B621-001FC9F44B33}" type="slidenum">
              <a:rPr lang="en-US" altLang="ja-JP"/>
              <a:pPr/>
              <a:t>‹#›</a:t>
            </a:fld>
            <a:endParaRPr lang="en-US" altLang="ja-JP"/>
          </a:p>
        </p:txBody>
      </p:sp>
      <p:cxnSp>
        <p:nvCxnSpPr>
          <p:cNvPr id="5" name="直線コネクタ 4"/>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61925"/>
            <a:ext cx="2068512" cy="6121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9750" y="161925"/>
            <a:ext cx="6056313" cy="6121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fld id="{B8BE579D-087E-4291-8A23-18AF91323F09}" type="slidenum">
              <a:rPr lang="en-US" altLang="ja-JP"/>
              <a:pPr/>
              <a:t>‹#›</a:t>
            </a:fld>
            <a:endParaRPr lang="en-US" altLang="ja-JP"/>
          </a:p>
        </p:txBody>
      </p:sp>
      <p:cxnSp>
        <p:nvCxnSpPr>
          <p:cNvPr id="5" name="直線コネクタ 4"/>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8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85084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5990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1808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3206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8091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756791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35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2868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lvl2pPr marL="742950" indent="-285750">
              <a:buFont typeface="Wingdings" panose="05000000000000000000" pitchFamily="2" charset="2"/>
              <a:buChar char="l"/>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7"/>
          <p:cNvSpPr>
            <a:spLocks noGrp="1" noChangeArrowheads="1"/>
          </p:cNvSpPr>
          <p:nvPr>
            <p:ph type="sldNum" sz="quarter" idx="10"/>
          </p:nvPr>
        </p:nvSpPr>
        <p:spPr/>
        <p:txBody>
          <a:bodyPr/>
          <a:lstStyle>
            <a:lvl1pPr>
              <a:defRPr/>
            </a:lvl1pPr>
          </a:lstStyle>
          <a:p>
            <a:fld id="{D85BA4AD-56A0-4EC7-904E-EE41E1C5FBCF}" type="slidenum">
              <a:rPr lang="en-US" altLang="ja-JP"/>
              <a:pPr/>
              <a:t>‹#›</a:t>
            </a:fld>
            <a:endParaRPr lang="en-US" altLang="ja-JP"/>
          </a:p>
        </p:txBody>
      </p:sp>
      <p:cxnSp>
        <p:nvCxnSpPr>
          <p:cNvPr id="7" name="直線コネクタ 6"/>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23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Tree>
    <p:extLst>
      <p:ext uri="{BB962C8B-B14F-4D97-AF65-F5344CB8AC3E}">
        <p14:creationId xmlns:p14="http://schemas.microsoft.com/office/powerpoint/2010/main" val="3589351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8438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0584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fld id="{D4FD63A0-9630-4761-8A43-B33E8E4DF532}" type="slidenum">
              <a:rPr lang="en-US" altLang="ja-JP"/>
              <a:pPr/>
              <a:t>‹#›</a:t>
            </a:fld>
            <a:endParaRPr lang="en-US" altLang="ja-JP"/>
          </a:p>
        </p:txBody>
      </p:sp>
    </p:spTree>
    <p:extLst>
      <p:ext uri="{BB962C8B-B14F-4D97-AF65-F5344CB8AC3E}">
        <p14:creationId xmlns:p14="http://schemas.microsoft.com/office/powerpoint/2010/main" val="139067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9750" y="981075"/>
            <a:ext cx="4062413"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4754563" y="981075"/>
            <a:ext cx="4062412"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10"/>
          </p:nvPr>
        </p:nvSpPr>
        <p:spPr>
          <a:ln/>
        </p:spPr>
        <p:txBody>
          <a:bodyPr/>
          <a:lstStyle>
            <a:lvl1pPr>
              <a:defRPr/>
            </a:lvl1pPr>
          </a:lstStyle>
          <a:p>
            <a:fld id="{9DF05070-3D05-4607-937C-AC083ADC3138}" type="slidenum">
              <a:rPr lang="en-US" altLang="ja-JP"/>
              <a:pPr/>
              <a:t>‹#›</a:t>
            </a:fld>
            <a:endParaRPr lang="en-US" altLang="ja-JP"/>
          </a:p>
        </p:txBody>
      </p:sp>
      <p:cxnSp>
        <p:nvCxnSpPr>
          <p:cNvPr id="7" name="直線コネクタ 6"/>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2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Rectangle 7"/>
          <p:cNvSpPr>
            <a:spLocks noGrp="1" noChangeArrowheads="1"/>
          </p:cNvSpPr>
          <p:nvPr>
            <p:ph type="sldNum" sz="quarter" idx="10"/>
          </p:nvPr>
        </p:nvSpPr>
        <p:spPr>
          <a:ln/>
        </p:spPr>
        <p:txBody>
          <a:bodyPr/>
          <a:lstStyle>
            <a:lvl1pPr>
              <a:defRPr/>
            </a:lvl1pPr>
          </a:lstStyle>
          <a:p>
            <a:fld id="{4D8B2167-C0C4-4DD9-B5EC-669DB6982BCA}" type="slidenum">
              <a:rPr lang="en-US" altLang="ja-JP"/>
              <a:pPr/>
              <a:t>‹#›</a:t>
            </a:fld>
            <a:endParaRPr lang="en-US" altLang="ja-JP" dirty="0"/>
          </a:p>
        </p:txBody>
      </p:sp>
      <p:cxnSp>
        <p:nvCxnSpPr>
          <p:cNvPr id="9" name="直線コネクタ 8"/>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2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sldNum" sz="quarter" idx="10"/>
          </p:nvPr>
        </p:nvSpPr>
        <p:spPr>
          <a:ln/>
        </p:spPr>
        <p:txBody>
          <a:bodyPr/>
          <a:lstStyle>
            <a:lvl1pPr>
              <a:defRPr/>
            </a:lvl1pPr>
          </a:lstStyle>
          <a:p>
            <a:fld id="{A4769374-79DB-4B70-A271-BBBE7E1BC35B}" type="slidenum">
              <a:rPr lang="en-US" altLang="ja-JP"/>
              <a:pPr/>
              <a:t>‹#›</a:t>
            </a:fld>
            <a:endParaRPr lang="en-US" altLang="ja-JP"/>
          </a:p>
        </p:txBody>
      </p:sp>
      <p:cxnSp>
        <p:nvCxnSpPr>
          <p:cNvPr id="5" name="直線コネクタ 4"/>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6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652DE2FE-9CFF-4C23-B9CA-AA514294BEC7}" type="slidenum">
              <a:rPr lang="en-US" altLang="ja-JP"/>
              <a:pPr/>
              <a:t>‹#›</a:t>
            </a:fld>
            <a:endParaRPr lang="en-US" altLang="ja-JP"/>
          </a:p>
        </p:txBody>
      </p:sp>
      <p:cxnSp>
        <p:nvCxnSpPr>
          <p:cNvPr id="4" name="直線コネクタ 3"/>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68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E1CA4A69-AB91-4CA3-92AD-8B64583E7650}" type="slidenum">
              <a:rPr lang="en-US" altLang="ja-JP"/>
              <a:pPr/>
              <a:t>‹#›</a:t>
            </a:fld>
            <a:endParaRPr lang="en-US" altLang="ja-JP"/>
          </a:p>
        </p:txBody>
      </p:sp>
      <p:cxnSp>
        <p:nvCxnSpPr>
          <p:cNvPr id="7" name="直線コネクタ 6"/>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8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F6318975-FF0E-4140-9223-E5D7F22F637D}" type="slidenum">
              <a:rPr lang="en-US" altLang="ja-JP"/>
              <a:pPr/>
              <a:t>‹#›</a:t>
            </a:fld>
            <a:endParaRPr lang="en-US" altLang="ja-JP"/>
          </a:p>
        </p:txBody>
      </p:sp>
      <p:cxnSp>
        <p:nvCxnSpPr>
          <p:cNvPr id="7" name="直線コネクタ 6"/>
          <p:cNvCxnSpPr/>
          <p:nvPr userDrawn="1"/>
        </p:nvCxnSpPr>
        <p:spPr>
          <a:xfrm>
            <a:off x="0" y="6669360"/>
            <a:ext cx="5076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13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テンプレ背景2（日本語・他）"/>
          <p:cNvPicPr>
            <a:picLocks noChangeAspect="1" noChangeArrowheads="1"/>
          </p:cNvPicPr>
          <p:nvPr userDrawn="1"/>
        </p:nvPicPr>
        <p:blipFill rotWithShape="1">
          <a:blip r:embed="rId13" cstate="email">
            <a:grayscl/>
            <a:extLst>
              <a:ext uri="{28A0092B-C50C-407E-A947-70E740481C1C}">
                <a14:useLocalDpi xmlns:a14="http://schemas.microsoft.com/office/drawing/2010/main"/>
              </a:ext>
            </a:extLst>
          </a:blip>
          <a:srcRect/>
          <a:stretch/>
        </p:blipFill>
        <p:spPr bwMode="auto">
          <a:xfrm>
            <a:off x="-2233" y="-1870"/>
            <a:ext cx="9144000" cy="6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03648" y="117004"/>
            <a:ext cx="7632848" cy="50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8" name="Rectangle 3"/>
          <p:cNvSpPr>
            <a:spLocks noGrp="1" noChangeArrowheads="1"/>
          </p:cNvSpPr>
          <p:nvPr>
            <p:ph type="body" idx="1"/>
          </p:nvPr>
        </p:nvSpPr>
        <p:spPr bwMode="auto">
          <a:xfrm>
            <a:off x="179388" y="646584"/>
            <a:ext cx="8785225" cy="5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0183" name="Rectangle 7"/>
          <p:cNvSpPr>
            <a:spLocks noGrp="1" noChangeArrowheads="1"/>
          </p:cNvSpPr>
          <p:nvPr>
            <p:ph type="sldNum" sz="quarter" idx="4"/>
          </p:nvPr>
        </p:nvSpPr>
        <p:spPr bwMode="auto">
          <a:xfrm>
            <a:off x="8045318" y="6508088"/>
            <a:ext cx="10906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36000" numCol="1" anchor="b" anchorCtr="0" compatLnSpc="1">
            <a:prstTxWarp prst="textNoShape">
              <a:avLst/>
            </a:prstTxWarp>
          </a:bodyPr>
          <a:lstStyle>
            <a:lvl1pPr algn="r" eaLnBrk="1" hangingPunct="1">
              <a:defRPr sz="1600" b="1">
                <a:solidFill>
                  <a:srgbClr val="000000"/>
                </a:solidFill>
                <a:latin typeface="Meiryo UI" pitchFamily="50" charset="-128"/>
                <a:ea typeface="Meiryo UI" pitchFamily="50" charset="-128"/>
                <a:cs typeface="Meiryo UI" pitchFamily="50" charset="-128"/>
              </a:defRPr>
            </a:lvl1pPr>
          </a:lstStyle>
          <a:p>
            <a:fld id="{1F815E52-4480-4886-9DC0-85A0C10CC1C3}"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4135" r:id="rId1"/>
    <p:sldLayoutId id="2147484156"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ftr="0" dt="0"/>
  <p:txStyles>
    <p:titleStyle>
      <a:lvl1pPr algn="l" rtl="0" eaLnBrk="0" fontAlgn="base" hangingPunct="0">
        <a:spcBef>
          <a:spcPct val="0"/>
        </a:spcBef>
        <a:spcAft>
          <a:spcPct val="0"/>
        </a:spcAft>
        <a:defRPr kumimoji="1" sz="28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2pPr>
      <a:lvl3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3pPr>
      <a:lvl4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4pPr>
      <a:lvl5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5pPr>
      <a:lvl6pPr marL="457200" algn="l" rtl="0" fontAlgn="base">
        <a:spcBef>
          <a:spcPct val="0"/>
        </a:spcBef>
        <a:spcAft>
          <a:spcPct val="0"/>
        </a:spcAft>
        <a:defRPr kumimoji="1" sz="3400">
          <a:solidFill>
            <a:schemeClr val="tx2"/>
          </a:solidFill>
          <a:latin typeface="Arial" charset="0"/>
          <a:ea typeface="ＭＳ Ｐゴシック" pitchFamily="50" charset="-128"/>
        </a:defRPr>
      </a:lvl6pPr>
      <a:lvl7pPr marL="914400" algn="l" rtl="0" fontAlgn="base">
        <a:spcBef>
          <a:spcPct val="0"/>
        </a:spcBef>
        <a:spcAft>
          <a:spcPct val="0"/>
        </a:spcAft>
        <a:defRPr kumimoji="1" sz="3400">
          <a:solidFill>
            <a:schemeClr val="tx2"/>
          </a:solidFill>
          <a:latin typeface="Arial" charset="0"/>
          <a:ea typeface="ＭＳ Ｐゴシック" pitchFamily="50" charset="-128"/>
        </a:defRPr>
      </a:lvl7pPr>
      <a:lvl8pPr marL="1371600" algn="l" rtl="0" fontAlgn="base">
        <a:spcBef>
          <a:spcPct val="0"/>
        </a:spcBef>
        <a:spcAft>
          <a:spcPct val="0"/>
        </a:spcAft>
        <a:defRPr kumimoji="1" sz="3400">
          <a:solidFill>
            <a:schemeClr val="tx2"/>
          </a:solidFill>
          <a:latin typeface="Arial" charset="0"/>
          <a:ea typeface="ＭＳ Ｐゴシック" pitchFamily="50" charset="-128"/>
        </a:defRPr>
      </a:lvl8pPr>
      <a:lvl9pPr marL="1828800" algn="l" rtl="0" fontAlgn="base">
        <a:spcBef>
          <a:spcPct val="0"/>
        </a:spcBef>
        <a:spcAft>
          <a:spcPct val="0"/>
        </a:spcAft>
        <a:defRPr kumimoji="1" sz="3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テンプレ背景3（日本語・他）"/>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microsoft.com/office/2007/relationships/hdphoto" Target="../media/hdphoto3.wdp"/></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700808"/>
            <a:ext cx="8496944" cy="1470025"/>
          </a:xfrm>
        </p:spPr>
        <p:txBody>
          <a:bodyPr/>
          <a:lstStyle/>
          <a:p>
            <a:r>
              <a:rPr lang="ja-JP" altLang="en-US" sz="3600" dirty="0"/>
              <a:t>データ利活用に関わるオープンイノベーションにおける契約事例</a:t>
            </a:r>
            <a:endParaRPr kumimoji="1" lang="ja-JP" altLang="en-US" sz="3600" dirty="0"/>
          </a:p>
        </p:txBody>
      </p:sp>
      <p:sp>
        <p:nvSpPr>
          <p:cNvPr id="3" name="サブタイトル 2"/>
          <p:cNvSpPr>
            <a:spLocks noGrp="1"/>
          </p:cNvSpPr>
          <p:nvPr>
            <p:ph type="subTitle" idx="1"/>
          </p:nvPr>
        </p:nvSpPr>
        <p:spPr>
          <a:xfrm>
            <a:off x="539552" y="3861048"/>
            <a:ext cx="8064896" cy="1752600"/>
          </a:xfrm>
        </p:spPr>
        <p:txBody>
          <a:bodyPr/>
          <a:lstStyle/>
          <a:p>
            <a:r>
              <a:rPr lang="ja-JP" altLang="en-US" sz="2800" dirty="0"/>
              <a:t>ライセンス第１委員会</a:t>
            </a:r>
          </a:p>
          <a:p>
            <a:endParaRPr lang="en-US" altLang="ja-JP" sz="2800" dirty="0"/>
          </a:p>
          <a:p>
            <a:r>
              <a:rPr lang="en-US" altLang="ja-JP" sz="2800" dirty="0"/>
              <a:t>2020/8</a:t>
            </a:r>
          </a:p>
          <a:p>
            <a:endParaRPr lang="en-US" altLang="ja-JP" sz="2800" dirty="0"/>
          </a:p>
          <a:p>
            <a:r>
              <a:rPr lang="zh-TW" altLang="en-US" dirty="0"/>
              <a:t>一般社団法人 日本知的財産協会</a:t>
            </a:r>
            <a:endParaRPr lang="en-US" altLang="ja-JP" sz="2800" dirty="0"/>
          </a:p>
          <a:p>
            <a:endParaRPr lang="en-US" altLang="ja-JP" sz="2800" dirty="0"/>
          </a:p>
          <a:p>
            <a:endParaRPr kumimoji="1" lang="ja-JP" altLang="en-US" sz="2800" dirty="0"/>
          </a:p>
        </p:txBody>
      </p:sp>
      <p:sp>
        <p:nvSpPr>
          <p:cNvPr id="4" name="正方形/長方形 3">
            <a:extLst>
              <a:ext uri="{FF2B5EF4-FFF2-40B4-BE49-F238E27FC236}">
                <a16:creationId xmlns:a16="http://schemas.microsoft.com/office/drawing/2014/main" xmlns="" id="{14694CAE-F39E-4DCF-A8B2-B864EBDCF539}"/>
              </a:ext>
            </a:extLst>
          </p:cNvPr>
          <p:cNvSpPr/>
          <p:nvPr/>
        </p:nvSpPr>
        <p:spPr>
          <a:xfrm>
            <a:off x="374204" y="1371571"/>
            <a:ext cx="1805302" cy="400110"/>
          </a:xfrm>
          <a:prstGeom prst="rect">
            <a:avLst/>
          </a:prstGeom>
        </p:spPr>
        <p:txBody>
          <a:bodyPr wrap="none">
            <a:spAutoFit/>
          </a:bodyPr>
          <a:lstStyle/>
          <a:p>
            <a:r>
              <a:rPr lang="ja-JP" altLang="en-US" sz="2000" dirty="0"/>
              <a:t>資料 第４９６号</a:t>
            </a:r>
          </a:p>
        </p:txBody>
      </p:sp>
      <p:sp>
        <p:nvSpPr>
          <p:cNvPr id="5" name="正方形/長方形 4"/>
          <p:cNvSpPr/>
          <p:nvPr/>
        </p:nvSpPr>
        <p:spPr>
          <a:xfrm>
            <a:off x="168879" y="665411"/>
            <a:ext cx="4455579" cy="369332"/>
          </a:xfrm>
          <a:prstGeom prst="rect">
            <a:avLst/>
          </a:prstGeom>
        </p:spPr>
        <p:txBody>
          <a:bodyPr wrap="none">
            <a:spAutoFit/>
          </a:bodyPr>
          <a:lstStyle/>
          <a:p>
            <a:r>
              <a:rPr lang="ja-JP" altLang="en-US" dirty="0">
                <a:solidFill>
                  <a:srgbClr val="FF0000"/>
                </a:solidFill>
              </a:rPr>
              <a:t>＊本文の</a:t>
            </a:r>
            <a:r>
              <a:rPr lang="en-US" altLang="ja-JP" dirty="0">
                <a:solidFill>
                  <a:srgbClr val="FF0000"/>
                </a:solidFill>
              </a:rPr>
              <a:t>JIPA</a:t>
            </a:r>
            <a:r>
              <a:rPr lang="ja-JP" altLang="en-US" dirty="0">
                <a:solidFill>
                  <a:srgbClr val="FF0000"/>
                </a:solidFill>
              </a:rPr>
              <a:t>会員以外の使用を禁止します</a:t>
            </a:r>
          </a:p>
        </p:txBody>
      </p:sp>
    </p:spTree>
    <p:extLst>
      <p:ext uri="{BB962C8B-B14F-4D97-AF65-F5344CB8AC3E}">
        <p14:creationId xmlns:p14="http://schemas.microsoft.com/office/powerpoint/2010/main" val="402960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１．目的</a:t>
            </a:r>
          </a:p>
        </p:txBody>
      </p:sp>
      <p:sp>
        <p:nvSpPr>
          <p:cNvPr id="3" name="コンテンツ プレースホルダー 2"/>
          <p:cNvSpPr>
            <a:spLocks noGrp="1"/>
          </p:cNvSpPr>
          <p:nvPr>
            <p:ph idx="1"/>
          </p:nvPr>
        </p:nvSpPr>
        <p:spPr>
          <a:xfrm>
            <a:off x="179388" y="692696"/>
            <a:ext cx="8857108" cy="4896544"/>
          </a:xfrm>
        </p:spPr>
        <p:txBody>
          <a:bodyPr/>
          <a:lstStyle/>
          <a:p>
            <a:pPr eaLnBrk="1"/>
            <a:r>
              <a:rPr lang="ja-JP" altLang="en-US" dirty="0"/>
              <a:t>データ利活用に関わるオープンイノベーションにおける契約事例を用い、契約案の作成・交渉を仮想体験する。</a:t>
            </a:r>
            <a:endParaRPr lang="en-US" altLang="ja-JP" dirty="0"/>
          </a:p>
          <a:p>
            <a:pPr marL="0" indent="0" eaLnBrk="1">
              <a:buNone/>
            </a:pPr>
            <a:endParaRPr lang="en-US" altLang="ja-JP" dirty="0"/>
          </a:p>
          <a:p>
            <a:pPr eaLnBrk="1"/>
            <a:r>
              <a:rPr lang="ja-JP" altLang="en-US" dirty="0"/>
              <a:t>最近の論点</a:t>
            </a:r>
            <a:r>
              <a:rPr lang="en-US" altLang="ja-JP" dirty="0"/>
              <a:t>(AI</a:t>
            </a:r>
            <a:r>
              <a:rPr lang="ja-JP" altLang="en-US" dirty="0"/>
              <a:t>、データ利活用、ベンチャー、産学連携</a:t>
            </a:r>
            <a:r>
              <a:rPr lang="en-US" altLang="ja-JP" dirty="0"/>
              <a:t>)</a:t>
            </a:r>
            <a:r>
              <a:rPr lang="ja-JP" altLang="en-US" dirty="0"/>
              <a:t>に触れる。</a:t>
            </a:r>
            <a:endParaRPr lang="en-US" altLang="ja-JP" dirty="0"/>
          </a:p>
          <a:p>
            <a:pPr eaLnBrk="1"/>
            <a:endParaRPr lang="en-US" altLang="ja-JP" dirty="0"/>
          </a:p>
          <a:p>
            <a:pPr eaLnBrk="1"/>
            <a:r>
              <a:rPr lang="ja-JP" altLang="en-US" dirty="0"/>
              <a:t>典型的な論点、契約交渉プロセス、及びツール（フレームワーク）を理解し、契約交渉に応用する。</a:t>
            </a:r>
            <a:endParaRPr lang="en-US" altLang="ja-JP" dirty="0"/>
          </a:p>
          <a:p>
            <a:pPr marL="0" indent="0" eaLnBrk="1">
              <a:buNone/>
            </a:pPr>
            <a:endParaRPr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a:t>
            </a:fld>
            <a:endParaRPr lang="en-US" altLang="ja-JP"/>
          </a:p>
        </p:txBody>
      </p:sp>
    </p:spTree>
    <p:extLst>
      <p:ext uri="{BB962C8B-B14F-4D97-AF65-F5344CB8AC3E}">
        <p14:creationId xmlns:p14="http://schemas.microsoft.com/office/powerpoint/2010/main" val="4217016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99</a:t>
            </a:fld>
            <a:endParaRPr lang="en-US" altLang="ja-JP"/>
          </a:p>
        </p:txBody>
      </p:sp>
      <p:sp>
        <p:nvSpPr>
          <p:cNvPr id="5" name="タイトル 1"/>
          <p:cNvSpPr>
            <a:spLocks noGrp="1"/>
          </p:cNvSpPr>
          <p:nvPr>
            <p:ph type="title"/>
          </p:nvPr>
        </p:nvSpPr>
        <p:spPr/>
        <p:txBody>
          <a:bodyPr/>
          <a:lstStyle/>
          <a:p>
            <a:r>
              <a:rPr lang="en-US" altLang="ja-JP" sz="2400" b="0" dirty="0">
                <a:solidFill>
                  <a:schemeClr val="tx1"/>
                </a:solidFill>
                <a:latin typeface="Meiryo UI" panose="020B0604030504040204" pitchFamily="50" charset="-128"/>
                <a:ea typeface="Meiryo UI" panose="020B0604030504040204" pitchFamily="50" charset="-128"/>
              </a:rPr>
              <a:t/>
            </a:r>
            <a:br>
              <a:rPr lang="en-US" altLang="ja-JP" sz="2400" b="0" dirty="0">
                <a:solidFill>
                  <a:schemeClr val="tx1"/>
                </a:solidFill>
                <a:latin typeface="Meiryo UI" panose="020B0604030504040204" pitchFamily="50" charset="-128"/>
                <a:ea typeface="Meiryo UI" panose="020B0604030504040204" pitchFamily="50" charset="-128"/>
              </a:rPr>
            </a:br>
            <a:r>
              <a:rPr lang="en-US" altLang="ja-JP" sz="2400" b="0" dirty="0">
                <a:solidFill>
                  <a:schemeClr val="tx1"/>
                </a:solidFill>
                <a:latin typeface="Meiryo UI" panose="020B0604030504040204" pitchFamily="50" charset="-128"/>
                <a:ea typeface="Meiryo UI" panose="020B0604030504040204" pitchFamily="50" charset="-128"/>
              </a:rPr>
              <a:t/>
            </a:r>
            <a:br>
              <a:rPr lang="en-US" altLang="ja-JP" sz="2400" b="0" dirty="0">
                <a:solidFill>
                  <a:schemeClr val="tx1"/>
                </a:solidFill>
                <a:latin typeface="Meiryo UI" panose="020B0604030504040204" pitchFamily="50" charset="-128"/>
                <a:ea typeface="Meiryo UI" panose="020B0604030504040204" pitchFamily="50" charset="-128"/>
              </a:rPr>
            </a:br>
            <a:r>
              <a:rPr lang="en-US" altLang="ja-JP" sz="2400" b="0" dirty="0">
                <a:solidFill>
                  <a:schemeClr val="tx1"/>
                </a:solidFill>
                <a:latin typeface="Meiryo UI" panose="020B0604030504040204" pitchFamily="50" charset="-128"/>
                <a:ea typeface="Meiryo UI" panose="020B0604030504040204" pitchFamily="50" charset="-128"/>
              </a:rPr>
              <a:t>4.</a:t>
            </a:r>
            <a:r>
              <a:rPr lang="ja-JP" altLang="en-US" sz="2400" b="0" dirty="0">
                <a:solidFill>
                  <a:schemeClr val="tx1"/>
                </a:solidFill>
                <a:latin typeface="Meiryo UI" panose="020B0604030504040204" pitchFamily="50" charset="-128"/>
                <a:ea typeface="Meiryo UI" panose="020B0604030504040204" pitchFamily="50" charset="-128"/>
              </a:rPr>
              <a:t>データ共用型契約</a:t>
            </a:r>
            <a:r>
              <a:rPr lang="ja-JP" altLang="en-US" sz="2400" b="0" dirty="0">
                <a:latin typeface="Meiryo UI" panose="020B0604030504040204" pitchFamily="50" charset="-128"/>
                <a:ea typeface="Meiryo UI" panose="020B0604030504040204" pitchFamily="50" charset="-128"/>
              </a:rPr>
              <a:t>（</a:t>
            </a:r>
            <a:r>
              <a:rPr lang="en-US" altLang="ja-JP" sz="2400" b="0" dirty="0">
                <a:latin typeface="Meiryo UI" panose="020B0604030504040204" pitchFamily="50" charset="-128"/>
                <a:ea typeface="Meiryo UI" panose="020B0604030504040204" pitchFamily="50" charset="-128"/>
              </a:rPr>
              <a:t>PF</a:t>
            </a:r>
            <a:r>
              <a:rPr lang="ja-JP" altLang="en-US" sz="2400" b="0" dirty="0">
                <a:latin typeface="Meiryo UI" panose="020B0604030504040204" pitchFamily="50" charset="-128"/>
                <a:ea typeface="Meiryo UI" panose="020B0604030504040204" pitchFamily="50" charset="-128"/>
              </a:rPr>
              <a:t>を利用しデータ共用）④</a:t>
            </a:r>
            <a:r>
              <a:rPr lang="en-US" altLang="ja-JP" sz="2400" b="0" dirty="0">
                <a:latin typeface="Meiryo UI" panose="020B0604030504040204" pitchFamily="50" charset="-128"/>
                <a:ea typeface="Meiryo UI" panose="020B0604030504040204" pitchFamily="50" charset="-128"/>
              </a:rPr>
              <a:t/>
            </a:r>
            <a:br>
              <a:rPr lang="en-US" altLang="ja-JP" sz="2400" b="0" dirty="0">
                <a:latin typeface="Meiryo UI" panose="020B0604030504040204" pitchFamily="50" charset="-128"/>
                <a:ea typeface="Meiryo UI" panose="020B0604030504040204" pitchFamily="50" charset="-128"/>
              </a:rPr>
            </a:br>
            <a:r>
              <a:rPr lang="ja-JP" altLang="en-US" sz="2400" b="0" dirty="0">
                <a:latin typeface="Meiryo UI" panose="020B0604030504040204" pitchFamily="50" charset="-128"/>
                <a:ea typeface="Meiryo UI" panose="020B0604030504040204" pitchFamily="50" charset="-128"/>
              </a:rPr>
              <a:t/>
            </a:r>
            <a:br>
              <a:rPr lang="ja-JP" altLang="en-US" sz="2400" b="0" dirty="0">
                <a:latin typeface="Meiryo UI" panose="020B0604030504040204" pitchFamily="50" charset="-128"/>
                <a:ea typeface="Meiryo UI" panose="020B0604030504040204" pitchFamily="50" charset="-128"/>
              </a:rPr>
            </a:br>
            <a:endParaRPr kumimoji="1" lang="ja-JP" altLang="en-US" sz="2400" b="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07504" y="671444"/>
            <a:ext cx="8928990" cy="6034700"/>
            <a:chOff x="355253" y="461428"/>
            <a:chExt cx="11474562" cy="6166835"/>
          </a:xfrm>
        </p:grpSpPr>
        <p:cxnSp>
          <p:nvCxnSpPr>
            <p:cNvPr id="8" name="カギ線コネクタ 7"/>
            <p:cNvCxnSpPr/>
            <p:nvPr/>
          </p:nvCxnSpPr>
          <p:spPr>
            <a:xfrm>
              <a:off x="6564052" y="4342533"/>
              <a:ext cx="2332828" cy="1"/>
            </a:xfrm>
            <a:prstGeom prst="bentConnector3">
              <a:avLst>
                <a:gd name="adj1" fmla="val 50000"/>
              </a:avLst>
            </a:prstGeom>
            <a:ln w="44450">
              <a:solidFill>
                <a:schemeClr val="bg1">
                  <a:lumMod val="65000"/>
                </a:schemeClr>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9" name="円柱 8"/>
            <p:cNvSpPr/>
            <p:nvPr/>
          </p:nvSpPr>
          <p:spPr>
            <a:xfrm>
              <a:off x="8633646" y="2756684"/>
              <a:ext cx="965956" cy="1014921"/>
            </a:xfrm>
            <a:prstGeom prst="can">
              <a:avLst>
                <a:gd name="adj" fmla="val 19824"/>
              </a:avLst>
            </a:prstGeom>
            <a:solidFill>
              <a:schemeClr val="bg2"/>
            </a:solidFill>
            <a:ln w="6350">
              <a:solidFill>
                <a:schemeClr val="tx1"/>
              </a:solidFill>
            </a:ln>
          </p:spPr>
          <p:style>
            <a:lnRef idx="2">
              <a:schemeClr val="accent1"/>
            </a:lnRef>
            <a:fillRef idx="1">
              <a:schemeClr val="lt1"/>
            </a:fillRef>
            <a:effectRef idx="0">
              <a:schemeClr val="accent1"/>
            </a:effectRef>
            <a:fontRef idx="minor">
              <a:schemeClr val="dk1"/>
            </a:fontRef>
          </p:style>
          <p:txBody>
            <a:bodyPr tIns="46800" bIns="0" rtlCol="0" anchor="b" anchorCtr="0"/>
            <a:lstStyle/>
            <a:p>
              <a:pPr algn="ctr">
                <a:lnSpc>
                  <a:spcPct val="130000"/>
                </a:lnSpc>
              </a:pP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柱 9"/>
            <p:cNvSpPr/>
            <p:nvPr/>
          </p:nvSpPr>
          <p:spPr>
            <a:xfrm>
              <a:off x="2330484" y="2770044"/>
              <a:ext cx="965956" cy="1014921"/>
            </a:xfrm>
            <a:prstGeom prst="can">
              <a:avLst>
                <a:gd name="adj" fmla="val 19824"/>
              </a:avLst>
            </a:prstGeom>
            <a:solidFill>
              <a:schemeClr val="bg2"/>
            </a:solidFill>
            <a:ln w="6350">
              <a:solidFill>
                <a:schemeClr val="tx1"/>
              </a:solidFill>
            </a:ln>
          </p:spPr>
          <p:style>
            <a:lnRef idx="2">
              <a:schemeClr val="accent1"/>
            </a:lnRef>
            <a:fillRef idx="1">
              <a:schemeClr val="lt1"/>
            </a:fillRef>
            <a:effectRef idx="0">
              <a:schemeClr val="accent1"/>
            </a:effectRef>
            <a:fontRef idx="minor">
              <a:schemeClr val="dk1"/>
            </a:fontRef>
          </p:style>
          <p:txBody>
            <a:bodyPr tIns="46800" bIns="0" rtlCol="0" anchor="b" anchorCtr="0"/>
            <a:lstStyle/>
            <a:p>
              <a:pPr algn="ctr">
                <a:lnSpc>
                  <a:spcPct val="130000"/>
                </a:lnSpc>
              </a:pP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a:off x="2360328" y="3141958"/>
              <a:ext cx="1029194" cy="502603"/>
              <a:chOff x="1653486" y="4134721"/>
              <a:chExt cx="1478362" cy="668949"/>
            </a:xfrm>
            <a:solidFill>
              <a:schemeClr val="bg1"/>
            </a:solidFill>
          </p:grpSpPr>
          <p:sp>
            <p:nvSpPr>
              <p:cNvPr id="31" name="フローチャート : 書類 20"/>
              <p:cNvSpPr/>
              <p:nvPr/>
            </p:nvSpPr>
            <p:spPr>
              <a:xfrm>
                <a:off x="2024466" y="4293096"/>
                <a:ext cx="1107382" cy="510574"/>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フローチャート : 書類 19"/>
              <p:cNvSpPr/>
              <p:nvPr/>
            </p:nvSpPr>
            <p:spPr>
              <a:xfrm>
                <a:off x="1948157" y="4237461"/>
                <a:ext cx="1107382" cy="510574"/>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フローチャート : 書類 4"/>
              <p:cNvSpPr/>
              <p:nvPr/>
            </p:nvSpPr>
            <p:spPr>
              <a:xfrm>
                <a:off x="1653486" y="4134721"/>
                <a:ext cx="1344657" cy="661986"/>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データ</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12" name="Picture 3"/>
            <p:cNvPicPr>
              <a:picLocks noChangeAspect="1" noChangeArrowheads="1"/>
            </p:cNvPicPr>
            <p:nvPr/>
          </p:nvPicPr>
          <p:blipFill>
            <a:blip r:embed="rId2" cstate="screen">
              <a:duotone>
                <a:schemeClr val="bg2">
                  <a:shade val="45000"/>
                  <a:satMod val="135000"/>
                </a:schemeClr>
                <a:prstClr val="white"/>
              </a:duotone>
            </a:blip>
            <a:srcRect/>
            <a:stretch>
              <a:fillRect/>
            </a:stretch>
          </p:blipFill>
          <p:spPr bwMode="auto">
            <a:xfrm>
              <a:off x="8896881" y="3842767"/>
              <a:ext cx="713489" cy="599649"/>
            </a:xfrm>
            <a:prstGeom prst="rect">
              <a:avLst/>
            </a:prstGeom>
            <a:noFill/>
            <a:ln w="9525">
              <a:noFill/>
              <a:miter lim="800000"/>
              <a:headEnd/>
              <a:tailEnd/>
            </a:ln>
          </p:spPr>
        </p:pic>
        <p:grpSp>
          <p:nvGrpSpPr>
            <p:cNvPr id="13" name="グループ化 12"/>
            <p:cNvGrpSpPr/>
            <p:nvPr/>
          </p:nvGrpSpPr>
          <p:grpSpPr>
            <a:xfrm>
              <a:off x="8591029" y="3177349"/>
              <a:ext cx="1078376" cy="446898"/>
              <a:chOff x="1582841" y="4208863"/>
              <a:chExt cx="1549007" cy="594807"/>
            </a:xfrm>
            <a:solidFill>
              <a:schemeClr val="bg1"/>
            </a:solidFill>
          </p:grpSpPr>
          <p:sp>
            <p:nvSpPr>
              <p:cNvPr id="28" name="フローチャート : 書類 20"/>
              <p:cNvSpPr/>
              <p:nvPr/>
            </p:nvSpPr>
            <p:spPr>
              <a:xfrm>
                <a:off x="2024466" y="4293096"/>
                <a:ext cx="1107382" cy="510574"/>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フローチャート : 書類 19"/>
              <p:cNvSpPr/>
              <p:nvPr/>
            </p:nvSpPr>
            <p:spPr>
              <a:xfrm>
                <a:off x="1948157" y="4237461"/>
                <a:ext cx="1107382" cy="510574"/>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フローチャート : 書類 4"/>
              <p:cNvSpPr/>
              <p:nvPr/>
            </p:nvSpPr>
            <p:spPr>
              <a:xfrm>
                <a:off x="1582841" y="4208863"/>
                <a:ext cx="1373966" cy="542529"/>
              </a:xfrm>
              <a:prstGeom prst="flowChartDocument">
                <a:avLst/>
              </a:prstGeom>
              <a:grp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データ</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grpSp>
        <p:cxnSp>
          <p:nvCxnSpPr>
            <p:cNvPr id="14" name="カギ線コネクタ 13"/>
            <p:cNvCxnSpPr>
              <a:stCxn id="9" idx="0"/>
              <a:endCxn id="10" idx="0"/>
            </p:cNvCxnSpPr>
            <p:nvPr/>
          </p:nvCxnSpPr>
          <p:spPr>
            <a:xfrm rot="16200000" flipH="1" flipV="1">
              <a:off x="5958363" y="-235945"/>
              <a:ext cx="13359" cy="6303162"/>
            </a:xfrm>
            <a:prstGeom prst="bentConnector3">
              <a:avLst>
                <a:gd name="adj1" fmla="val -2888472"/>
              </a:avLst>
            </a:prstGeom>
            <a:ln w="44450">
              <a:solidFill>
                <a:schemeClr val="bg1">
                  <a:lumMod val="65000"/>
                </a:schemeClr>
              </a:solidFill>
              <a:prstDash val="sysDash"/>
              <a:headEnd type="arrow"/>
              <a:tailEnd type="arrow"/>
            </a:ln>
          </p:spPr>
          <p:style>
            <a:lnRef idx="1">
              <a:schemeClr val="dk1"/>
            </a:lnRef>
            <a:fillRef idx="0">
              <a:schemeClr val="dk1"/>
            </a:fillRef>
            <a:effectRef idx="0">
              <a:schemeClr val="dk1"/>
            </a:effectRef>
            <a:fontRef idx="minor">
              <a:schemeClr val="tx1"/>
            </a:fontRef>
          </p:style>
        </p:cxnSp>
        <p:pic>
          <p:nvPicPr>
            <p:cNvPr id="15" name="図 1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24918" y="3404737"/>
              <a:ext cx="878804" cy="585869"/>
            </a:xfrm>
            <a:prstGeom prst="rect">
              <a:avLst/>
            </a:prstGeom>
            <a:ln>
              <a:solidFill>
                <a:schemeClr val="tx1"/>
              </a:solidFill>
            </a:ln>
          </p:spPr>
        </p:pic>
        <p:pic>
          <p:nvPicPr>
            <p:cNvPr id="16" name="図 1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7231" y="3461432"/>
              <a:ext cx="743912" cy="374932"/>
            </a:xfrm>
            <a:prstGeom prst="rect">
              <a:avLst/>
            </a:prstGeom>
          </p:spPr>
        </p:pic>
        <p:pic>
          <p:nvPicPr>
            <p:cNvPr id="17" name="図 16"/>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20113" y="3022417"/>
              <a:ext cx="724091" cy="382320"/>
            </a:xfrm>
            <a:prstGeom prst="rect">
              <a:avLst/>
            </a:prstGeom>
          </p:spPr>
        </p:pic>
        <p:pic>
          <p:nvPicPr>
            <p:cNvPr id="18" name="Picture 3"/>
            <p:cNvPicPr>
              <a:picLocks noChangeAspect="1" noChangeArrowheads="1"/>
            </p:cNvPicPr>
            <p:nvPr/>
          </p:nvPicPr>
          <p:blipFill>
            <a:blip r:embed="rId2" cstate="screen">
              <a:duotone>
                <a:schemeClr val="bg2">
                  <a:shade val="45000"/>
                  <a:satMod val="135000"/>
                </a:schemeClr>
                <a:prstClr val="white"/>
              </a:duotone>
            </a:blip>
            <a:srcRect/>
            <a:stretch>
              <a:fillRect/>
            </a:stretch>
          </p:blipFill>
          <p:spPr bwMode="auto">
            <a:xfrm>
              <a:off x="2079091" y="3953240"/>
              <a:ext cx="835867" cy="702501"/>
            </a:xfrm>
            <a:prstGeom prst="rect">
              <a:avLst/>
            </a:prstGeom>
            <a:noFill/>
            <a:ln w="9525">
              <a:noFill/>
              <a:miter lim="800000"/>
              <a:headEnd/>
              <a:tailEnd/>
            </a:ln>
          </p:spPr>
        </p:pic>
        <p:cxnSp>
          <p:nvCxnSpPr>
            <p:cNvPr id="19" name="カギ線コネクタ 18"/>
            <p:cNvCxnSpPr>
              <a:stCxn id="18" idx="3"/>
            </p:cNvCxnSpPr>
            <p:nvPr/>
          </p:nvCxnSpPr>
          <p:spPr>
            <a:xfrm>
              <a:off x="2914957" y="4304492"/>
              <a:ext cx="3652390" cy="54349"/>
            </a:xfrm>
            <a:prstGeom prst="bentConnector3">
              <a:avLst>
                <a:gd name="adj1" fmla="val 50000"/>
              </a:avLst>
            </a:prstGeom>
            <a:ln w="44450">
              <a:solidFill>
                <a:schemeClr val="bg1">
                  <a:lumMod val="65000"/>
                </a:schemeClr>
              </a:solidFill>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3750490" y="2585120"/>
              <a:ext cx="1981325" cy="381366"/>
            </a:xfrm>
            <a:prstGeom prst="rect">
              <a:avLst/>
            </a:prstGeom>
            <a:solidFill>
              <a:schemeClr val="bg2"/>
            </a:solid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データ</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流通</a:t>
              </a:r>
            </a:p>
          </p:txBody>
        </p:sp>
        <p:sp>
          <p:nvSpPr>
            <p:cNvPr id="21" name="正方形/長方形 20"/>
            <p:cNvSpPr/>
            <p:nvPr/>
          </p:nvSpPr>
          <p:spPr>
            <a:xfrm>
              <a:off x="435966" y="461428"/>
              <a:ext cx="11058151" cy="1918545"/>
            </a:xfrm>
            <a:prstGeom prst="rect">
              <a:avLst/>
            </a:prstGeom>
            <a:noFill/>
          </p:spPr>
          <p:txBody>
            <a:bodyPr wrap="square">
              <a:spAutoFit/>
            </a:bodyPr>
            <a:lstStyle/>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データローカライゼーション</a:t>
              </a:r>
              <a:endParaRPr lang="en-US" altLang="ja-JP"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サービスを実行する物理的なサーバのサービス対象国での運用を義務付ける規制。</a:t>
              </a:r>
              <a:r>
                <a:rPr lang="en-US" altLang="ja-JP" sz="1600" dirty="0">
                  <a:latin typeface="Meiryo UI" panose="020B0604030504040204" pitchFamily="50" charset="-128"/>
                  <a:ea typeface="Meiryo UI" panose="020B0604030504040204" pitchFamily="50" charset="-128"/>
                </a:rPr>
                <a:t>GDPR (EU),</a:t>
              </a:r>
              <a:r>
                <a:rPr lang="ja-JP" altLang="en-US" sz="1600" dirty="0">
                  <a:latin typeface="Meiryo UI" panose="020B0604030504040204" pitchFamily="50" charset="-128"/>
                  <a:ea typeface="Meiryo UI" panose="020B0604030504040204" pitchFamily="50" charset="-128"/>
                </a:rPr>
                <a:t> サイバーセキュリティ法</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中国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個人情報保護法</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日本</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の遵守が必要。保管データやサーバにまつわる法規制が各国異なる！</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輸出規制</a:t>
              </a:r>
              <a:endParaRPr lang="en-US" altLang="ja-JP"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外為法に基づき、特定の貨物の輸出・技術提供は規制の対象となる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例：武器・核兵器等、軍事転用可能な汎用品及びそれらの技術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p>
          </p:txBody>
        </p:sp>
        <p:pic>
          <p:nvPicPr>
            <p:cNvPr id="22" name="図 2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54659" y="2541224"/>
              <a:ext cx="2621205" cy="2011482"/>
            </a:xfrm>
            <a:prstGeom prst="rect">
              <a:avLst/>
            </a:prstGeom>
          </p:spPr>
        </p:pic>
        <p:sp>
          <p:nvSpPr>
            <p:cNvPr id="23" name="正方形/長方形 22"/>
            <p:cNvSpPr/>
            <p:nvPr/>
          </p:nvSpPr>
          <p:spPr>
            <a:xfrm>
              <a:off x="355253" y="4458106"/>
              <a:ext cx="11474562" cy="2170157"/>
            </a:xfrm>
            <a:prstGeom prst="rect">
              <a:avLst/>
            </a:prstGeom>
            <a:noFill/>
          </p:spPr>
          <p:txBody>
            <a:bodyPr wrap="square">
              <a:spAutoFit/>
            </a:bodyPr>
            <a:lstStyle/>
            <a:p>
              <a:pPr marL="285750" indent="-285750">
                <a:buFont typeface="Wingdings" panose="05000000000000000000" pitchFamily="2" charset="2"/>
                <a:buChar char="Ø"/>
              </a:pPr>
              <a:r>
                <a:rPr lang="ja-JP" altLang="en-US" sz="1600" b="1" dirty="0">
                  <a:latin typeface="メイリオ" panose="020B0604030504040204" pitchFamily="50" charset="-128"/>
                  <a:ea typeface="メイリオ" panose="020B0604030504040204" pitchFamily="50" charset="-128"/>
                </a:rPr>
                <a:t>輸入</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各国の</a:t>
              </a:r>
              <a:r>
                <a:rPr lang="ja-JP" altLang="en-US" sz="1600" b="1" dirty="0">
                  <a:latin typeface="Meiryo UI" panose="020B0604030504040204" pitchFamily="50" charset="-128"/>
                  <a:ea typeface="Meiryo UI" panose="020B0604030504040204" pitchFamily="50" charset="-128"/>
                </a:rPr>
                <a:t>輸出入</a:t>
              </a:r>
              <a:r>
                <a:rPr lang="ja-JP" altLang="en-US" sz="1600" b="1" dirty="0">
                  <a:latin typeface="メイリオ" panose="020B0604030504040204" pitchFamily="50" charset="-128"/>
                  <a:ea typeface="メイリオ" panose="020B0604030504040204" pitchFamily="50" charset="-128"/>
                </a:rPr>
                <a:t>規制を要確認。</a:t>
              </a:r>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米国</a:t>
              </a:r>
              <a:r>
                <a:rPr lang="ja-JP" altLang="en-US" sz="1600" dirty="0">
                  <a:latin typeface="メイリオ" panose="020B0604030504040204" pitchFamily="50" charset="-128"/>
                  <a:ea typeface="メイリオ" panose="020B0604030504040204" pitchFamily="50" charset="-128"/>
                </a:rPr>
                <a:t>では、ソースコードの開示は輸出管理規制の対象となり、届出や許可が必要</a:t>
              </a:r>
              <a:endParaRPr lang="en-US" altLang="ja-JP" sz="16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b="1" dirty="0">
                  <a:latin typeface="メイリオ" panose="020B0604030504040204" pitchFamily="50" charset="-128"/>
                  <a:ea typeface="メイリオ" panose="020B0604030504040204" pitchFamily="50" charset="-128"/>
                </a:rPr>
                <a:t>輸出</a:t>
              </a:r>
              <a:r>
                <a:rPr lang="en-US" altLang="ja-JP" sz="1600"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p>
            <a:p>
              <a:r>
                <a:rPr lang="ja-JP" altLang="en-US" sz="1600" b="1" dirty="0">
                  <a:latin typeface="メイリオ" panose="020B0604030504040204" pitchFamily="50" charset="-128"/>
                  <a:ea typeface="メイリオ" panose="020B0604030504040204" pitchFamily="50" charset="-128"/>
                </a:rPr>
                <a:t>外為法の規制</a:t>
              </a:r>
              <a:r>
                <a:rPr lang="ja-JP" altLang="en-US" sz="1600" dirty="0">
                  <a:latin typeface="メイリオ" panose="020B0604030504040204" pitchFamily="50" charset="-128"/>
                  <a:ea typeface="メイリオ" panose="020B0604030504040204" pitchFamily="50" charset="-128"/>
                </a:rPr>
                <a:t>を受ける可能性がある。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中国の技術輸出入管理条例</a:t>
              </a:r>
              <a:r>
                <a:rPr lang="en-US" altLang="ja-JP" sz="1600" dirty="0">
                  <a:latin typeface="メイリオ" panose="020B0604030504040204" pitchFamily="50" charset="-128"/>
                  <a:ea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rPr>
                <a:t>条（</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下記概略）は削除され条件は緩和された。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）権利侵害時の輸出元企業が責任を負う　</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）改良技術はライセンシー帰属　</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）技術輸入契約の制限的条項を禁止　</a:t>
              </a:r>
              <a:endParaRPr lang="en-US" altLang="ja-JP" sz="14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4319609" y="4348662"/>
              <a:ext cx="764674" cy="345967"/>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輸入</a:t>
              </a:r>
            </a:p>
          </p:txBody>
        </p:sp>
        <p:sp>
          <p:nvSpPr>
            <p:cNvPr id="25" name="正方形/長方形 24"/>
            <p:cNvSpPr/>
            <p:nvPr/>
          </p:nvSpPr>
          <p:spPr>
            <a:xfrm>
              <a:off x="7746871" y="4370857"/>
              <a:ext cx="764674" cy="345967"/>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輸出</a:t>
              </a:r>
            </a:p>
          </p:txBody>
        </p:sp>
        <p:pic>
          <p:nvPicPr>
            <p:cNvPr id="26" name="図 2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4060" y="2462181"/>
              <a:ext cx="736199" cy="488836"/>
            </a:xfrm>
            <a:prstGeom prst="rect">
              <a:avLst/>
            </a:prstGeom>
          </p:spPr>
        </p:pic>
        <p:sp>
          <p:nvSpPr>
            <p:cNvPr id="27" name="正方形/長方形 26"/>
            <p:cNvSpPr/>
            <p:nvPr/>
          </p:nvSpPr>
          <p:spPr>
            <a:xfrm>
              <a:off x="3141719" y="3525388"/>
              <a:ext cx="2950815" cy="597579"/>
            </a:xfrm>
            <a:prstGeom prst="rect">
              <a:avLst/>
            </a:prstGeom>
            <a:solidFill>
              <a:schemeClr val="accent4">
                <a:lumMod val="20000"/>
                <a:lumOff val="80000"/>
              </a:schemeClr>
            </a:solidFill>
          </p:spPr>
          <p:txBody>
            <a:bodyPr wrap="square">
              <a:spAutoFit/>
            </a:bodyPr>
            <a:lstStyle/>
            <a:p>
              <a:pPr algn="ctr"/>
              <a:r>
                <a:rPr lang="en-US" altLang="ja-JP" dirty="0">
                  <a:latin typeface="Meiryo UI" panose="020B0604030504040204" pitchFamily="50" charset="-128"/>
                  <a:ea typeface="Meiryo UI" panose="020B0604030504040204" pitchFamily="50" charset="-128"/>
                </a:rPr>
                <a:t>AI </a:t>
              </a:r>
              <a:r>
                <a:rPr lang="ja-JP" altLang="en-US" dirty="0">
                  <a:latin typeface="Meiryo UI" panose="020B0604030504040204" pitchFamily="50" charset="-128"/>
                  <a:ea typeface="Meiryo UI" panose="020B0604030504040204" pitchFamily="50" charset="-128"/>
                </a:rPr>
                <a:t>提供</a:t>
              </a:r>
              <a:endParaRPr lang="en-US" altLang="ja-JP"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プログラム</a:t>
              </a:r>
              <a:r>
                <a:rPr lang="en-US" altLang="ja-JP" sz="1200" dirty="0">
                  <a:latin typeface="Meiryo UI" panose="020B0604030504040204" pitchFamily="50" charset="-128"/>
                  <a:ea typeface="Meiryo UI" panose="020B0604030504040204" pitchFamily="50" charset="-128"/>
                </a:rPr>
                <a:t> &amp; </a:t>
              </a:r>
              <a:r>
                <a:rPr lang="ja-JP" altLang="en-US" sz="1200" dirty="0">
                  <a:latin typeface="Meiryo UI" panose="020B0604030504040204" pitchFamily="50" charset="-128"/>
                  <a:ea typeface="Meiryo UI" panose="020B0604030504040204" pitchFamily="50" charset="-128"/>
                </a:rPr>
                <a:t>学習済モデル</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pSp>
      <p:sp>
        <p:nvSpPr>
          <p:cNvPr id="34" name="正方形/長方形 33"/>
          <p:cNvSpPr/>
          <p:nvPr/>
        </p:nvSpPr>
        <p:spPr>
          <a:xfrm>
            <a:off x="9236" y="6627294"/>
            <a:ext cx="7947140" cy="276999"/>
          </a:xfrm>
          <a:prstGeom prst="rect">
            <a:avLst/>
          </a:prstGeom>
        </p:spPr>
        <p:txBody>
          <a:bodyPr wrap="square">
            <a:spAutoFit/>
          </a:bodyPr>
          <a:lstStyle/>
          <a:p>
            <a:pPr lvl="0"/>
            <a:r>
              <a:rPr lang="ja-JP" altLang="en-US" sz="1200" dirty="0">
                <a:solidFill>
                  <a:srgbClr val="000000"/>
                </a:solidFill>
                <a:latin typeface="Meiryo UI" panose="020B0604030504040204" pitchFamily="50" charset="-128"/>
                <a:ea typeface="Meiryo UI" panose="020B0604030504040204" pitchFamily="50" charset="-128"/>
              </a:rPr>
              <a:t>参考資料：「</a:t>
            </a:r>
            <a:r>
              <a:rPr lang="en-US" altLang="ja-JP" sz="1200" dirty="0">
                <a:solidFill>
                  <a:srgbClr val="000000"/>
                </a:solidFill>
                <a:latin typeface="Meiryo UI" panose="020B0604030504040204" pitchFamily="50" charset="-128"/>
                <a:ea typeface="Meiryo UI" panose="020B0604030504040204" pitchFamily="50" charset="-128"/>
              </a:rPr>
              <a:t>AI</a:t>
            </a:r>
            <a:r>
              <a:rPr lang="ja-JP" altLang="en-US" sz="1200" dirty="0">
                <a:solidFill>
                  <a:srgbClr val="000000"/>
                </a:solidFill>
                <a:latin typeface="Meiryo UI" panose="020B0604030504040204" pitchFamily="50" charset="-128"/>
                <a:ea typeface="Meiryo UI" panose="020B0604030504040204" pitchFamily="50" charset="-128"/>
              </a:rPr>
              <a:t>・データの利用に関する契約ガイドライン</a:t>
            </a:r>
            <a:r>
              <a:rPr lang="en-US" altLang="ja-JP" sz="1200" dirty="0">
                <a:solidFill>
                  <a:srgbClr val="000000"/>
                </a:solidFill>
                <a:latin typeface="Meiryo UI" panose="020B0604030504040204" pitchFamily="50" charset="-128"/>
                <a:ea typeface="Meiryo UI" panose="020B0604030504040204" pitchFamily="50" charset="-128"/>
              </a:rPr>
              <a:t>1.1</a:t>
            </a:r>
            <a:r>
              <a:rPr lang="ja-JP" altLang="en-US" sz="1200" dirty="0">
                <a:solidFill>
                  <a:srgbClr val="000000"/>
                </a:solidFill>
                <a:latin typeface="Meiryo UI" panose="020B0604030504040204" pitchFamily="50" charset="-128"/>
                <a:ea typeface="Meiryo UI" panose="020B0604030504040204" pitchFamily="50" charset="-128"/>
              </a:rPr>
              <a:t>版</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データ編</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」、経済産業省、令和元年</a:t>
            </a:r>
            <a:r>
              <a:rPr lang="en-US" altLang="ja-JP" sz="1200" dirty="0">
                <a:solidFill>
                  <a:srgbClr val="000000"/>
                </a:solidFill>
                <a:latin typeface="Meiryo UI" panose="020B0604030504040204" pitchFamily="50" charset="-128"/>
                <a:ea typeface="Meiryo UI" panose="020B0604030504040204" pitchFamily="50" charset="-128"/>
              </a:rPr>
              <a:t>(2019</a:t>
            </a:r>
            <a:r>
              <a:rPr lang="ja-JP" altLang="en-US" sz="1200" dirty="0">
                <a:solidFill>
                  <a:srgbClr val="000000"/>
                </a:solidFill>
                <a:latin typeface="Meiryo UI" panose="020B0604030504040204" pitchFamily="50" charset="-128"/>
                <a:ea typeface="Meiryo UI" panose="020B0604030504040204" pitchFamily="50" charset="-128"/>
              </a:rPr>
              <a:t>年</a:t>
            </a:r>
            <a:r>
              <a:rPr lang="en-US" altLang="ja-JP" sz="1200" dirty="0">
                <a:solidFill>
                  <a:srgbClr val="000000"/>
                </a:solidFill>
                <a:latin typeface="Meiryo UI" panose="020B0604030504040204" pitchFamily="50" charset="-128"/>
                <a:ea typeface="Meiryo UI" panose="020B0604030504040204" pitchFamily="50" charset="-128"/>
              </a:rPr>
              <a:t>)12</a:t>
            </a:r>
            <a:r>
              <a:rPr lang="ja-JP" altLang="en-US" sz="1200" dirty="0">
                <a:solidFill>
                  <a:srgbClr val="000000"/>
                </a:solidFill>
                <a:latin typeface="Meiryo UI" panose="020B0604030504040204" pitchFamily="50" charset="-128"/>
                <a:ea typeface="Meiryo UI" panose="020B0604030504040204" pitchFamily="50" charset="-128"/>
              </a:rPr>
              <a:t>月</a:t>
            </a:r>
          </a:p>
        </p:txBody>
      </p:sp>
    </p:spTree>
    <p:extLst>
      <p:ext uri="{BB962C8B-B14F-4D97-AF65-F5344CB8AC3E}">
        <p14:creationId xmlns:p14="http://schemas.microsoft.com/office/powerpoint/2010/main" val="39405156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100</a:t>
            </a:fld>
            <a:endParaRPr lang="en-US" altLang="ja-JP"/>
          </a:p>
        </p:txBody>
      </p:sp>
      <p:sp>
        <p:nvSpPr>
          <p:cNvPr id="5" name="タイトル 1"/>
          <p:cNvSpPr>
            <a:spLocks noGrp="1"/>
          </p:cNvSpPr>
          <p:nvPr>
            <p:ph type="title"/>
          </p:nvPr>
        </p:nvSpPr>
        <p:spPr>
          <a:xfrm>
            <a:off x="1359137" y="156935"/>
            <a:ext cx="6957279" cy="432048"/>
          </a:xfrm>
        </p:spPr>
        <p:txBody>
          <a:bodyPr/>
          <a:lstStyle/>
          <a:p>
            <a:r>
              <a:rPr lang="en-US" altLang="ja-JP" sz="2000" b="0" dirty="0">
                <a:solidFill>
                  <a:schemeClr val="tx1"/>
                </a:solidFill>
                <a:latin typeface="Meiryo UI" panose="020B0604030504040204" pitchFamily="50" charset="-128"/>
                <a:ea typeface="Meiryo UI" panose="020B0604030504040204" pitchFamily="50" charset="-128"/>
              </a:rPr>
              <a:t>4.</a:t>
            </a:r>
            <a:r>
              <a:rPr lang="ja-JP" altLang="en-US" sz="2000" b="0" dirty="0">
                <a:solidFill>
                  <a:schemeClr val="tx1"/>
                </a:solidFill>
                <a:latin typeface="Meiryo UI" panose="020B0604030504040204" pitchFamily="50" charset="-128"/>
                <a:ea typeface="Meiryo UI" panose="020B0604030504040204" pitchFamily="50" charset="-128"/>
              </a:rPr>
              <a:t>データ共用型契約</a:t>
            </a:r>
            <a:r>
              <a:rPr lang="ja-JP" altLang="en-US" sz="2000" b="0" dirty="0">
                <a:latin typeface="Meiryo UI" panose="020B0604030504040204" pitchFamily="50" charset="-128"/>
                <a:ea typeface="Meiryo UI" panose="020B0604030504040204" pitchFamily="50" charset="-128"/>
              </a:rPr>
              <a:t>（プラットフォームを利用しデータ共用）⑤</a:t>
            </a:r>
            <a:r>
              <a:rPr lang="en-US" altLang="ja-JP" sz="2000" b="0" dirty="0">
                <a:latin typeface="Meiryo UI" panose="020B0604030504040204" pitchFamily="50" charset="-128"/>
                <a:ea typeface="Meiryo UI" panose="020B0604030504040204" pitchFamily="50" charset="-128"/>
              </a:rPr>
              <a:t/>
            </a:r>
            <a:br>
              <a:rPr lang="en-US" altLang="ja-JP" sz="2000" b="0" dirty="0">
                <a:latin typeface="Meiryo UI" panose="020B0604030504040204" pitchFamily="50" charset="-128"/>
                <a:ea typeface="Meiryo UI" panose="020B0604030504040204" pitchFamily="50" charset="-128"/>
              </a:rPr>
            </a:br>
            <a:r>
              <a:rPr lang="ja-JP" altLang="en-US" sz="2000" b="0" dirty="0">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最終消費者（顧客）のデータを</a:t>
            </a:r>
            <a:r>
              <a:rPr lang="en-US" altLang="ja-JP" sz="1800" b="0" dirty="0">
                <a:solidFill>
                  <a:schemeClr val="tx1"/>
                </a:solidFill>
                <a:latin typeface="Meiryo UI" panose="020B0604030504040204" pitchFamily="50" charset="-128"/>
                <a:ea typeface="Meiryo UI" panose="020B0604030504040204" pitchFamily="50" charset="-128"/>
              </a:rPr>
              <a:t>PF</a:t>
            </a:r>
            <a:r>
              <a:rPr lang="ja-JP" altLang="en-US" sz="1800" b="0" dirty="0" err="1">
                <a:solidFill>
                  <a:schemeClr val="tx1"/>
                </a:solidFill>
                <a:latin typeface="Meiryo UI" panose="020B0604030504040204" pitchFamily="50" charset="-128"/>
                <a:ea typeface="Meiryo UI" panose="020B0604030504040204" pitchFamily="50" charset="-128"/>
              </a:rPr>
              <a:t>に提</a:t>
            </a:r>
            <a:r>
              <a:rPr lang="ja-JP" altLang="en-US" sz="1800" b="0" dirty="0">
                <a:solidFill>
                  <a:schemeClr val="tx1"/>
                </a:solidFill>
                <a:latin typeface="Meiryo UI" panose="020B0604030504040204" pitchFamily="50" charset="-128"/>
                <a:ea typeface="Meiryo UI" panose="020B0604030504040204" pitchFamily="50" charset="-128"/>
              </a:rPr>
              <a:t>供する際の注意点</a:t>
            </a:r>
            <a:endParaRPr kumimoji="1" lang="ja-JP" altLang="en-US" sz="1800" b="0" dirty="0">
              <a:solidFill>
                <a:schemeClr val="tx1"/>
              </a:solidFill>
              <a:latin typeface="Meiryo UI" panose="020B0604030504040204" pitchFamily="50" charset="-128"/>
              <a:ea typeface="Meiryo UI" panose="020B0604030504040204" pitchFamily="50" charset="-128"/>
            </a:endParaRPr>
          </a:p>
        </p:txBody>
      </p:sp>
      <p:sp>
        <p:nvSpPr>
          <p:cNvPr id="6" name="四角形吹き出し 5"/>
          <p:cNvSpPr/>
          <p:nvPr/>
        </p:nvSpPr>
        <p:spPr>
          <a:xfrm>
            <a:off x="3432470" y="3141798"/>
            <a:ext cx="2330521" cy="1049969"/>
          </a:xfrm>
          <a:prstGeom prst="wedgeRectCallout">
            <a:avLst>
              <a:gd name="adj1" fmla="val 22932"/>
              <a:gd name="adj2" fmla="val 6477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操作履歴、温度設定等</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個人を</a:t>
            </a:r>
            <a:r>
              <a:rPr lang="ja-JP" altLang="en-US" sz="1400" b="1" dirty="0">
                <a:solidFill>
                  <a:schemeClr val="tx1"/>
                </a:solidFill>
                <a:latin typeface="Meiryo UI" panose="020B0604030504040204" pitchFamily="50" charset="-128"/>
                <a:ea typeface="Meiryo UI" panose="020B0604030504040204" pitchFamily="50" charset="-128"/>
              </a:rPr>
              <a:t>直接的に</a:t>
            </a:r>
            <a:r>
              <a:rPr lang="ja-JP" altLang="en-US" sz="1400" dirty="0">
                <a:solidFill>
                  <a:schemeClr val="tx1"/>
                </a:solidFill>
                <a:latin typeface="Meiryo UI" panose="020B0604030504040204" pitchFamily="50" charset="-128"/>
                <a:ea typeface="Meiryo UI" panose="020B0604030504040204" pitchFamily="50" charset="-128"/>
              </a:rPr>
              <a:t>識別可能なデータ含まず</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937824" y="2066661"/>
            <a:ext cx="1879479" cy="369332"/>
          </a:xfrm>
          <a:prstGeom prst="rect">
            <a:avLst/>
          </a:prstGeom>
          <a:noFill/>
          <a:ln>
            <a:noFill/>
          </a:ln>
        </p:spPr>
        <p:txBody>
          <a:bodyPr wrap="square">
            <a:spAutoFit/>
          </a:bodyPr>
          <a:lstStyle/>
          <a:p>
            <a:pPr algn="ctr"/>
            <a:r>
              <a:rPr lang="ja-JP" altLang="en-US" dirty="0">
                <a:latin typeface="メイリオ" panose="020B0604030504040204" pitchFamily="50" charset="-128"/>
                <a:ea typeface="メイリオ" panose="020B0604030504040204" pitchFamily="50" charset="-128"/>
              </a:rPr>
              <a:t>気象データ</a:t>
            </a:r>
            <a:endParaRPr lang="en-US" altLang="ja-JP"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3588966" y="4464923"/>
            <a:ext cx="1847202" cy="462331"/>
          </a:xfrm>
          <a:prstGeom prst="rect">
            <a:avLst/>
          </a:prstGeom>
          <a:solidFill>
            <a:schemeClr val="bg1"/>
          </a:solidFill>
          <a:ln>
            <a:noFill/>
          </a:ln>
        </p:spPr>
        <p:txBody>
          <a:bodyPr wrap="square" tIns="0" rIns="108000" bIns="0">
            <a:noAutofit/>
          </a:bodyPr>
          <a:lstStyle/>
          <a:p>
            <a:pPr algn="ctr"/>
            <a:r>
              <a:rPr lang="ja-JP" altLang="en-US" dirty="0">
                <a:latin typeface="Meiryo UI" panose="020B0604030504040204" pitchFamily="50" charset="-128"/>
                <a:ea typeface="Meiryo UI" panose="020B0604030504040204" pitchFamily="50" charset="-128"/>
              </a:rPr>
              <a:t>データ取得</a:t>
            </a:r>
            <a:endParaRPr lang="en-US" altLang="ja-JP" dirty="0">
              <a:latin typeface="Meiryo UI" panose="020B0604030504040204" pitchFamily="50" charset="-128"/>
              <a:ea typeface="Meiryo UI" panose="020B0604030504040204" pitchFamily="50" charset="-128"/>
            </a:endParaRPr>
          </a:p>
        </p:txBody>
      </p:sp>
      <p:sp>
        <p:nvSpPr>
          <p:cNvPr id="9" name="雲 8"/>
          <p:cNvSpPr/>
          <p:nvPr/>
        </p:nvSpPr>
        <p:spPr>
          <a:xfrm rot="10800000" flipH="1" flipV="1">
            <a:off x="2111673" y="713264"/>
            <a:ext cx="3986276" cy="2427704"/>
          </a:xfrm>
          <a:prstGeom prst="cloud">
            <a:avLst/>
          </a:prstGeom>
          <a:solidFill>
            <a:schemeClr val="bg1">
              <a:lumMod val="95000"/>
            </a:schemeClr>
          </a:solidFill>
          <a:ln w="12700" cap="flat" cmpd="sng" algn="ctr">
            <a:solidFill>
              <a:schemeClr val="bg1">
                <a:lumMod val="50000"/>
              </a:schemeClr>
            </a:solidFill>
            <a:prstDash val="solid"/>
            <a:miter lim="800000"/>
          </a:ln>
          <a:effectLst>
            <a:outerShdw blurRad="50800" dist="38100" dir="2700000" algn="tl" rotWithShape="0">
              <a:prstClr val="black">
                <a:alpha val="40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80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0" name="正方形/長方形 9"/>
          <p:cNvSpPr/>
          <p:nvPr/>
        </p:nvSpPr>
        <p:spPr>
          <a:xfrm>
            <a:off x="2810844" y="908675"/>
            <a:ext cx="2625324" cy="369332"/>
          </a:xfrm>
          <a:prstGeom prst="rect">
            <a:avLst/>
          </a:prstGeom>
          <a:noFill/>
          <a:ln>
            <a:noFill/>
          </a:ln>
        </p:spPr>
        <p:txBody>
          <a:bodyPr wrap="square">
            <a:spAutoFit/>
          </a:bodyPr>
          <a:lstStyle/>
          <a:p>
            <a:pPr algn="ctr"/>
            <a:r>
              <a:rPr lang="en-US" altLang="ja-JP" dirty="0">
                <a:latin typeface="Meiryo UI" panose="020B0604030504040204" pitchFamily="50" charset="-128"/>
                <a:ea typeface="Meiryo UI" panose="020B0604030504040204" pitchFamily="50" charset="-128"/>
              </a:rPr>
              <a:t>PF</a:t>
            </a:r>
            <a:r>
              <a:rPr lang="ja-JP" altLang="en-US" dirty="0">
                <a:latin typeface="Meiryo UI" panose="020B0604030504040204" pitchFamily="50" charset="-128"/>
                <a:ea typeface="Meiryo UI" panose="020B0604030504040204" pitchFamily="50" charset="-128"/>
              </a:rPr>
              <a:t>クラウド</a:t>
            </a:r>
            <a:endParaRPr lang="en-US" altLang="ja-JP"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2690022" y="1339338"/>
            <a:ext cx="792088" cy="903831"/>
            <a:chOff x="6084168" y="4254991"/>
            <a:chExt cx="792088" cy="903831"/>
          </a:xfrm>
        </p:grpSpPr>
        <p:sp>
          <p:nvSpPr>
            <p:cNvPr id="12" name="円柱 11"/>
            <p:cNvSpPr/>
            <p:nvPr/>
          </p:nvSpPr>
          <p:spPr>
            <a:xfrm>
              <a:off x="6084168" y="4556185"/>
              <a:ext cx="792088" cy="602637"/>
            </a:xfrm>
            <a:prstGeom prst="can">
              <a:avLst>
                <a:gd name="adj" fmla="val 50000"/>
              </a:avLst>
            </a:prstGeom>
            <a:solidFill>
              <a:schemeClr val="tx1">
                <a:lumMod val="75000"/>
                <a:lumOff val="2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3" name="円柱 12"/>
            <p:cNvSpPr/>
            <p:nvPr/>
          </p:nvSpPr>
          <p:spPr>
            <a:xfrm>
              <a:off x="6084168" y="4254991"/>
              <a:ext cx="792088" cy="602637"/>
            </a:xfrm>
            <a:prstGeom prst="can">
              <a:avLst>
                <a:gd name="adj" fmla="val 50000"/>
              </a:avLst>
            </a:prstGeom>
            <a:solidFill>
              <a:schemeClr val="tx1">
                <a:lumMod val="75000"/>
                <a:lumOff val="2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p:txBody>
        </p:sp>
      </p:grpSp>
      <p:cxnSp>
        <p:nvCxnSpPr>
          <p:cNvPr id="14" name="直線矢印コネクタ 13"/>
          <p:cNvCxnSpPr>
            <a:stCxn id="32" idx="0"/>
          </p:cNvCxnSpPr>
          <p:nvPr/>
        </p:nvCxnSpPr>
        <p:spPr>
          <a:xfrm flipH="1" flipV="1">
            <a:off x="5520205" y="2322468"/>
            <a:ext cx="1258398" cy="11604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2">
            <a:grayscl/>
          </a:blip>
          <a:stretch>
            <a:fillRect/>
          </a:stretch>
        </p:blipFill>
        <p:spPr>
          <a:xfrm>
            <a:off x="262947" y="3072814"/>
            <a:ext cx="3035164" cy="1964264"/>
          </a:xfrm>
          <a:prstGeom prst="rect">
            <a:avLst/>
          </a:prstGeom>
        </p:spPr>
      </p:pic>
      <p:cxnSp>
        <p:nvCxnSpPr>
          <p:cNvPr id="16" name="直線矢印コネクタ 15"/>
          <p:cNvCxnSpPr/>
          <p:nvPr/>
        </p:nvCxnSpPr>
        <p:spPr>
          <a:xfrm>
            <a:off x="3295867" y="4346879"/>
            <a:ext cx="2793947" cy="241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64012" y="1201505"/>
            <a:ext cx="915594" cy="915594"/>
          </a:xfrm>
          <a:prstGeom prst="rect">
            <a:avLst/>
          </a:prstGeom>
        </p:spPr>
      </p:pic>
      <p:sp>
        <p:nvSpPr>
          <p:cNvPr id="18" name="Text Box 9"/>
          <p:cNvSpPr txBox="1">
            <a:spLocks noChangeArrowheads="1"/>
          </p:cNvSpPr>
          <p:nvPr/>
        </p:nvSpPr>
        <p:spPr bwMode="auto">
          <a:xfrm>
            <a:off x="260703" y="818920"/>
            <a:ext cx="2097006" cy="553998"/>
          </a:xfrm>
          <a:prstGeom prst="rect">
            <a:avLst/>
          </a:prstGeom>
          <a:noFill/>
          <a:ln w="9525">
            <a:noFill/>
            <a:miter lim="800000"/>
            <a:headEnd/>
            <a:tailEnd/>
          </a:ln>
        </p:spPr>
        <p:txBody>
          <a:bodyPr wrap="square" lIns="0" tIns="0" rIns="0" bIns="0">
            <a:spAutoFit/>
          </a:bodyPr>
          <a:lstStyle/>
          <a:p>
            <a:pPr>
              <a:spcBef>
                <a:spcPct val="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オープンデータ</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(GPS</a:t>
            </a:r>
            <a:r>
              <a:rPr lang="ja-JP" altLang="en-US" dirty="0">
                <a:latin typeface="Meiryo UI" panose="020B0604030504040204" pitchFamily="50" charset="-128"/>
                <a:ea typeface="Meiryo UI" panose="020B0604030504040204" pitchFamily="50" charset="-128"/>
                <a:cs typeface="Meiryo UI" panose="020B0604030504040204" pitchFamily="50" charset="-128"/>
              </a:rPr>
              <a:t>、天気情報等</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9" name="カギ線コネクタ 18"/>
          <p:cNvCxnSpPr>
            <a:stCxn id="17" idx="3"/>
          </p:cNvCxnSpPr>
          <p:nvPr/>
        </p:nvCxnSpPr>
        <p:spPr>
          <a:xfrm>
            <a:off x="1579606" y="1659302"/>
            <a:ext cx="1104219" cy="172835"/>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a:off x="3797406" y="1541682"/>
            <a:ext cx="389906" cy="499724"/>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dirty="0"/>
          </a:p>
        </p:txBody>
      </p:sp>
      <p:cxnSp>
        <p:nvCxnSpPr>
          <p:cNvPr id="21" name="直線矢印コネクタ 20"/>
          <p:cNvCxnSpPr>
            <a:stCxn id="23" idx="3"/>
          </p:cNvCxnSpPr>
          <p:nvPr/>
        </p:nvCxnSpPr>
        <p:spPr>
          <a:xfrm>
            <a:off x="5522226" y="1690940"/>
            <a:ext cx="2100727" cy="17301"/>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grpSp>
        <p:nvGrpSpPr>
          <p:cNvPr id="22" name="グループ化 21"/>
          <p:cNvGrpSpPr/>
          <p:nvPr/>
        </p:nvGrpSpPr>
        <p:grpSpPr>
          <a:xfrm>
            <a:off x="4281622" y="1261462"/>
            <a:ext cx="1308575" cy="858955"/>
            <a:chOff x="4599241" y="834082"/>
            <a:chExt cx="864096" cy="515089"/>
          </a:xfrm>
        </p:grpSpPr>
        <p:pic>
          <p:nvPicPr>
            <p:cNvPr id="23" name="図 2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35048" y="834082"/>
              <a:ext cx="783405" cy="515089"/>
            </a:xfrm>
            <a:prstGeom prst="rect">
              <a:avLst/>
            </a:prstGeom>
          </p:spPr>
        </p:pic>
        <p:sp>
          <p:nvSpPr>
            <p:cNvPr id="24" name="正方形/長方形 23"/>
            <p:cNvSpPr/>
            <p:nvPr/>
          </p:nvSpPr>
          <p:spPr>
            <a:xfrm>
              <a:off x="4599241" y="896527"/>
              <a:ext cx="864096" cy="4052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解析</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機械学習</a:t>
              </a:r>
            </a:p>
          </p:txBody>
        </p:sp>
      </p:grpSp>
      <p:pic>
        <p:nvPicPr>
          <p:cNvPr id="25" name="図 24"/>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7366056" y="994848"/>
            <a:ext cx="1451781" cy="1451781"/>
          </a:xfrm>
          <a:prstGeom prst="rect">
            <a:avLst/>
          </a:prstGeom>
        </p:spPr>
      </p:pic>
      <p:sp>
        <p:nvSpPr>
          <p:cNvPr id="26" name="角丸四角形吹き出し 25"/>
          <p:cNvSpPr/>
          <p:nvPr/>
        </p:nvSpPr>
        <p:spPr>
          <a:xfrm>
            <a:off x="1974893" y="5108469"/>
            <a:ext cx="5782299" cy="1405545"/>
          </a:xfrm>
          <a:prstGeom prst="wedgeRoundRectCallout">
            <a:avLst>
              <a:gd name="adj1" fmla="val 51907"/>
              <a:gd name="adj2" fmla="val -34414"/>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marL="357188" indent="-176213">
              <a:buFont typeface="Arial" panose="020B0604020202020204" pitchFamily="34" charset="0"/>
              <a:buChar char="•"/>
            </a:pPr>
            <a:r>
              <a:rPr lang="ja-JP" altLang="en-US" u="sng" dirty="0">
                <a:latin typeface="Meiryo UI" panose="020B0604030504040204" pitchFamily="50" charset="-128"/>
                <a:ea typeface="Meiryo UI" panose="020B0604030504040204" pitchFamily="50" charset="-128"/>
              </a:rPr>
              <a:t>取得データは個人情報を含まない</a:t>
            </a:r>
            <a:r>
              <a:rPr lang="ja-JP" altLang="en-US" dirty="0">
                <a:latin typeface="Meiryo UI" panose="020B0604030504040204" pitchFamily="50" charset="-128"/>
                <a:ea typeface="Meiryo UI" panose="020B0604030504040204" pitchFamily="50" charset="-128"/>
              </a:rPr>
              <a:t>から、</a:t>
            </a:r>
            <a:endParaRPr lang="en-US" altLang="ja-JP" dirty="0">
              <a:latin typeface="Meiryo UI" panose="020B0604030504040204" pitchFamily="50" charset="-128"/>
              <a:ea typeface="Meiryo UI" panose="020B0604030504040204" pitchFamily="50" charset="-128"/>
            </a:endParaRPr>
          </a:p>
          <a:p>
            <a:pPr marL="357188" indent="-176213"/>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個人情報保護法を遵守しなくても大丈夫！</a:t>
            </a:r>
            <a:endParaRPr lang="en-US" altLang="ja-JP" dirty="0">
              <a:latin typeface="Meiryo UI" panose="020B0604030504040204" pitchFamily="50" charset="-128"/>
              <a:ea typeface="Meiryo UI" panose="020B0604030504040204" pitchFamily="50" charset="-128"/>
            </a:endParaRPr>
          </a:p>
          <a:p>
            <a:pPr marL="357188" indent="-176213">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解析データはもはや個人を特定できない。</a:t>
            </a:r>
            <a:endParaRPr lang="en-US" altLang="ja-JP" dirty="0">
              <a:latin typeface="Meiryo UI" panose="020B0604030504040204" pitchFamily="50" charset="-128"/>
              <a:ea typeface="Meiryo UI" panose="020B0604030504040204" pitchFamily="50" charset="-128"/>
            </a:endParaRPr>
          </a:p>
          <a:p>
            <a:pPr marL="180975"/>
            <a:r>
              <a:rPr lang="ja-JP" altLang="en-US" sz="2000" b="1" dirty="0">
                <a:latin typeface="Meiryo UI" panose="020B0604030504040204" pitchFamily="50" charset="-128"/>
                <a:ea typeface="Meiryo UI" panose="020B0604030504040204" pitchFamily="50" charset="-128"/>
              </a:rPr>
              <a:t>だから、</a:t>
            </a:r>
            <a:r>
              <a:rPr lang="en-US" altLang="ja-JP" sz="2000" b="1" dirty="0">
                <a:latin typeface="Meiryo UI" panose="020B0604030504040204" pitchFamily="50" charset="-128"/>
                <a:ea typeface="Meiryo UI" panose="020B0604030504040204" pitchFamily="50" charset="-128"/>
              </a:rPr>
              <a:t>PF</a:t>
            </a:r>
            <a:r>
              <a:rPr lang="ja-JP" altLang="en-US" sz="2000" b="1" dirty="0">
                <a:latin typeface="Meiryo UI" panose="020B0604030504040204" pitchFamily="50" charset="-128"/>
                <a:ea typeface="Meiryo UI" panose="020B0604030504040204" pitchFamily="50" charset="-128"/>
              </a:rPr>
              <a:t>へデータ提供可能！</a:t>
            </a:r>
          </a:p>
        </p:txBody>
      </p:sp>
      <p:pic>
        <p:nvPicPr>
          <p:cNvPr id="27" name="図 26"/>
          <p:cNvPicPr>
            <a:picLocks noChangeAspect="1"/>
          </p:cNvPicPr>
          <p:nvPr/>
        </p:nvPicPr>
        <p:blipFill rotWithShape="1">
          <a:blip r:embed="rId6" cstate="print">
            <a:grayscl/>
            <a:extLst>
              <a:ext uri="{28A0092B-C50C-407E-A947-70E740481C1C}">
                <a14:useLocalDpi xmlns:a14="http://schemas.microsoft.com/office/drawing/2010/main" val="0"/>
              </a:ext>
            </a:extLst>
          </a:blip>
          <a:srcRect/>
          <a:stretch/>
        </p:blipFill>
        <p:spPr>
          <a:xfrm>
            <a:off x="7864142" y="4371048"/>
            <a:ext cx="1172354" cy="1474841"/>
          </a:xfrm>
          <a:prstGeom prst="rect">
            <a:avLst/>
          </a:prstGeom>
        </p:spPr>
      </p:pic>
      <p:sp>
        <p:nvSpPr>
          <p:cNvPr id="28" name="正方形/長方形 27"/>
          <p:cNvSpPr/>
          <p:nvPr/>
        </p:nvSpPr>
        <p:spPr>
          <a:xfrm>
            <a:off x="7453269" y="2330130"/>
            <a:ext cx="1290366" cy="584775"/>
          </a:xfrm>
          <a:prstGeom prst="rect">
            <a:avLst/>
          </a:prstGeom>
          <a:noFill/>
          <a:ln>
            <a:no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会社</a:t>
            </a:r>
            <a:r>
              <a:rPr lang="en-US" altLang="ja-JP" dirty="0">
                <a:latin typeface="Meiryo UI" panose="020B0604030504040204" pitchFamily="50" charset="-128"/>
                <a:ea typeface="Meiryo UI" panose="020B0604030504040204" pitchFamily="50" charset="-128"/>
              </a:rPr>
              <a:t>B</a:t>
            </a:r>
          </a:p>
          <a:p>
            <a:pPr algn="ctr"/>
            <a:r>
              <a:rPr lang="ja-JP" altLang="en-US" sz="1400" dirty="0">
                <a:latin typeface="Meiryo UI" panose="020B0604030504040204" pitchFamily="50" charset="-128"/>
                <a:ea typeface="Meiryo UI" panose="020B0604030504040204" pitchFamily="50" charset="-128"/>
              </a:rPr>
              <a:t>データ利用者</a:t>
            </a:r>
            <a:endParaRPr lang="en-US" altLang="ja-JP" sz="14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49106" y="5285853"/>
            <a:ext cx="654068" cy="973696"/>
          </a:xfrm>
          <a:prstGeom prst="rect">
            <a:avLst/>
          </a:prstGeom>
        </p:spPr>
      </p:pic>
      <p:sp>
        <p:nvSpPr>
          <p:cNvPr id="30" name="角丸四角形吹き出し 29"/>
          <p:cNvSpPr/>
          <p:nvPr/>
        </p:nvSpPr>
        <p:spPr>
          <a:xfrm>
            <a:off x="664012" y="5589240"/>
            <a:ext cx="1069693" cy="718775"/>
          </a:xfrm>
          <a:prstGeom prst="wedgeRoundRectCallout">
            <a:avLst>
              <a:gd name="adj1" fmla="val -59235"/>
              <a:gd name="adj2" fmla="val 14445"/>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400" dirty="0">
                <a:latin typeface="Meiryo UI" panose="020B0604030504040204" pitchFamily="50" charset="-128"/>
                <a:ea typeface="Meiryo UI" panose="020B0604030504040204" pitchFamily="50" charset="-128"/>
              </a:rPr>
              <a:t>本当に</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大丈夫？</a:t>
            </a:r>
          </a:p>
        </p:txBody>
      </p:sp>
      <p:pic>
        <p:nvPicPr>
          <p:cNvPr id="32" name="図 31"/>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6089814" y="3482920"/>
            <a:ext cx="1377578" cy="1377578"/>
          </a:xfrm>
          <a:prstGeom prst="rect">
            <a:avLst/>
          </a:prstGeom>
        </p:spPr>
      </p:pic>
      <p:sp>
        <p:nvSpPr>
          <p:cNvPr id="33" name="正方形/長方形 32"/>
          <p:cNvSpPr/>
          <p:nvPr/>
        </p:nvSpPr>
        <p:spPr>
          <a:xfrm>
            <a:off x="7622953" y="3813970"/>
            <a:ext cx="1260808" cy="584775"/>
          </a:xfrm>
          <a:prstGeom prst="rect">
            <a:avLst/>
          </a:prstGeom>
          <a:noFill/>
          <a:ln>
            <a:no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会社</a:t>
            </a:r>
            <a:r>
              <a:rPr lang="en-US" altLang="ja-JP" dirty="0">
                <a:latin typeface="Meiryo UI" panose="020B0604030504040204" pitchFamily="50" charset="-128"/>
                <a:ea typeface="Meiryo UI" panose="020B0604030504040204" pitchFamily="50" charset="-128"/>
              </a:rPr>
              <a:t>A</a:t>
            </a:r>
          </a:p>
          <a:p>
            <a:pPr algn="ctr"/>
            <a:r>
              <a:rPr lang="ja-JP" altLang="en-US" sz="1400" dirty="0">
                <a:latin typeface="Meiryo UI" panose="020B0604030504040204" pitchFamily="50" charset="-128"/>
                <a:ea typeface="Meiryo UI" panose="020B0604030504040204" pitchFamily="50" charset="-128"/>
              </a:rPr>
              <a:t>データ提供者</a:t>
            </a:r>
            <a:endParaRPr lang="en-US" altLang="ja-JP"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6085613" y="2778366"/>
            <a:ext cx="1474652" cy="335844"/>
          </a:xfrm>
          <a:prstGeom prst="rect">
            <a:avLst/>
          </a:prstGeom>
          <a:noFill/>
          <a:ln>
            <a:noFill/>
          </a:ln>
        </p:spPr>
        <p:txBody>
          <a:bodyPr wrap="square" tIns="0" rIns="108000" bIns="0">
            <a:noAutofit/>
          </a:bodyPr>
          <a:lstStyle/>
          <a:p>
            <a:pPr algn="ctr"/>
            <a:r>
              <a:rPr lang="ja-JP" altLang="en-US" dirty="0">
                <a:latin typeface="Meiryo UI" panose="020B0604030504040204" pitchFamily="50" charset="-128"/>
                <a:ea typeface="Meiryo UI" panose="020B0604030504040204" pitchFamily="50" charset="-128"/>
              </a:rPr>
              <a:t>データ</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提供</a:t>
            </a:r>
            <a:endParaRPr lang="en-US" altLang="ja-JP" dirty="0">
              <a:latin typeface="Meiryo UI" panose="020B0604030504040204" pitchFamily="50" charset="-128"/>
              <a:ea typeface="Meiryo UI" panose="020B0604030504040204" pitchFamily="50" charset="-128"/>
            </a:endParaRPr>
          </a:p>
        </p:txBody>
      </p:sp>
      <p:sp>
        <p:nvSpPr>
          <p:cNvPr id="35" name="正方形/長方形 34"/>
          <p:cNvSpPr/>
          <p:nvPr/>
        </p:nvSpPr>
        <p:spPr>
          <a:xfrm>
            <a:off x="6023622" y="1238611"/>
            <a:ext cx="1715916" cy="335844"/>
          </a:xfrm>
          <a:prstGeom prst="rect">
            <a:avLst/>
          </a:prstGeom>
          <a:noFill/>
          <a:ln>
            <a:noFill/>
          </a:ln>
        </p:spPr>
        <p:txBody>
          <a:bodyPr wrap="square" tIns="0" rIns="108000" bIns="0">
            <a:noAutofit/>
          </a:bodyPr>
          <a:lstStyle/>
          <a:p>
            <a:pPr algn="ctr"/>
            <a:r>
              <a:rPr lang="ja-JP" altLang="en-US" sz="1400" dirty="0">
                <a:latin typeface="Meiryo UI" panose="020B0604030504040204" pitchFamily="50" charset="-128"/>
                <a:ea typeface="Meiryo UI" panose="020B0604030504040204" pitchFamily="50" charset="-128"/>
              </a:rPr>
              <a:t>データ</a:t>
            </a:r>
            <a:r>
              <a:rPr lang="en-US" altLang="ja-JP" sz="1400" dirty="0">
                <a:latin typeface="Meiryo UI" panose="020B0604030504040204" pitchFamily="50" charset="-128"/>
                <a:ea typeface="Meiryo UI" panose="020B0604030504040204" pitchFamily="50" charset="-128"/>
              </a:rPr>
              <a:t>or</a:t>
            </a:r>
            <a:r>
              <a:rPr lang="ja-JP" altLang="en-US" sz="1400" dirty="0">
                <a:latin typeface="Meiryo UI" panose="020B0604030504040204" pitchFamily="50" charset="-128"/>
                <a:ea typeface="Meiryo UI" panose="020B0604030504040204" pitchFamily="50" charset="-128"/>
              </a:rPr>
              <a:t>サービス</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利用</a:t>
            </a:r>
            <a:endParaRPr lang="en-US" altLang="ja-JP" sz="1400" dirty="0">
              <a:latin typeface="Meiryo UI" panose="020B0604030504040204" pitchFamily="50" charset="-128"/>
              <a:ea typeface="Meiryo UI" panose="020B0604030504040204" pitchFamily="50" charset="-128"/>
            </a:endParaRPr>
          </a:p>
        </p:txBody>
      </p:sp>
      <p:sp>
        <p:nvSpPr>
          <p:cNvPr id="36" name="正方形/長方形 35"/>
          <p:cNvSpPr/>
          <p:nvPr/>
        </p:nvSpPr>
        <p:spPr>
          <a:xfrm>
            <a:off x="9236" y="6606512"/>
            <a:ext cx="7947140" cy="276999"/>
          </a:xfrm>
          <a:prstGeom prst="rect">
            <a:avLst/>
          </a:prstGeom>
        </p:spPr>
        <p:txBody>
          <a:bodyPr wrap="square">
            <a:spAutoFit/>
          </a:bodyPr>
          <a:lstStyle/>
          <a:p>
            <a:pPr lvl="0"/>
            <a:r>
              <a:rPr lang="ja-JP" altLang="en-US" sz="1200" dirty="0">
                <a:solidFill>
                  <a:srgbClr val="000000"/>
                </a:solidFill>
                <a:latin typeface="Meiryo UI" panose="020B0604030504040204" pitchFamily="50" charset="-128"/>
                <a:ea typeface="Meiryo UI" panose="020B0604030504040204" pitchFamily="50" charset="-128"/>
              </a:rPr>
              <a:t>参考資料：「個人情報保護法の知識」</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岡村久道</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平成２９年５月発行</a:t>
            </a:r>
          </a:p>
        </p:txBody>
      </p:sp>
    </p:spTree>
    <p:extLst>
      <p:ext uri="{BB962C8B-B14F-4D97-AF65-F5344CB8AC3E}">
        <p14:creationId xmlns:p14="http://schemas.microsoft.com/office/powerpoint/2010/main" val="2503700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23528" y="847463"/>
            <a:ext cx="8496945" cy="4154984"/>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rPr>
              <a:t>個人情報を含まない＝個人情報保護法を遵守しなくても</a:t>
            </a:r>
            <a:r>
              <a:rPr lang="en-US" altLang="ja-JP" sz="2400" dirty="0">
                <a:solidFill>
                  <a:prstClr val="black"/>
                </a:solidFill>
                <a:latin typeface="Meiryo UI" panose="020B0604030504040204" pitchFamily="50" charset="-128"/>
                <a:ea typeface="Meiryo UI" panose="020B0604030504040204" pitchFamily="50" charset="-128"/>
              </a:rPr>
              <a:t>OK</a:t>
            </a:r>
            <a:r>
              <a:rPr lang="ja-JP" altLang="en-US" sz="2400" dirty="0">
                <a:solidFill>
                  <a:prstClr val="black"/>
                </a:solidFill>
                <a:latin typeface="Meiryo UI" panose="020B0604030504040204" pitchFamily="50" charset="-128"/>
                <a:ea typeface="Meiryo UI" panose="020B0604030504040204" pitchFamily="50" charset="-128"/>
              </a:rPr>
              <a:t>ではない！</a:t>
            </a:r>
            <a:endParaRPr lang="en-US" altLang="ja-JP" sz="2400" dirty="0">
              <a:solidFill>
                <a:prstClr val="black"/>
              </a:solidFill>
              <a:latin typeface="Meiryo UI" panose="020B0604030504040204" pitchFamily="50" charset="-128"/>
              <a:ea typeface="Meiryo UI" panose="020B0604030504040204" pitchFamily="50" charset="-128"/>
            </a:endParaRPr>
          </a:p>
          <a:p>
            <a:pPr marL="266700" indent="-266700">
              <a:buFont typeface="Wingdings" panose="05000000000000000000" pitchFamily="2" charset="2"/>
              <a:buChar char="ü"/>
            </a:pP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単体では</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個人の特定・識別に繋がらず、且つ、</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取得時に</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個人識別性がなくても、性別、住居地域、</a:t>
            </a:r>
            <a:r>
              <a:rPr lang="en-US" altLang="ja-JP" sz="2400" dirty="0">
                <a:solidFill>
                  <a:prstClr val="black">
                    <a:lumMod val="75000"/>
                    <a:lumOff val="25000"/>
                  </a:prstClr>
                </a:solidFill>
                <a:latin typeface="Meiryo UI" panose="020B0604030504040204" pitchFamily="50" charset="-128"/>
                <a:ea typeface="Meiryo UI" panose="020B0604030504040204" pitchFamily="50" charset="-128"/>
              </a:rPr>
              <a:t>IP</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アドレス</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等</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種々</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大量の情報を集約することにより個人を特定可能</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な場合もある</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a:t>
            </a:r>
            <a:endParaRPr lang="en-US" altLang="ja-JP" sz="2400" b="1" dirty="0">
              <a:solidFill>
                <a:prstClr val="black">
                  <a:lumMod val="75000"/>
                  <a:lumOff val="25000"/>
                </a:prst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顧客サービスサイトへの登録情報との紐づけ</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により、</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個人を特定可能な場合もある。</a:t>
            </a:r>
            <a:endParaRPr lang="en-US" altLang="ja-JP" sz="2400" b="1"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プライバシー情報（不規則な生活パターン等）を収集される</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ユーザーの（データ利用に関わる）不安感・不信感</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他社提供・国外移転等、</a:t>
            </a:r>
            <a:r>
              <a:rPr lang="ja-JP" altLang="en-US" sz="2400" u="sng" dirty="0">
                <a:solidFill>
                  <a:prstClr val="black">
                    <a:lumMod val="75000"/>
                    <a:lumOff val="25000"/>
                  </a:prstClr>
                </a:solidFill>
                <a:latin typeface="Meiryo UI" panose="020B0604030504040204" pitchFamily="50" charset="-128"/>
                <a:ea typeface="Meiryo UI" panose="020B0604030504040204" pitchFamily="50" charset="-128"/>
              </a:rPr>
              <a:t>ユーザーの想定しない利用による</a:t>
            </a:r>
            <a:r>
              <a:rPr lang="ja-JP" altLang="en-US" sz="2400" b="1" dirty="0">
                <a:solidFill>
                  <a:prstClr val="black">
                    <a:lumMod val="75000"/>
                    <a:lumOff val="25000"/>
                  </a:prstClr>
                </a:solidFill>
                <a:latin typeface="Meiryo UI" panose="020B0604030504040204" pitchFamily="50" charset="-128"/>
                <a:ea typeface="Meiryo UI" panose="020B0604030504040204" pitchFamily="50" charset="-128"/>
              </a:rPr>
              <a:t>信頼性失墜</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3" name="下矢印 2"/>
          <p:cNvSpPr/>
          <p:nvPr/>
        </p:nvSpPr>
        <p:spPr>
          <a:xfrm>
            <a:off x="4067944" y="4803933"/>
            <a:ext cx="821477" cy="342997"/>
          </a:xfrm>
          <a:prstGeom prst="downArrow">
            <a:avLst/>
          </a:prstGeom>
          <a:solidFill>
            <a:schemeClr val="tx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prstClr val="black"/>
              </a:solidFill>
            </a:endParaRPr>
          </a:p>
        </p:txBody>
      </p:sp>
      <p:sp>
        <p:nvSpPr>
          <p:cNvPr id="8" name="角丸四角形 7"/>
          <p:cNvSpPr/>
          <p:nvPr/>
        </p:nvSpPr>
        <p:spPr>
          <a:xfrm>
            <a:off x="467544" y="5200485"/>
            <a:ext cx="7661447" cy="1223062"/>
          </a:xfrm>
          <a:prstGeom prst="roundRect">
            <a:avLst>
              <a:gd name="adj" fmla="val 7589"/>
            </a:avLst>
          </a:prstGeom>
          <a:ln/>
        </p:spPr>
        <p:style>
          <a:lnRef idx="2">
            <a:schemeClr val="accent4"/>
          </a:lnRef>
          <a:fillRef idx="1">
            <a:schemeClr val="lt1"/>
          </a:fillRef>
          <a:effectRef idx="0">
            <a:schemeClr val="accent4"/>
          </a:effectRef>
          <a:fontRef idx="minor">
            <a:schemeClr val="dk1"/>
          </a:fontRef>
        </p:style>
        <p:txBody>
          <a:bodyPr lIns="180000" tIns="46800" rIns="180000" anchor="ctr" anchorCtr="0"/>
          <a:lstStyle/>
          <a:p>
            <a:pPr algn="ctr"/>
            <a:r>
              <a:rPr lang="ja-JP" altLang="en-US" sz="2000" dirty="0">
                <a:solidFill>
                  <a:schemeClr val="tx1"/>
                </a:solidFill>
                <a:latin typeface="Meiryo UI" panose="020B0604030504040204" pitchFamily="50" charset="-128"/>
                <a:ea typeface="Meiryo UI" panose="020B0604030504040204" pitchFamily="50" charset="-128"/>
              </a:rPr>
              <a:t>データ流出、第三者提供事実の判明等により、</a:t>
            </a:r>
            <a:r>
              <a:rPr lang="ja-JP" altLang="en-US" sz="2400" dirty="0">
                <a:solidFill>
                  <a:schemeClr val="tx1"/>
                </a:solidFill>
                <a:latin typeface="Meiryo UI" panose="020B0604030504040204" pitchFamily="50" charset="-128"/>
                <a:ea typeface="Meiryo UI" panose="020B0604030504040204" pitchFamily="50" charset="-128"/>
              </a:rPr>
              <a:t>当社の信用失墜、苦情殺到、ネット炎上、不買運動の可能性も！</a:t>
            </a:r>
            <a:endParaRPr lang="en-US" altLang="ja-JP" sz="3200" dirty="0">
              <a:solidFill>
                <a:schemeClr val="tx1"/>
              </a:solidFill>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7831240" y="5146930"/>
            <a:ext cx="1312760" cy="1450856"/>
          </a:xfrm>
          <a:prstGeom prst="rect">
            <a:avLst/>
          </a:prstGeom>
        </p:spPr>
      </p:pic>
      <p:sp>
        <p:nvSpPr>
          <p:cNvPr id="12" name="タイトル 1"/>
          <p:cNvSpPr>
            <a:spLocks noGrp="1"/>
          </p:cNvSpPr>
          <p:nvPr>
            <p:ph type="title"/>
          </p:nvPr>
        </p:nvSpPr>
        <p:spPr>
          <a:xfrm>
            <a:off x="1403648" y="134356"/>
            <a:ext cx="6696744" cy="432048"/>
          </a:xfrm>
        </p:spPr>
        <p:txBody>
          <a:bodyPr/>
          <a:lstStyle/>
          <a:p>
            <a:r>
              <a:rPr lang="en-US" altLang="ja-JP" sz="2000" dirty="0">
                <a:solidFill>
                  <a:schemeClr val="tx1"/>
                </a:solidFill>
              </a:rPr>
              <a:t>4.</a:t>
            </a:r>
            <a:r>
              <a:rPr lang="ja-JP" altLang="en-US" sz="2000" dirty="0">
                <a:solidFill>
                  <a:schemeClr val="tx1"/>
                </a:solidFill>
              </a:rPr>
              <a:t>データ共用型契約</a:t>
            </a:r>
            <a:r>
              <a:rPr lang="ja-JP" altLang="en-US" sz="2000" dirty="0"/>
              <a:t>（</a:t>
            </a:r>
            <a:r>
              <a:rPr lang="en-US" altLang="ja-JP" sz="2000" dirty="0"/>
              <a:t>PF</a:t>
            </a:r>
            <a:r>
              <a:rPr lang="ja-JP" altLang="en-US" sz="2000" dirty="0"/>
              <a:t>を利用しデータ共用）⑥</a:t>
            </a:r>
            <a:r>
              <a:rPr lang="en-US" altLang="ja-JP" sz="2000" dirty="0"/>
              <a:t/>
            </a:r>
            <a:br>
              <a:rPr lang="en-US" altLang="ja-JP" sz="2000" dirty="0"/>
            </a:br>
            <a:r>
              <a:rPr lang="ja-JP" altLang="en-US" sz="2000" dirty="0"/>
              <a:t>　　</a:t>
            </a:r>
            <a:r>
              <a:rPr lang="ja-JP" altLang="en-US" sz="1800" dirty="0">
                <a:solidFill>
                  <a:schemeClr val="tx1"/>
                </a:solidFill>
              </a:rPr>
              <a:t>最終消費者（顧客）のデータを</a:t>
            </a:r>
            <a:r>
              <a:rPr lang="en-US" altLang="ja-JP" sz="1800" dirty="0">
                <a:solidFill>
                  <a:schemeClr val="tx1"/>
                </a:solidFill>
              </a:rPr>
              <a:t>PF</a:t>
            </a:r>
            <a:r>
              <a:rPr lang="ja-JP" altLang="en-US" sz="1800" dirty="0" err="1">
                <a:solidFill>
                  <a:schemeClr val="tx1"/>
                </a:solidFill>
              </a:rPr>
              <a:t>に提</a:t>
            </a:r>
            <a:r>
              <a:rPr lang="ja-JP" altLang="en-US" sz="1800" dirty="0">
                <a:solidFill>
                  <a:schemeClr val="tx1"/>
                </a:solidFill>
              </a:rPr>
              <a:t>供する際の注意点</a:t>
            </a:r>
            <a:endParaRPr kumimoji="1" lang="ja-JP" altLang="en-US" sz="1800" dirty="0">
              <a:solidFill>
                <a:schemeClr val="tx1"/>
              </a:solidFill>
            </a:endParaRPr>
          </a:p>
        </p:txBody>
      </p:sp>
      <p:sp>
        <p:nvSpPr>
          <p:cNvPr id="2" name="正方形/長方形 1"/>
          <p:cNvSpPr/>
          <p:nvPr/>
        </p:nvSpPr>
        <p:spPr>
          <a:xfrm>
            <a:off x="107504" y="6627167"/>
            <a:ext cx="5616624" cy="276999"/>
          </a:xfrm>
          <a:prstGeom prst="rect">
            <a:avLst/>
          </a:prstGeom>
        </p:spPr>
        <p:txBody>
          <a:bodyPr wrap="square">
            <a:spAutoFit/>
          </a:bodyPr>
          <a:lstStyle/>
          <a:p>
            <a:pPr lvl="0"/>
            <a:r>
              <a:rPr lang="ja-JP" altLang="en-US" sz="1200" dirty="0">
                <a:solidFill>
                  <a:srgbClr val="000000"/>
                </a:solidFill>
                <a:latin typeface="Meiryo UI" panose="020B0604030504040204" pitchFamily="50" charset="-128"/>
                <a:ea typeface="Meiryo UI" panose="020B0604030504040204" pitchFamily="50" charset="-128"/>
              </a:rPr>
              <a:t>参考資料：「個人情報保護法の知識」</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岡村久道</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平成２９年５月発行</a:t>
            </a:r>
          </a:p>
        </p:txBody>
      </p:sp>
      <p:sp>
        <p:nvSpPr>
          <p:cNvPr id="9"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101</a:t>
            </a:fld>
            <a:endParaRPr lang="en-US" altLang="ja-JP" dirty="0"/>
          </a:p>
        </p:txBody>
      </p:sp>
    </p:spTree>
    <p:extLst>
      <p:ext uri="{BB962C8B-B14F-4D97-AF65-F5344CB8AC3E}">
        <p14:creationId xmlns:p14="http://schemas.microsoft.com/office/powerpoint/2010/main" val="5116351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55594" y="840829"/>
            <a:ext cx="8640961" cy="4154984"/>
          </a:xfrm>
          <a:prstGeom prst="rect">
            <a:avLst/>
          </a:prstGeom>
        </p:spPr>
        <p:txBody>
          <a:bodyPr wrap="square">
            <a:spAutoFit/>
          </a:bodyPr>
          <a:lstStyle/>
          <a:p>
            <a:r>
              <a:rPr lang="ja-JP" altLang="en-US" sz="2400" dirty="0">
                <a:solidFill>
                  <a:schemeClr val="accent4"/>
                </a:solidFill>
                <a:latin typeface="Meiryo UI" panose="020B0604030504040204" pitchFamily="50" charset="-128"/>
                <a:ea typeface="Meiryo UI" panose="020B0604030504040204" pitchFamily="50" charset="-128"/>
              </a:rPr>
              <a:t>データ収集時の消費者のとの契約（アプリ等利用規約等）において</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取得データ内容（範囲）</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取得データの利用目的</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通知した範囲内での利用の約束</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個人情報保護法及び</a:t>
            </a:r>
            <a:r>
              <a:rPr lang="en-US" altLang="ja-JP" sz="2400" dirty="0">
                <a:solidFill>
                  <a:schemeClr val="accent4"/>
                </a:solidFill>
                <a:latin typeface="Meiryo UI" panose="020B0604030504040204" pitchFamily="50" charset="-128"/>
                <a:ea typeface="Meiryo UI" panose="020B0604030504040204" pitchFamily="50" charset="-128"/>
              </a:rPr>
              <a:t>JIS Q 15001</a:t>
            </a:r>
            <a:r>
              <a:rPr lang="ja-JP" altLang="en-US" sz="2400" dirty="0">
                <a:solidFill>
                  <a:schemeClr val="accent4"/>
                </a:solidFill>
                <a:latin typeface="Meiryo UI" panose="020B0604030504040204" pitchFamily="50" charset="-128"/>
                <a:ea typeface="Meiryo UI" panose="020B0604030504040204" pitchFamily="50" charset="-128"/>
              </a:rPr>
              <a:t>（個人情報保護に関するマネジメントシステム－要求事項）遵守の宣言</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取得データの管理主体（保守等委託先含む）</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国外移転の可能性（適切な処置を有する国限定）</a:t>
            </a:r>
            <a:endParaRPr lang="en-US" altLang="ja-JP" sz="2400" dirty="0">
              <a:solidFill>
                <a:schemeClr val="accent4"/>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solidFill>
                  <a:schemeClr val="accent4"/>
                </a:solidFill>
                <a:latin typeface="Meiryo UI" panose="020B0604030504040204" pitchFamily="50" charset="-128"/>
                <a:ea typeface="Meiryo UI" panose="020B0604030504040204" pitchFamily="50" charset="-128"/>
              </a:rPr>
              <a:t>利用停止、訂正、削除の請求受付先</a:t>
            </a:r>
            <a:endParaRPr lang="en-US" altLang="ja-JP" sz="2400" dirty="0">
              <a:solidFill>
                <a:schemeClr val="accent4"/>
              </a:solidFill>
              <a:latin typeface="Meiryo UI" panose="020B0604030504040204" pitchFamily="50" charset="-128"/>
              <a:ea typeface="Meiryo UI" panose="020B0604030504040204" pitchFamily="50" charset="-128"/>
            </a:endParaRPr>
          </a:p>
          <a:p>
            <a:r>
              <a:rPr lang="ja-JP" altLang="en-US" sz="2400" dirty="0">
                <a:solidFill>
                  <a:schemeClr val="accent4"/>
                </a:solidFill>
                <a:latin typeface="Meiryo UI" panose="020B0604030504040204" pitchFamily="50" charset="-128"/>
                <a:ea typeface="Meiryo UI" panose="020B0604030504040204" pitchFamily="50" charset="-128"/>
              </a:rPr>
              <a:t>の明記を検討する。</a:t>
            </a:r>
            <a:endParaRPr lang="en-US" altLang="ja-JP" sz="2400" dirty="0">
              <a:solidFill>
                <a:schemeClr val="accent4"/>
              </a:solidFill>
              <a:latin typeface="Meiryo UI" panose="020B0604030504040204" pitchFamily="50" charset="-128"/>
              <a:ea typeface="Meiryo UI" panose="020B0604030504040204" pitchFamily="50" charset="-128"/>
            </a:endParaRPr>
          </a:p>
          <a:p>
            <a:endParaRPr lang="en-US" altLang="ja-JP" sz="2400" dirty="0">
              <a:solidFill>
                <a:schemeClr val="accent4"/>
              </a:solidFill>
              <a:latin typeface="Meiryo UI" panose="020B0604030504040204" pitchFamily="50" charset="-128"/>
              <a:ea typeface="Meiryo UI" panose="020B0604030504040204" pitchFamily="50" charset="-128"/>
            </a:endParaRPr>
          </a:p>
        </p:txBody>
      </p:sp>
      <p:sp>
        <p:nvSpPr>
          <p:cNvPr id="8" name="角丸四角形 7"/>
          <p:cNvSpPr/>
          <p:nvPr/>
        </p:nvSpPr>
        <p:spPr>
          <a:xfrm>
            <a:off x="908361" y="4641925"/>
            <a:ext cx="7301408" cy="731291"/>
          </a:xfrm>
          <a:prstGeom prst="roundRect">
            <a:avLst>
              <a:gd name="adj" fmla="val 7589"/>
            </a:avLst>
          </a:prstGeom>
          <a:ln/>
        </p:spPr>
        <p:style>
          <a:lnRef idx="2">
            <a:schemeClr val="dk1"/>
          </a:lnRef>
          <a:fillRef idx="1">
            <a:schemeClr val="lt1"/>
          </a:fillRef>
          <a:effectRef idx="0">
            <a:schemeClr val="dk1"/>
          </a:effectRef>
          <a:fontRef idx="minor">
            <a:schemeClr val="dk1"/>
          </a:fontRef>
        </p:style>
        <p:txBody>
          <a:bodyPr lIns="180000" tIns="46800" rIns="180000" anchor="ctr" anchorCtr="0"/>
          <a:lstStyle/>
          <a:p>
            <a:pPr marL="0" lvl="1" algn="ctr">
              <a:spcBef>
                <a:spcPts val="600"/>
              </a:spcBef>
              <a:defRPr/>
            </a:pPr>
            <a:r>
              <a:rPr lang="ja-JP" altLang="en-US" sz="2400" dirty="0">
                <a:solidFill>
                  <a:schemeClr val="accent4"/>
                </a:solidFill>
                <a:latin typeface="Meiryo UI" panose="020B0604030504040204" pitchFamily="50" charset="-128"/>
                <a:ea typeface="Meiryo UI" panose="020B0604030504040204" pitchFamily="50" charset="-128"/>
              </a:rPr>
              <a:t>個人情報保護法及び</a:t>
            </a:r>
            <a:r>
              <a:rPr lang="en-US" altLang="ja-JP" sz="2400" dirty="0">
                <a:solidFill>
                  <a:schemeClr val="accent4"/>
                </a:solidFill>
                <a:latin typeface="Meiryo UI" panose="020B0604030504040204" pitchFamily="50" charset="-128"/>
                <a:ea typeface="Meiryo UI" panose="020B0604030504040204" pitchFamily="50" charset="-128"/>
              </a:rPr>
              <a:t>JIS Q 15001</a:t>
            </a:r>
            <a:r>
              <a:rPr lang="ja-JP" altLang="en-US" sz="2400" dirty="0">
                <a:solidFill>
                  <a:schemeClr val="accent4"/>
                </a:solidFill>
                <a:latin typeface="Meiryo UI" panose="020B0604030504040204" pitchFamily="50" charset="-128"/>
                <a:ea typeface="Meiryo UI" panose="020B0604030504040204" pitchFamily="50" charset="-128"/>
              </a:rPr>
              <a:t>に準じた管理を！</a:t>
            </a:r>
            <a:endParaRPr kumimoji="0" lang="en-US" altLang="ja-JP" sz="2400" b="1" kern="0" dirty="0">
              <a:solidFill>
                <a:schemeClr val="accent4"/>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正方形/長方形 10"/>
          <p:cNvSpPr/>
          <p:nvPr/>
        </p:nvSpPr>
        <p:spPr>
          <a:xfrm>
            <a:off x="251520" y="5457313"/>
            <a:ext cx="7718126" cy="923330"/>
          </a:xfrm>
          <a:prstGeom prst="rect">
            <a:avLst/>
          </a:prstGeom>
        </p:spPr>
        <p:txBody>
          <a:bodyPr wrap="square">
            <a:spAutoFit/>
          </a:bodyPr>
          <a:lstStyle/>
          <a:p>
            <a:r>
              <a:rPr lang="ja-JP" altLang="en-US" dirty="0">
                <a:solidFill>
                  <a:schemeClr val="accent4"/>
                </a:solidFill>
                <a:latin typeface="Meiryo UI" panose="020B0604030504040204" pitchFamily="50" charset="-128"/>
                <a:ea typeface="Meiryo UI" panose="020B0604030504040204" pitchFamily="50" charset="-128"/>
              </a:rPr>
              <a:t>解析後のデータ及び</a:t>
            </a:r>
            <a:r>
              <a:rPr lang="en-US" altLang="ja-JP" dirty="0">
                <a:solidFill>
                  <a:schemeClr val="accent4"/>
                </a:solidFill>
                <a:latin typeface="Meiryo UI" panose="020B0604030504040204" pitchFamily="50" charset="-128"/>
                <a:ea typeface="Meiryo UI" panose="020B0604030504040204" pitchFamily="50" charset="-128"/>
              </a:rPr>
              <a:t>AI</a:t>
            </a:r>
            <a:r>
              <a:rPr lang="ja-JP" altLang="en-US" dirty="0">
                <a:solidFill>
                  <a:schemeClr val="accent4"/>
                </a:solidFill>
                <a:latin typeface="Meiryo UI" panose="020B0604030504040204" pitchFamily="50" charset="-128"/>
                <a:ea typeface="Meiryo UI" panose="020B0604030504040204" pitchFamily="50" charset="-128"/>
              </a:rPr>
              <a:t>（学習済モデル</a:t>
            </a:r>
            <a:r>
              <a:rPr lang="en-US" altLang="ja-JP" dirty="0">
                <a:solidFill>
                  <a:schemeClr val="accent4"/>
                </a:solidFill>
                <a:latin typeface="Meiryo UI" panose="020B0604030504040204" pitchFamily="50" charset="-128"/>
                <a:ea typeface="Meiryo UI" panose="020B0604030504040204" pitchFamily="50" charset="-128"/>
              </a:rPr>
              <a:t>+</a:t>
            </a:r>
            <a:r>
              <a:rPr lang="ja-JP" altLang="en-US" dirty="0">
                <a:solidFill>
                  <a:schemeClr val="accent4"/>
                </a:solidFill>
                <a:latin typeface="Meiryo UI" panose="020B0604030504040204" pitchFamily="50" charset="-128"/>
                <a:ea typeface="Meiryo UI" panose="020B0604030504040204" pitchFamily="50" charset="-128"/>
              </a:rPr>
              <a:t>推論プログラム）及び匿名加工データは、</a:t>
            </a:r>
            <a:r>
              <a:rPr lang="ja-JP" altLang="en-US" u="sng" dirty="0">
                <a:solidFill>
                  <a:schemeClr val="accent4"/>
                </a:solidFill>
                <a:latin typeface="Meiryo UI" panose="020B0604030504040204" pitchFamily="50" charset="-128"/>
                <a:ea typeface="Meiryo UI" panose="020B0604030504040204" pitchFamily="50" charset="-128"/>
              </a:rPr>
              <a:t>元データとの同一性・元データへの可逆性がなければ、</a:t>
            </a:r>
            <a:r>
              <a:rPr lang="ja-JP" altLang="en-US" b="1" dirty="0">
                <a:solidFill>
                  <a:schemeClr val="accent4"/>
                </a:solidFill>
                <a:latin typeface="Meiryo UI" panose="020B0604030504040204" pitchFamily="50" charset="-128"/>
                <a:ea typeface="Meiryo UI" panose="020B0604030504040204" pitchFamily="50" charset="-128"/>
              </a:rPr>
              <a:t>他社への提供行為</a:t>
            </a:r>
            <a:r>
              <a:rPr lang="ja-JP" altLang="en-US" dirty="0">
                <a:solidFill>
                  <a:schemeClr val="accent4"/>
                </a:solidFill>
                <a:latin typeface="Meiryo UI" panose="020B0604030504040204" pitchFamily="50" charset="-128"/>
                <a:ea typeface="Meiryo UI" panose="020B0604030504040204" pitchFamily="50" charset="-128"/>
              </a:rPr>
              <a:t>が問題となることは</a:t>
            </a:r>
            <a:r>
              <a:rPr lang="ja-JP" altLang="en-US" b="1" dirty="0">
                <a:solidFill>
                  <a:schemeClr val="accent4"/>
                </a:solidFill>
                <a:latin typeface="Meiryo UI" panose="020B0604030504040204" pitchFamily="50" charset="-128"/>
                <a:ea typeface="Meiryo UI" panose="020B0604030504040204" pitchFamily="50" charset="-128"/>
              </a:rPr>
              <a:t>少ない。</a:t>
            </a:r>
            <a:endParaRPr lang="en-US" altLang="ja-JP" dirty="0">
              <a:solidFill>
                <a:schemeClr val="accent4"/>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97638" y="4985993"/>
            <a:ext cx="998365" cy="1255960"/>
          </a:xfrm>
          <a:prstGeom prst="rect">
            <a:avLst/>
          </a:prstGeom>
        </p:spPr>
      </p:pic>
      <p:sp>
        <p:nvSpPr>
          <p:cNvPr id="10" name="タイトル 1"/>
          <p:cNvSpPr txBox="1">
            <a:spLocks/>
          </p:cNvSpPr>
          <p:nvPr/>
        </p:nvSpPr>
        <p:spPr>
          <a:xfrm>
            <a:off x="1366980" y="0"/>
            <a:ext cx="7520899" cy="548680"/>
          </a:xfrm>
          <a:prstGeom prst="rect">
            <a:avLst/>
          </a:prstGeom>
        </p:spPr>
        <p:txBody>
          <a:bodyPr>
            <a:noAutofit/>
          </a:bodyPr>
          <a:lstStyle>
            <a:lvl1pPr algn="ctr" defTabSz="914400" rtl="0" eaLnBrk="1" latinLnBrk="0" hangingPunct="1">
              <a:lnSpc>
                <a:spcPct val="100000"/>
              </a:lnSpc>
              <a:spcBef>
                <a:spcPct val="0"/>
              </a:spcBef>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pPr algn="l"/>
            <a:r>
              <a:rPr lang="en-US" altLang="ja-JP" sz="2000" b="0" dirty="0">
                <a:solidFill>
                  <a:schemeClr val="tx1"/>
                </a:solidFill>
              </a:rPr>
              <a:t>4.</a:t>
            </a:r>
            <a:r>
              <a:rPr lang="ja-JP" altLang="en-US" sz="2000" b="0" dirty="0">
                <a:solidFill>
                  <a:schemeClr val="tx1"/>
                </a:solidFill>
              </a:rPr>
              <a:t>データ共用型契約（</a:t>
            </a:r>
            <a:r>
              <a:rPr lang="en-US" altLang="ja-JP" sz="2000" b="0" dirty="0">
                <a:solidFill>
                  <a:schemeClr val="tx1"/>
                </a:solidFill>
              </a:rPr>
              <a:t>PF</a:t>
            </a:r>
            <a:r>
              <a:rPr lang="ja-JP" altLang="en-US" sz="2000" b="0" dirty="0">
                <a:solidFill>
                  <a:schemeClr val="tx1"/>
                </a:solidFill>
              </a:rPr>
              <a:t>を利用しデータ共用）⑦</a:t>
            </a:r>
            <a:r>
              <a:rPr lang="en-US" altLang="ja-JP" sz="2000" b="0" dirty="0">
                <a:solidFill>
                  <a:schemeClr val="tx1"/>
                </a:solidFill>
              </a:rPr>
              <a:t/>
            </a:r>
            <a:br>
              <a:rPr lang="en-US" altLang="ja-JP" sz="2000" b="0" dirty="0">
                <a:solidFill>
                  <a:schemeClr val="tx1"/>
                </a:solidFill>
              </a:rPr>
            </a:br>
            <a:r>
              <a:rPr lang="ja-JP" altLang="en-US" sz="2000" b="0" dirty="0">
                <a:solidFill>
                  <a:schemeClr val="tx1"/>
                </a:solidFill>
              </a:rPr>
              <a:t>　</a:t>
            </a:r>
            <a:r>
              <a:rPr lang="ja-JP" altLang="en-US" sz="1800" b="0" dirty="0">
                <a:solidFill>
                  <a:schemeClr val="tx1"/>
                </a:solidFill>
              </a:rPr>
              <a:t>最終消費者（顧客）のデータを</a:t>
            </a:r>
            <a:r>
              <a:rPr lang="en-US" altLang="ja-JP" sz="1800" b="0" dirty="0">
                <a:solidFill>
                  <a:schemeClr val="tx1"/>
                </a:solidFill>
              </a:rPr>
              <a:t>PF</a:t>
            </a:r>
            <a:r>
              <a:rPr lang="ja-JP" altLang="en-US" sz="1800" b="0" dirty="0" err="1">
                <a:solidFill>
                  <a:schemeClr val="tx1"/>
                </a:solidFill>
              </a:rPr>
              <a:t>に提</a:t>
            </a:r>
            <a:r>
              <a:rPr lang="ja-JP" altLang="en-US" sz="1800" b="0" dirty="0">
                <a:solidFill>
                  <a:schemeClr val="tx1"/>
                </a:solidFill>
              </a:rPr>
              <a:t>供する際の注意点</a:t>
            </a:r>
          </a:p>
        </p:txBody>
      </p:sp>
      <p:sp>
        <p:nvSpPr>
          <p:cNvPr id="5" name="正方形/長方形 4"/>
          <p:cNvSpPr/>
          <p:nvPr/>
        </p:nvSpPr>
        <p:spPr>
          <a:xfrm>
            <a:off x="104074" y="6627167"/>
            <a:ext cx="5332022" cy="276999"/>
          </a:xfrm>
          <a:prstGeom prst="rect">
            <a:avLst/>
          </a:prstGeom>
        </p:spPr>
        <p:txBody>
          <a:bodyPr wrap="square">
            <a:spAutoFit/>
          </a:bodyPr>
          <a:lstStyle/>
          <a:p>
            <a:pPr lvl="0"/>
            <a:r>
              <a:rPr lang="ja-JP" altLang="en-US" sz="1200" dirty="0">
                <a:solidFill>
                  <a:srgbClr val="000000"/>
                </a:solidFill>
                <a:latin typeface="Meiryo UI" panose="020B0604030504040204" pitchFamily="50" charset="-128"/>
                <a:ea typeface="Meiryo UI" panose="020B0604030504040204" pitchFamily="50" charset="-128"/>
              </a:rPr>
              <a:t>参考資料：「個人情報保護法の知識」</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岡村久道</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平成２９年５月発行</a:t>
            </a:r>
          </a:p>
        </p:txBody>
      </p:sp>
      <p:sp>
        <p:nvSpPr>
          <p:cNvPr id="12"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102</a:t>
            </a:fld>
            <a:endParaRPr lang="en-US" altLang="ja-JP" dirty="0"/>
          </a:p>
        </p:txBody>
      </p:sp>
    </p:spTree>
    <p:extLst>
      <p:ext uri="{BB962C8B-B14F-4D97-AF65-F5344CB8AC3E}">
        <p14:creationId xmlns:p14="http://schemas.microsoft.com/office/powerpoint/2010/main" val="8450521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A4769374-79DB-4B70-A271-BBBE7E1BC35B}" type="slidenum">
              <a:rPr lang="en-US" altLang="ja-JP" smtClean="0"/>
              <a:pPr/>
              <a:t>103</a:t>
            </a:fld>
            <a:endParaRPr lang="en-US" altLang="ja-JP"/>
          </a:p>
        </p:txBody>
      </p:sp>
      <p:sp>
        <p:nvSpPr>
          <p:cNvPr id="4" name="タイトル 1"/>
          <p:cNvSpPr>
            <a:spLocks noGrp="1"/>
          </p:cNvSpPr>
          <p:nvPr>
            <p:ph type="title"/>
          </p:nvPr>
        </p:nvSpPr>
        <p:spPr/>
        <p:txBody>
          <a:bodyPr/>
          <a:lstStyle/>
          <a:p>
            <a:r>
              <a:rPr lang="en-US" altLang="ja-JP" sz="2400" b="0" dirty="0">
                <a:solidFill>
                  <a:schemeClr val="tx1"/>
                </a:solidFill>
              </a:rPr>
              <a:t>4.</a:t>
            </a:r>
            <a:r>
              <a:rPr lang="ja-JP" altLang="en-US" sz="2400" b="0" dirty="0">
                <a:solidFill>
                  <a:schemeClr val="tx1"/>
                </a:solidFill>
              </a:rPr>
              <a:t>データ共用型契約</a:t>
            </a:r>
            <a:r>
              <a:rPr lang="ja-JP" altLang="en-US" sz="2400" b="0" dirty="0"/>
              <a:t>（</a:t>
            </a:r>
            <a:r>
              <a:rPr lang="en-US" altLang="ja-JP" sz="2400" b="0" dirty="0"/>
              <a:t>PF</a:t>
            </a:r>
            <a:r>
              <a:rPr lang="ja-JP" altLang="en-US" sz="2400" b="0" dirty="0"/>
              <a:t>を利用しデータ共用）⑧</a:t>
            </a:r>
            <a:endParaRPr kumimoji="1" lang="ja-JP" altLang="en-US" sz="2000" b="0" dirty="0"/>
          </a:p>
        </p:txBody>
      </p:sp>
      <p:sp>
        <p:nvSpPr>
          <p:cNvPr id="5" name="角丸四角形 4"/>
          <p:cNvSpPr/>
          <p:nvPr/>
        </p:nvSpPr>
        <p:spPr>
          <a:xfrm>
            <a:off x="411802" y="1192553"/>
            <a:ext cx="8496944" cy="5440815"/>
          </a:xfrm>
          <a:prstGeom prst="roundRect">
            <a:avLst>
              <a:gd name="adj" fmla="val 6160"/>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製品利用に伴う個人データ取得 →大量に取得・蓄積・流通</a:t>
            </a:r>
            <a:endParaRPr lang="en-US" altLang="ja-JP" sz="20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データ共有主体（社内・競合・異業種）増加→リスク増加、契約によるコントロールが困難</a:t>
            </a:r>
            <a:endParaRPr lang="en-US" altLang="ja-JP" sz="20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広範囲なデータ流通が瞬時に行われる</a:t>
            </a:r>
            <a:endParaRPr lang="en-US" altLang="ja-JP" sz="20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取得データが個人情報を含む場合（顧客へのコミットが求められる）</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rPr>
              <a:t>リスク甚大だがデータ利用によるビジネスチャンスも得たい！</a:t>
            </a:r>
            <a:endParaRPr lang="en-US" altLang="ja-JP" sz="2400" b="1" dirty="0">
              <a:solidFill>
                <a:schemeClr val="tx1"/>
              </a:solidFill>
              <a:latin typeface="Meiryo UI" panose="020B0604030504040204" pitchFamily="50" charset="-128"/>
              <a:ea typeface="Meiryo UI" panose="020B0604030504040204" pitchFamily="50" charset="-128"/>
            </a:endParaRPr>
          </a:p>
          <a:p>
            <a:endParaRPr lang="en-US" altLang="ja-JP" sz="2400" dirty="0">
              <a:solidFill>
                <a:schemeClr val="tx1"/>
              </a:solidFill>
              <a:latin typeface="Meiryo UI" panose="020B0604030504040204" pitchFamily="50" charset="-128"/>
              <a:ea typeface="Meiryo UI" panose="020B0604030504040204" pitchFamily="50" charset="-128"/>
            </a:endParaRPr>
          </a:p>
          <a:p>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データ管理徹底 ｖｓ 利活用のバランスを考慮した、</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データの適正管理体制を構築する</a:t>
            </a:r>
            <a:endParaRPr lang="en-US" altLang="ja-JP" sz="2400" dirty="0">
              <a:solidFill>
                <a:schemeClr val="tx1"/>
              </a:solidFill>
              <a:latin typeface="Meiryo UI" panose="020B0604030504040204" pitchFamily="50" charset="-128"/>
              <a:ea typeface="Meiryo UI" panose="020B0604030504040204" pitchFamily="50" charset="-128"/>
            </a:endParaRPr>
          </a:p>
          <a:p>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800" b="1" dirty="0">
                <a:solidFill>
                  <a:schemeClr val="tx1"/>
                </a:solidFill>
                <a:latin typeface="Meiryo UI" panose="020B0604030504040204" pitchFamily="50" charset="-128"/>
                <a:ea typeface="Meiryo UI" panose="020B0604030504040204" pitchFamily="50" charset="-128"/>
              </a:rPr>
              <a:t>データ利用に関する、</a:t>
            </a:r>
            <a:endParaRPr lang="en-US" altLang="ja-JP" sz="2800" b="1" dirty="0">
              <a:solidFill>
                <a:schemeClr val="tx1"/>
              </a:solidFill>
              <a:latin typeface="Meiryo UI" panose="020B0604030504040204" pitchFamily="50" charset="-128"/>
              <a:ea typeface="Meiryo UI" panose="020B0604030504040204" pitchFamily="50" charset="-128"/>
            </a:endParaRPr>
          </a:p>
          <a:p>
            <a:pPr algn="ctr"/>
            <a:r>
              <a:rPr lang="ja-JP" altLang="en-US" sz="2800" b="1" dirty="0">
                <a:solidFill>
                  <a:schemeClr val="tx1"/>
                </a:solidFill>
                <a:latin typeface="Meiryo UI" panose="020B0604030504040204" pitchFamily="50" charset="-128"/>
                <a:ea typeface="Meiryo UI" panose="020B0604030504040204" pitchFamily="50" charset="-128"/>
              </a:rPr>
              <a:t>社内教育・啓発活動が必要</a:t>
            </a:r>
            <a:endParaRPr lang="en-US" altLang="ja-JP" sz="2800" b="1" dirty="0">
              <a:solidFill>
                <a:schemeClr val="tx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331640" y="726600"/>
            <a:ext cx="6120680" cy="432048"/>
          </a:xfrm>
          <a:prstGeom prst="rect">
            <a:avLst/>
          </a:prstGeom>
        </p:spPr>
        <p:txBody>
          <a:bodyPr>
            <a:noAutofit/>
          </a:bodyPr>
          <a:lstStyle>
            <a:lvl1pPr algn="ctr" defTabSz="914400" rtl="0" eaLnBrk="1" latinLnBrk="0" hangingPunct="1">
              <a:lnSpc>
                <a:spcPct val="100000"/>
              </a:lnSpc>
              <a:spcBef>
                <a:spcPct val="0"/>
              </a:spcBef>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dirty="0">
                <a:solidFill>
                  <a:schemeClr val="tx1"/>
                </a:solidFill>
              </a:rPr>
              <a:t>契約・運用的観点における留意事項</a:t>
            </a:r>
            <a:endParaRPr lang="en-US" altLang="ja-JP" sz="2000" dirty="0">
              <a:solidFill>
                <a:schemeClr val="tx1"/>
              </a:solidFill>
            </a:endParaRPr>
          </a:p>
        </p:txBody>
      </p:sp>
    </p:spTree>
    <p:extLst>
      <p:ext uri="{BB962C8B-B14F-4D97-AF65-F5344CB8AC3E}">
        <p14:creationId xmlns:p14="http://schemas.microsoft.com/office/powerpoint/2010/main" val="42136214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lang="ja-JP" altLang="en-US" sz="4400" dirty="0"/>
              <a:t>おわりに</a:t>
            </a:r>
            <a:endParaRPr kumimoji="1" lang="ja-JP" altLang="en-US" sz="4400" dirty="0"/>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104</a:t>
            </a:fld>
            <a:endParaRPr lang="en-US" altLang="ja-JP" dirty="0"/>
          </a:p>
        </p:txBody>
      </p:sp>
    </p:spTree>
    <p:extLst>
      <p:ext uri="{BB962C8B-B14F-4D97-AF65-F5344CB8AC3E}">
        <p14:creationId xmlns:p14="http://schemas.microsoft.com/office/powerpoint/2010/main" val="6603896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おわりに</a:t>
            </a:r>
          </a:p>
        </p:txBody>
      </p:sp>
      <p:sp>
        <p:nvSpPr>
          <p:cNvPr id="3" name="コンテンツ プレースホルダー 2"/>
          <p:cNvSpPr>
            <a:spLocks noGrp="1"/>
          </p:cNvSpPr>
          <p:nvPr>
            <p:ph idx="1"/>
          </p:nvPr>
        </p:nvSpPr>
        <p:spPr>
          <a:xfrm>
            <a:off x="179388" y="790600"/>
            <a:ext cx="8785225" cy="4654624"/>
          </a:xfrm>
        </p:spPr>
        <p:txBody>
          <a:bodyPr/>
          <a:lstStyle/>
          <a:p>
            <a:pPr eaLnBrk="1"/>
            <a:r>
              <a:rPr lang="ja-JP" altLang="en-US" dirty="0"/>
              <a:t>本資料集では、契約担当者が協業の事例分析や、契約の新たなパターンを習得できるように、実在事例をベースにした仮想事例を用いて契約案の作成・交渉を仮想体験できるように事例集を整理した。</a:t>
            </a:r>
            <a:r>
              <a:rPr lang="en-US" altLang="ja-JP" dirty="0"/>
              <a:t/>
            </a:r>
            <a:br>
              <a:rPr lang="en-US" altLang="ja-JP" dirty="0"/>
            </a:br>
            <a:r>
              <a:rPr lang="ja-JP" altLang="en-US" dirty="0"/>
              <a:t>また、データ取り扱い、ＡＩ、ベンチャー、産学連携など多分野のテーマを網羅して解説も加え、契約に関する最新の知見も習得できるようにした。今後、データ利活用のオープンイノベーションや契約を検討する際に、少しでも参考となるところがあれば幸いである。</a:t>
            </a:r>
          </a:p>
          <a:p>
            <a:pPr eaLnBrk="1"/>
            <a:r>
              <a:rPr lang="ja-JP" altLang="en-US" dirty="0"/>
              <a:t>なお、本資料集の作成にあたっては、松下 外 弁護士と、</a:t>
            </a:r>
            <a:r>
              <a:rPr lang="en-US" altLang="ja-JP" dirty="0"/>
              <a:t/>
            </a:r>
            <a:br>
              <a:rPr lang="en-US" altLang="ja-JP" dirty="0"/>
            </a:br>
            <a:r>
              <a:rPr lang="ja-JP" altLang="en-US" dirty="0"/>
              <a:t>内田 誠 弁護士に面談や原稿のチェックを通じて、ご意見を頂いた。</a:t>
            </a:r>
            <a:endParaRPr lang="en-US" altLang="ja-JP" dirty="0"/>
          </a:p>
          <a:p>
            <a:pPr eaLnBrk="1"/>
            <a:endParaRPr lang="en-US" altLang="ja-JP" dirty="0"/>
          </a:p>
          <a:p>
            <a:pPr eaLnBrk="1"/>
            <a:endParaRPr lang="en-US" altLang="ja-JP" dirty="0"/>
          </a:p>
          <a:p>
            <a:pPr marL="0" indent="0" algn="r" eaLnBrk="1">
              <a:buNone/>
            </a:pPr>
            <a:r>
              <a:rPr lang="ja-JP" altLang="en-US" dirty="0"/>
              <a:t>以上</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105</a:t>
            </a:fld>
            <a:endParaRPr lang="en-US" altLang="ja-JP"/>
          </a:p>
        </p:txBody>
      </p:sp>
    </p:spTree>
    <p:extLst>
      <p:ext uri="{BB962C8B-B14F-4D97-AF65-F5344CB8AC3E}">
        <p14:creationId xmlns:p14="http://schemas.microsoft.com/office/powerpoint/2010/main" val="420903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２．データ利活用に関わるオープンイノベーション</a:t>
            </a:r>
          </a:p>
        </p:txBody>
      </p:sp>
      <p:sp>
        <p:nvSpPr>
          <p:cNvPr id="3" name="コンテンツ プレースホルダー 2"/>
          <p:cNvSpPr>
            <a:spLocks noGrp="1"/>
          </p:cNvSpPr>
          <p:nvPr>
            <p:ph idx="1"/>
          </p:nvPr>
        </p:nvSpPr>
        <p:spPr>
          <a:xfrm>
            <a:off x="72008" y="692696"/>
            <a:ext cx="9071992" cy="5302597"/>
          </a:xfrm>
          <a:ln>
            <a:noFill/>
          </a:ln>
        </p:spPr>
        <p:txBody>
          <a:bodyPr/>
          <a:lstStyle/>
          <a:p>
            <a:r>
              <a:rPr lang="ja-JP" altLang="en-US" dirty="0"/>
              <a:t>オープンイノベーションとは、企業内部と外部のアイデアを有機的に結合させ、価値創造すること</a:t>
            </a:r>
            <a:r>
              <a:rPr lang="en-US" altLang="ja-JP" sz="1800" dirty="0"/>
              <a:t>(</a:t>
            </a:r>
            <a:r>
              <a:rPr lang="en-US" altLang="ja-JP" sz="1600" dirty="0"/>
              <a:t>Henry W. </a:t>
            </a:r>
            <a:r>
              <a:rPr lang="en-US" altLang="ja-JP" sz="1600" dirty="0" err="1"/>
              <a:t>Chesbrough</a:t>
            </a:r>
            <a:r>
              <a:rPr lang="en-US" altLang="ja-JP" sz="1600" dirty="0"/>
              <a:t>, </a:t>
            </a:r>
            <a:r>
              <a:rPr lang="ja-JP" altLang="en-US" sz="1600" dirty="0"/>
              <a:t>著書</a:t>
            </a:r>
            <a:r>
              <a:rPr lang="en-US" altLang="ja-JP" sz="1600" dirty="0"/>
              <a:t>『Open Innovation』</a:t>
            </a:r>
            <a:r>
              <a:rPr lang="ja-JP" altLang="en-US" sz="1600" dirty="0" err="1"/>
              <a:t>、</a:t>
            </a:r>
            <a:r>
              <a:rPr lang="en-US" altLang="ja-JP" sz="1600" dirty="0"/>
              <a:t>2003</a:t>
            </a:r>
            <a:r>
              <a:rPr lang="ja-JP" altLang="en-US" sz="1600" dirty="0"/>
              <a:t>年）</a:t>
            </a:r>
            <a:endParaRPr lang="en-US" altLang="ja-JP" dirty="0"/>
          </a:p>
          <a:p>
            <a:r>
              <a:rPr kumimoji="1" lang="ja-JP" altLang="en-US" dirty="0"/>
              <a:t>オープンイノベーションの進化</a:t>
            </a:r>
            <a:endParaRPr kumimoji="1" lang="en-US" altLang="ja-JP" dirty="0"/>
          </a:p>
          <a:p>
            <a:pPr marL="0" indent="0" eaLnBrk="1">
              <a:buNone/>
            </a:pPr>
            <a:r>
              <a:rPr kumimoji="1" lang="ja-JP" altLang="en-US" dirty="0"/>
              <a:t>　１）自前主義の脱却</a:t>
            </a:r>
            <a:r>
              <a:rPr lang="ja-JP" altLang="en-US" dirty="0"/>
              <a:t>　</a:t>
            </a:r>
            <a:r>
              <a:rPr kumimoji="1" lang="ja-JP" altLang="en-US" dirty="0"/>
              <a:t>共同研究開発</a:t>
            </a:r>
            <a:r>
              <a:rPr kumimoji="1" lang="en-US" altLang="ja-JP" dirty="0"/>
              <a:t/>
            </a:r>
            <a:br>
              <a:rPr kumimoji="1" lang="en-US" altLang="ja-JP" dirty="0"/>
            </a:br>
            <a:r>
              <a:rPr kumimoji="1" lang="ja-JP" altLang="en-US" dirty="0"/>
              <a:t>　　　　　　例）自動ブレーキ</a:t>
            </a:r>
            <a:endParaRPr kumimoji="1" lang="en-US" altLang="ja-JP" dirty="0"/>
          </a:p>
          <a:p>
            <a:pPr marL="0" indent="0">
              <a:buNone/>
            </a:pPr>
            <a:r>
              <a:rPr kumimoji="1" lang="ja-JP" altLang="en-US" dirty="0"/>
              <a:t>　２）異業種、大学、ベンチャーの</a:t>
            </a:r>
            <a:r>
              <a:rPr kumimoji="1" lang="en-US" altLang="ja-JP" dirty="0"/>
              <a:t/>
            </a:r>
            <a:br>
              <a:rPr kumimoji="1" lang="en-US" altLang="ja-JP" dirty="0"/>
            </a:br>
            <a:r>
              <a:rPr kumimoji="1" lang="ja-JP" altLang="en-US" dirty="0"/>
              <a:t>　　　　イノベーション取り込み</a:t>
            </a:r>
            <a:r>
              <a:rPr lang="en-US" altLang="ja-JP" dirty="0"/>
              <a:t/>
            </a:r>
            <a:br>
              <a:rPr lang="en-US" altLang="ja-JP" dirty="0"/>
            </a:br>
            <a:r>
              <a:rPr lang="ja-JP" altLang="en-US" dirty="0"/>
              <a:t>　　　　　　例）電気自動車</a:t>
            </a:r>
            <a:endParaRPr lang="en-US" altLang="ja-JP" dirty="0"/>
          </a:p>
          <a:p>
            <a:pPr marL="0" indent="0">
              <a:buNone/>
            </a:pPr>
            <a:r>
              <a:rPr kumimoji="1" lang="ja-JP" altLang="en-US" dirty="0"/>
              <a:t>　３）産官学＋一般市民との連携</a:t>
            </a:r>
            <a:r>
              <a:rPr lang="en-US" altLang="ja-JP" dirty="0">
                <a:solidFill>
                  <a:srgbClr val="FF0000"/>
                </a:solidFill>
              </a:rPr>
              <a:t/>
            </a:r>
            <a:br>
              <a:rPr lang="en-US" altLang="ja-JP" dirty="0">
                <a:solidFill>
                  <a:srgbClr val="FF0000"/>
                </a:solidFill>
              </a:rPr>
            </a:br>
            <a:r>
              <a:rPr lang="ja-JP" altLang="en-US" dirty="0"/>
              <a:t>　　　　　　例）自動運転</a:t>
            </a:r>
            <a:r>
              <a:rPr lang="en-US" altLang="ja-JP" dirty="0"/>
              <a:t/>
            </a:r>
            <a:br>
              <a:rPr lang="en-US" altLang="ja-JP" dirty="0"/>
            </a:br>
            <a:endParaRPr lang="ja-JP" altLang="en-US" dirty="0"/>
          </a:p>
          <a:p>
            <a:r>
              <a:rPr lang="ja-JP" altLang="en-US" b="1" dirty="0"/>
              <a:t>本事例で対象とするオープンイノベーション</a:t>
            </a:r>
            <a:r>
              <a:rPr lang="en-US" altLang="ja-JP" b="1" dirty="0"/>
              <a:t/>
            </a:r>
            <a:br>
              <a:rPr lang="en-US" altLang="ja-JP" b="1" dirty="0"/>
            </a:br>
            <a:r>
              <a:rPr lang="ja-JP" altLang="en-US" b="1" dirty="0"/>
              <a:t>２）異業種、大学、ベンチャーのイノベーション取り込み</a:t>
            </a:r>
            <a:r>
              <a:rPr lang="en-US" altLang="ja-JP" b="1" dirty="0"/>
              <a:t/>
            </a:r>
            <a:br>
              <a:rPr lang="en-US" altLang="ja-JP" b="1" dirty="0"/>
            </a:br>
            <a:r>
              <a:rPr lang="ja-JP" altLang="en-US" b="1" dirty="0"/>
              <a:t>＋データ利活用</a:t>
            </a:r>
            <a:endParaRPr lang="en-US" altLang="ja-JP" b="1" dirty="0"/>
          </a:p>
        </p:txBody>
      </p:sp>
      <p:sp>
        <p:nvSpPr>
          <p:cNvPr id="4" name="スライド番号プレースホルダー 3"/>
          <p:cNvSpPr>
            <a:spLocks noGrp="1"/>
          </p:cNvSpPr>
          <p:nvPr>
            <p:ph type="sldNum" sz="quarter" idx="10"/>
          </p:nvPr>
        </p:nvSpPr>
        <p:spPr/>
        <p:txBody>
          <a:bodyPr/>
          <a:lstStyle/>
          <a:p>
            <a:pPr>
              <a:defRPr/>
            </a:pPr>
            <a:fld id="{C1FCDF29-5D2B-4C14-918F-E4B9F1495842}" type="slidenum">
              <a:rPr lang="en-US" altLang="ja-JP" smtClean="0"/>
              <a:pPr>
                <a:defRPr/>
              </a:pPr>
              <a:t>10</a:t>
            </a:fld>
            <a:endParaRPr lang="en-US" altLang="ja-JP"/>
          </a:p>
        </p:txBody>
      </p:sp>
      <p:sp>
        <p:nvSpPr>
          <p:cNvPr id="5" name="円/楕円 4"/>
          <p:cNvSpPr/>
          <p:nvPr/>
        </p:nvSpPr>
        <p:spPr>
          <a:xfrm>
            <a:off x="5652120" y="1988841"/>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企業</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円/楕円 6"/>
          <p:cNvSpPr/>
          <p:nvPr/>
        </p:nvSpPr>
        <p:spPr>
          <a:xfrm>
            <a:off x="6395608" y="1988841"/>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企業</a:t>
            </a:r>
          </a:p>
        </p:txBody>
      </p:sp>
      <p:sp>
        <p:nvSpPr>
          <p:cNvPr id="8" name="テキスト ボックス 7"/>
          <p:cNvSpPr txBox="1"/>
          <p:nvPr/>
        </p:nvSpPr>
        <p:spPr>
          <a:xfrm>
            <a:off x="6030162" y="1556793"/>
            <a:ext cx="95410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同業種</a:t>
            </a:r>
          </a:p>
        </p:txBody>
      </p:sp>
      <p:sp>
        <p:nvSpPr>
          <p:cNvPr id="9" name="円/楕円 8"/>
          <p:cNvSpPr/>
          <p:nvPr/>
        </p:nvSpPr>
        <p:spPr>
          <a:xfrm>
            <a:off x="5760132" y="3156770"/>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企業</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円/楕円 10"/>
          <p:cNvSpPr/>
          <p:nvPr/>
        </p:nvSpPr>
        <p:spPr>
          <a:xfrm>
            <a:off x="7308304" y="2826564"/>
            <a:ext cx="1728191" cy="865584"/>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企業</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大学</a:t>
            </a:r>
            <a:r>
              <a:rPr kumimoji="1" lang="en-US" altLang="ja-JP" sz="2000" dirty="0">
                <a:solidFill>
                  <a:schemeClr val="tx1"/>
                </a:solidFill>
                <a:latin typeface="Meiryo UI" panose="020B0604030504040204" pitchFamily="50" charset="-128"/>
                <a:ea typeface="Meiryo UI" panose="020B0604030504040204" pitchFamily="50" charset="-128"/>
              </a:rPr>
              <a:t/>
            </a:r>
            <a:br>
              <a:rPr kumimoji="1" lang="en-US" altLang="ja-JP" sz="2000" dirty="0">
                <a:solidFill>
                  <a:schemeClr val="tx1"/>
                </a:solidFill>
                <a:latin typeface="Meiryo UI" panose="020B0604030504040204" pitchFamily="50" charset="-128"/>
                <a:ea typeface="Meiryo UI" panose="020B0604030504040204" pitchFamily="50" charset="-128"/>
              </a:rPr>
            </a:br>
            <a:r>
              <a:rPr kumimoji="1" lang="ja-JP" altLang="en-US" sz="2000" dirty="0">
                <a:solidFill>
                  <a:schemeClr val="tx1"/>
                </a:solidFill>
                <a:latin typeface="Meiryo UI" panose="020B0604030504040204" pitchFamily="50" charset="-128"/>
                <a:ea typeface="Meiryo UI" panose="020B0604030504040204" pitchFamily="50" charset="-128"/>
              </a:rPr>
              <a:t>ベンチャー</a:t>
            </a:r>
          </a:p>
        </p:txBody>
      </p:sp>
      <p:sp>
        <p:nvSpPr>
          <p:cNvPr id="15" name="円/楕円 14"/>
          <p:cNvSpPr/>
          <p:nvPr/>
        </p:nvSpPr>
        <p:spPr>
          <a:xfrm>
            <a:off x="5724128" y="4437112"/>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企業</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7" name="円/楕円 16"/>
          <p:cNvSpPr/>
          <p:nvPr/>
        </p:nvSpPr>
        <p:spPr>
          <a:xfrm>
            <a:off x="7048469" y="4725144"/>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企業</a:t>
            </a:r>
          </a:p>
        </p:txBody>
      </p:sp>
      <p:sp>
        <p:nvSpPr>
          <p:cNvPr id="18" name="円/楕円 17"/>
          <p:cNvSpPr/>
          <p:nvPr/>
        </p:nvSpPr>
        <p:spPr>
          <a:xfrm>
            <a:off x="7920372" y="4725144"/>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大学</a:t>
            </a:r>
          </a:p>
        </p:txBody>
      </p:sp>
      <p:sp>
        <p:nvSpPr>
          <p:cNvPr id="19" name="円/楕円 18"/>
          <p:cNvSpPr/>
          <p:nvPr/>
        </p:nvSpPr>
        <p:spPr>
          <a:xfrm>
            <a:off x="7848365" y="4149080"/>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政府</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0" name="円/楕円 19"/>
          <p:cNvSpPr/>
          <p:nvPr/>
        </p:nvSpPr>
        <p:spPr>
          <a:xfrm>
            <a:off x="7048469" y="4149080"/>
            <a:ext cx="756084" cy="28803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市民</a:t>
            </a:r>
          </a:p>
        </p:txBody>
      </p:sp>
      <p:sp>
        <p:nvSpPr>
          <p:cNvPr id="21" name="角丸四角形 20"/>
          <p:cNvSpPr/>
          <p:nvPr/>
        </p:nvSpPr>
        <p:spPr>
          <a:xfrm>
            <a:off x="6984268" y="4005064"/>
            <a:ext cx="1800200" cy="129614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右矢印 21"/>
          <p:cNvSpPr/>
          <p:nvPr/>
        </p:nvSpPr>
        <p:spPr>
          <a:xfrm>
            <a:off x="6660232" y="3192774"/>
            <a:ext cx="648072" cy="243878"/>
          </a:xfrm>
          <a:prstGeom prst="lef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308304" y="1556793"/>
            <a:ext cx="954107"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異業種</a:t>
            </a:r>
            <a:endParaRPr kumimoji="1" lang="ja-JP" altLang="en-US" sz="20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7236296" y="1599660"/>
            <a:ext cx="0" cy="209248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左右矢印 28"/>
          <p:cNvSpPr/>
          <p:nvPr/>
        </p:nvSpPr>
        <p:spPr>
          <a:xfrm>
            <a:off x="6588225" y="4509120"/>
            <a:ext cx="360040" cy="216024"/>
          </a:xfrm>
          <a:prstGeom prst="lef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95536" y="2734915"/>
            <a:ext cx="8640961" cy="1126133"/>
          </a:xfrm>
          <a:prstGeom prst="round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左カーブ矢印 31"/>
          <p:cNvSpPr/>
          <p:nvPr/>
        </p:nvSpPr>
        <p:spPr>
          <a:xfrm flipH="1">
            <a:off x="72008" y="2924944"/>
            <a:ext cx="323528" cy="2232248"/>
          </a:xfrm>
          <a:prstGeom prst="curvedLef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5355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３．知財取扱いの交渉における留意点</a:t>
            </a:r>
          </a:p>
        </p:txBody>
      </p:sp>
      <p:sp>
        <p:nvSpPr>
          <p:cNvPr id="3" name="コンテンツ プレースホルダー 2"/>
          <p:cNvSpPr>
            <a:spLocks noGrp="1"/>
          </p:cNvSpPr>
          <p:nvPr>
            <p:ph idx="1"/>
          </p:nvPr>
        </p:nvSpPr>
        <p:spPr/>
        <p:txBody>
          <a:bodyPr/>
          <a:lstStyle/>
          <a:p>
            <a:r>
              <a:rPr lang="ja-JP" altLang="en-US" dirty="0"/>
              <a:t>知財取扱いの交渉では複数の因子が影響する</a:t>
            </a:r>
            <a:endParaRPr lang="en-US" altLang="ja-JP" dirty="0"/>
          </a:p>
          <a:p>
            <a:pPr eaLnBrk="1"/>
            <a:r>
              <a:rPr lang="ja-JP" altLang="en-US" dirty="0"/>
              <a:t>事前に</a:t>
            </a:r>
            <a:r>
              <a:rPr lang="ja-JP" altLang="en-US" b="1" dirty="0">
                <a:solidFill>
                  <a:schemeClr val="accent4"/>
                </a:solidFill>
              </a:rPr>
              <a:t>相手に対する交渉力の強弱</a:t>
            </a:r>
            <a:r>
              <a:rPr lang="ja-JP" altLang="en-US" dirty="0"/>
              <a:t>を分析する必要有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FCDF29-5D2B-4C14-918F-E4B9F1495842}" type="slidenum">
              <a:rPr lang="en-US" altLang="ja-JP" smtClean="0"/>
              <a:pPr>
                <a:defRPr/>
              </a:pPr>
              <a:t>11</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275143883"/>
              </p:ext>
            </p:extLst>
          </p:nvPr>
        </p:nvGraphicFramePr>
        <p:xfrm>
          <a:off x="539552" y="1916832"/>
          <a:ext cx="7560840" cy="3795840"/>
        </p:xfrm>
        <a:graphic>
          <a:graphicData uri="http://schemas.openxmlformats.org/drawingml/2006/table">
            <a:tbl>
              <a:tblPr firstRow="1" bandRow="1">
                <a:tableStyleId>{073A0DAA-6AF3-43AB-8588-CEC1D06C72B9}</a:tableStyleId>
              </a:tblPr>
              <a:tblGrid>
                <a:gridCol w="2448272">
                  <a:extLst>
                    <a:ext uri="{9D8B030D-6E8A-4147-A177-3AD203B41FA5}">
                      <a16:colId xmlns:a16="http://schemas.microsoft.com/office/drawing/2014/main" xmlns="" val="20000"/>
                    </a:ext>
                  </a:extLst>
                </a:gridCol>
                <a:gridCol w="5112568">
                  <a:extLst>
                    <a:ext uri="{9D8B030D-6E8A-4147-A177-3AD203B41FA5}">
                      <a16:colId xmlns:a16="http://schemas.microsoft.com/office/drawing/2014/main" xmlns="" val="20001"/>
                    </a:ext>
                  </a:extLst>
                </a:gridCol>
              </a:tblGrid>
              <a:tr h="335813">
                <a:tc>
                  <a:txBody>
                    <a:bodyPr/>
                    <a:lstStyle/>
                    <a:p>
                      <a:r>
                        <a:rPr kumimoji="1" lang="ja-JP" altLang="en-US" sz="2400" dirty="0">
                          <a:latin typeface="Meiryo UI" panose="020B0604030504040204" pitchFamily="50" charset="-128"/>
                          <a:ea typeface="Meiryo UI" panose="020B0604030504040204" pitchFamily="50" charset="-128"/>
                        </a:rPr>
                        <a:t>影響因子</a:t>
                      </a: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2400" dirty="0">
                          <a:latin typeface="Meiryo UI" panose="020B0604030504040204" pitchFamily="50" charset="-128"/>
                          <a:ea typeface="Meiryo UI" panose="020B0604030504040204" pitchFamily="50" charset="-128"/>
                        </a:rPr>
                        <a:t>交渉力への影響</a:t>
                      </a:r>
                    </a:p>
                  </a:txBody>
                  <a:tcPr marL="36000" marR="3600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49380">
                <a:tc>
                  <a:txBody>
                    <a:bodyPr/>
                    <a:lstStyle/>
                    <a:p>
                      <a:r>
                        <a:rPr kumimoji="1" lang="ja-JP" altLang="en-US" sz="2400" dirty="0">
                          <a:latin typeface="Meiryo UI" panose="020B0604030504040204" pitchFamily="50" charset="-128"/>
                          <a:ea typeface="Meiryo UI" panose="020B0604030504040204" pitchFamily="50" charset="-128"/>
                        </a:rPr>
                        <a:t>ターゲット顧客</a:t>
                      </a:r>
                    </a:p>
                  </a:txBody>
                  <a:tcPr marL="36000" marR="36000" marT="36000" marB="36000">
                    <a:lnL w="12700" cap="flat" cmpd="sng" algn="ctr">
                      <a:solidFill>
                        <a:schemeClr val="tx1"/>
                      </a:solidFill>
                      <a:prstDash val="solid"/>
                      <a:round/>
                      <a:headEnd type="none" w="med" len="med"/>
                      <a:tailEnd type="none" w="med" len="med"/>
                    </a:lnL>
                  </a:tcPr>
                </a:tc>
                <a:tc>
                  <a:txBody>
                    <a:bodyPr/>
                    <a:lstStyle/>
                    <a:p>
                      <a:r>
                        <a:rPr kumimoji="1" lang="ja-JP" altLang="en-US" sz="2400" dirty="0">
                          <a:latin typeface="Meiryo UI" panose="020B0604030504040204" pitchFamily="50" charset="-128"/>
                          <a:ea typeface="Meiryo UI" panose="020B0604030504040204" pitchFamily="50" charset="-128"/>
                        </a:rPr>
                        <a:t>優良顧客を抱えている方が有利</a:t>
                      </a: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349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UI" panose="020B0604030504040204" pitchFamily="50" charset="-128"/>
                          <a:ea typeface="Meiryo UI" panose="020B0604030504040204" pitchFamily="50" charset="-128"/>
                        </a:rPr>
                        <a:t>収益モデル</a:t>
                      </a:r>
                    </a:p>
                  </a:txBody>
                  <a:tcPr marL="36000" marR="36000" marT="36000" marB="36000">
                    <a:lnL w="12700" cap="flat" cmpd="sng" algn="ctr">
                      <a:solidFill>
                        <a:schemeClr val="tx1"/>
                      </a:solidFill>
                      <a:prstDash val="solid"/>
                      <a:round/>
                      <a:headEnd type="none" w="med" len="med"/>
                      <a:tailEnd type="none" w="med" len="med"/>
                    </a:lnL>
                  </a:tcPr>
                </a:tc>
                <a:tc>
                  <a:txBody>
                    <a:bodyPr/>
                    <a:lstStyle/>
                    <a:p>
                      <a:r>
                        <a:rPr kumimoji="1" lang="ja-JP" altLang="en-US" sz="2400" dirty="0">
                          <a:latin typeface="Meiryo UI" panose="020B0604030504040204" pitchFamily="50" charset="-128"/>
                          <a:ea typeface="Meiryo UI" panose="020B0604030504040204" pitchFamily="50" charset="-128"/>
                        </a:rPr>
                        <a:t>儲かっている方が有利</a:t>
                      </a: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49380">
                <a:tc>
                  <a:txBody>
                    <a:bodyPr/>
                    <a:lstStyle/>
                    <a:p>
                      <a:r>
                        <a:rPr kumimoji="1" lang="ja-JP" altLang="en-US" sz="2400" dirty="0">
                          <a:latin typeface="Meiryo UI" panose="020B0604030504040204" pitchFamily="50" charset="-128"/>
                          <a:ea typeface="Meiryo UI" panose="020B0604030504040204" pitchFamily="50" charset="-128"/>
                        </a:rPr>
                        <a:t>作業分担</a:t>
                      </a:r>
                    </a:p>
                  </a:txBody>
                  <a:tcPr marL="36000" marR="36000" marT="36000" marB="36000">
                    <a:lnL w="12700" cap="flat" cmpd="sng" algn="ctr">
                      <a:solidFill>
                        <a:schemeClr val="tx1"/>
                      </a:solidFill>
                      <a:prstDash val="solid"/>
                      <a:round/>
                      <a:headEnd type="none" w="med" len="med"/>
                      <a:tailEnd type="none" w="med" len="med"/>
                    </a:lnL>
                  </a:tcPr>
                </a:tc>
                <a:tc>
                  <a:txBody>
                    <a:bodyPr/>
                    <a:lstStyle/>
                    <a:p>
                      <a:r>
                        <a:rPr kumimoji="1" lang="ja-JP" altLang="en-US" sz="2400" dirty="0">
                          <a:latin typeface="Meiryo UI" panose="020B0604030504040204" pitchFamily="50" charset="-128"/>
                          <a:ea typeface="Meiryo UI" panose="020B0604030504040204" pitchFamily="50" charset="-128"/>
                        </a:rPr>
                        <a:t>重要な作業を行う方が有利</a:t>
                      </a: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70020">
                <a:tc>
                  <a:txBody>
                    <a:bodyPr/>
                    <a:lstStyle/>
                    <a:p>
                      <a:r>
                        <a:rPr kumimoji="1" lang="ja-JP" altLang="en-US" sz="2400" dirty="0">
                          <a:latin typeface="Meiryo UI" panose="020B0604030504040204" pitchFamily="50" charset="-128"/>
                          <a:ea typeface="Meiryo UI" panose="020B0604030504040204" pitchFamily="50" charset="-128"/>
                        </a:rPr>
                        <a:t>費用分担</a:t>
                      </a:r>
                    </a:p>
                  </a:txBody>
                  <a:tcPr marL="36000" marR="36000" marT="36000" marB="36000">
                    <a:lnL w="12700" cap="flat" cmpd="sng" algn="ctr">
                      <a:solidFill>
                        <a:schemeClr val="tx1"/>
                      </a:solidFill>
                      <a:prstDash val="solid"/>
                      <a:round/>
                      <a:headEnd type="none" w="med" len="med"/>
                      <a:tailEnd type="none" w="med" len="med"/>
                    </a:lnL>
                  </a:tcPr>
                </a:tc>
                <a:tc>
                  <a:txBody>
                    <a:bodyPr/>
                    <a:lstStyle/>
                    <a:p>
                      <a:r>
                        <a:rPr kumimoji="1" lang="ja-JP" altLang="en-US" sz="2400" dirty="0">
                          <a:latin typeface="Meiryo UI" panose="020B0604030504040204" pitchFamily="50" charset="-128"/>
                          <a:ea typeface="Meiryo UI" panose="020B0604030504040204" pitchFamily="50" charset="-128"/>
                        </a:rPr>
                        <a:t>費用負担の多い方が有利</a:t>
                      </a: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379253">
                <a:tc>
                  <a:txBody>
                    <a:bodyPr/>
                    <a:lstStyle/>
                    <a:p>
                      <a:r>
                        <a:rPr kumimoji="1" lang="ja-JP" altLang="en-US" sz="2400" dirty="0">
                          <a:latin typeface="Meiryo UI" panose="020B0604030504040204" pitchFamily="50" charset="-128"/>
                          <a:ea typeface="Meiryo UI" panose="020B0604030504040204" pitchFamily="50" charset="-128"/>
                        </a:rPr>
                        <a:t>コア技術</a:t>
                      </a:r>
                    </a:p>
                  </a:txBody>
                  <a:tcPr marL="36000" marR="36000" marT="36000" marB="36000">
                    <a:lnL w="12700" cap="flat" cmpd="sng" algn="ctr">
                      <a:solidFill>
                        <a:schemeClr val="tx1"/>
                      </a:solidFill>
                      <a:prstDash val="solid"/>
                      <a:round/>
                      <a:headEnd type="none" w="med" len="med"/>
                      <a:tailEnd type="none" w="med" len="med"/>
                    </a:lnL>
                  </a:tcPr>
                </a:tc>
                <a:tc>
                  <a:txBody>
                    <a:bodyPr/>
                    <a:lstStyle/>
                    <a:p>
                      <a:r>
                        <a:rPr kumimoji="1" lang="ja-JP" altLang="en-US" sz="2400" dirty="0">
                          <a:latin typeface="Meiryo UI" panose="020B0604030504040204" pitchFamily="50" charset="-128"/>
                          <a:ea typeface="Meiryo UI" panose="020B0604030504040204" pitchFamily="50" charset="-128"/>
                        </a:rPr>
                        <a:t>技術力の高い方が有利</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基本特許を保有している方が有利</a:t>
                      </a: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379253">
                <a:tc>
                  <a:txBody>
                    <a:bodyPr/>
                    <a:lstStyle/>
                    <a:p>
                      <a:r>
                        <a:rPr kumimoji="1" lang="ja-JP" altLang="en-US" sz="2400" dirty="0">
                          <a:latin typeface="Meiryo UI" panose="020B0604030504040204" pitchFamily="50" charset="-128"/>
                          <a:ea typeface="Meiryo UI" panose="020B0604030504040204" pitchFamily="50" charset="-128"/>
                        </a:rPr>
                        <a:t>事業ドメイン</a:t>
                      </a: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2400" dirty="0">
                          <a:latin typeface="Meiryo UI" panose="020B0604030504040204" pitchFamily="50" charset="-128"/>
                          <a:ea typeface="Meiryo UI" panose="020B0604030504040204" pitchFamily="50" charset="-128"/>
                        </a:rPr>
                        <a:t>属する事業ドメインの成長性、注目度の高い方が有利</a:t>
                      </a:r>
                    </a:p>
                  </a:txBody>
                  <a:tcPr marL="36000" marR="36000" marT="36000" marB="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テキスト ボックス 6"/>
          <p:cNvSpPr txBox="1"/>
          <p:nvPr/>
        </p:nvSpPr>
        <p:spPr>
          <a:xfrm>
            <a:off x="1588468" y="1484784"/>
            <a:ext cx="5463355"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表　知財取扱いの交渉における影響因子　</a:t>
            </a:r>
          </a:p>
        </p:txBody>
      </p:sp>
      <p:sp>
        <p:nvSpPr>
          <p:cNvPr id="8" name="テキスト ボックス 7"/>
          <p:cNvSpPr txBox="1"/>
          <p:nvPr/>
        </p:nvSpPr>
        <p:spPr>
          <a:xfrm>
            <a:off x="683568" y="5910371"/>
            <a:ext cx="8352928" cy="830997"/>
          </a:xfrm>
          <a:prstGeom prst="rect">
            <a:avLst/>
          </a:prstGeom>
          <a:noFill/>
        </p:spPr>
        <p:txBody>
          <a:bodyPr wrap="square" rtlCol="0">
            <a:spAutoFit/>
          </a:bodyPr>
          <a:lstStyle/>
          <a:p>
            <a:pPr eaLnBrk="1"/>
            <a:r>
              <a:rPr kumimoji="1" lang="ja-JP" altLang="en-US" sz="2400" dirty="0">
                <a:latin typeface="Meiryo UI" panose="020B0604030504040204" pitchFamily="50" charset="-128"/>
                <a:ea typeface="Meiryo UI" panose="020B0604030504040204" pitchFamily="50" charset="-128"/>
              </a:rPr>
              <a:t>知財の帰属、利用</a:t>
            </a:r>
            <a:r>
              <a:rPr lang="ja-JP" altLang="en-US" sz="2400" dirty="0">
                <a:latin typeface="Meiryo UI" panose="020B0604030504040204" pitchFamily="50" charset="-128"/>
                <a:ea typeface="Meiryo UI" panose="020B0604030504040204" pitchFamily="50" charset="-128"/>
              </a:rPr>
              <a:t>条件</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の決定</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特に横展開</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協業相手以外への活用</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の自由度確保が課題</a:t>
            </a:r>
          </a:p>
        </p:txBody>
      </p:sp>
      <p:sp>
        <p:nvSpPr>
          <p:cNvPr id="9" name="下矢印 8"/>
          <p:cNvSpPr/>
          <p:nvPr/>
        </p:nvSpPr>
        <p:spPr>
          <a:xfrm>
            <a:off x="3182208" y="5713931"/>
            <a:ext cx="1656184" cy="25202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756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４．契約事例の使い方</a:t>
            </a:r>
          </a:p>
        </p:txBody>
      </p:sp>
      <p:sp>
        <p:nvSpPr>
          <p:cNvPr id="3" name="コンテンツ プレースホルダー 2"/>
          <p:cNvSpPr>
            <a:spLocks noGrp="1"/>
          </p:cNvSpPr>
          <p:nvPr>
            <p:ph idx="1"/>
          </p:nvPr>
        </p:nvSpPr>
        <p:spPr/>
        <p:txBody>
          <a:bodyPr/>
          <a:lstStyle/>
          <a:p>
            <a:r>
              <a:rPr lang="ja-JP" altLang="en-US" dirty="0"/>
              <a:t>基本</a:t>
            </a:r>
            <a:endParaRPr lang="en-US" altLang="ja-JP" dirty="0"/>
          </a:p>
          <a:p>
            <a:pPr lvl="1"/>
            <a:r>
              <a:rPr lang="ja-JP" altLang="en-US" sz="2400" dirty="0"/>
              <a:t>契約事例</a:t>
            </a:r>
            <a:r>
              <a:rPr lang="en-US" altLang="ja-JP" sz="2400" dirty="0"/>
              <a:t>1</a:t>
            </a:r>
            <a:r>
              <a:rPr lang="ja-JP" altLang="en-US" sz="2400" dirty="0"/>
              <a:t>～</a:t>
            </a:r>
            <a:r>
              <a:rPr lang="en-US" altLang="ja-JP" sz="2400" dirty="0"/>
              <a:t>4</a:t>
            </a:r>
            <a:r>
              <a:rPr lang="ja-JP" altLang="en-US" sz="2400" dirty="0"/>
              <a:t>を読んで各当事者の主張と争点を理解する</a:t>
            </a:r>
            <a:endParaRPr lang="en-US" altLang="ja-JP" sz="2400" dirty="0"/>
          </a:p>
          <a:p>
            <a:pPr lvl="1"/>
            <a:r>
              <a:rPr lang="ja-JP" altLang="en-US" sz="2400" dirty="0"/>
              <a:t>各契約事例について交渉シナリオを作成し模擬交渉を体験する</a:t>
            </a:r>
            <a:endParaRPr lang="en-US" altLang="ja-JP" sz="2400" dirty="0"/>
          </a:p>
          <a:p>
            <a:pPr lvl="1" eaLnBrk="1"/>
            <a:r>
              <a:rPr lang="ja-JP" altLang="en-US" sz="2400" dirty="0"/>
              <a:t>模擬交渉結果から合意形成のポイントを探る</a:t>
            </a:r>
            <a:endParaRPr lang="en-US" altLang="ja-JP" sz="2400" dirty="0"/>
          </a:p>
          <a:p>
            <a:pPr lvl="1"/>
            <a:endParaRPr kumimoji="1" lang="en-US" altLang="ja-JP" dirty="0"/>
          </a:p>
          <a:p>
            <a:r>
              <a:rPr lang="ja-JP" altLang="en-US" dirty="0"/>
              <a:t>応用</a:t>
            </a:r>
            <a:endParaRPr lang="en-US" altLang="ja-JP" dirty="0"/>
          </a:p>
          <a:p>
            <a:pPr lvl="1"/>
            <a:r>
              <a:rPr lang="ja-JP" altLang="en-US" sz="2400" dirty="0"/>
              <a:t>実事例を題材に交渉事例を整理し、チームで事前模擬交渉</a:t>
            </a:r>
            <a:endParaRPr lang="en-US" altLang="ja-JP" sz="2400" dirty="0"/>
          </a:p>
          <a:p>
            <a:pPr lvl="1"/>
            <a:r>
              <a:rPr lang="ja-JP" altLang="en-US" sz="2400" dirty="0"/>
              <a:t>交渉後、交渉結果を分析し、整理してデータ化、共有する</a:t>
            </a:r>
            <a:endParaRPr lang="en-US" altLang="ja-JP" sz="2400"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12</a:t>
            </a:fld>
            <a:endParaRPr lang="en-US" altLang="ja-JP"/>
          </a:p>
        </p:txBody>
      </p:sp>
      <p:pic>
        <p:nvPicPr>
          <p:cNvPr id="17" name="図 16">
            <a:extLst>
              <a:ext uri="{FF2B5EF4-FFF2-40B4-BE49-F238E27FC236}">
                <a16:creationId xmlns:a16="http://schemas.microsoft.com/office/drawing/2014/main" xmlns="" id="{38E892AD-03A6-4C57-BDF6-AC06F5675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4744053"/>
            <a:ext cx="1944216" cy="1944216"/>
          </a:xfrm>
          <a:prstGeom prst="rect">
            <a:avLst/>
          </a:prstGeom>
        </p:spPr>
      </p:pic>
      <p:pic>
        <p:nvPicPr>
          <p:cNvPr id="21" name="図 20" descr="黒い背景と白い文字&#10;&#10;自動的に生成された説明">
            <a:extLst>
              <a:ext uri="{FF2B5EF4-FFF2-40B4-BE49-F238E27FC236}">
                <a16:creationId xmlns:a16="http://schemas.microsoft.com/office/drawing/2014/main" xmlns="" id="{AA4E84D5-F007-48F4-9F6D-A60F225F9B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6140" y="4932046"/>
            <a:ext cx="1568230" cy="1568230"/>
          </a:xfrm>
          <a:prstGeom prst="rect">
            <a:avLst/>
          </a:prstGeom>
        </p:spPr>
      </p:pic>
      <p:sp>
        <p:nvSpPr>
          <p:cNvPr id="9" name="右矢印 8"/>
          <p:cNvSpPr/>
          <p:nvPr/>
        </p:nvSpPr>
        <p:spPr>
          <a:xfrm>
            <a:off x="3347864" y="5500137"/>
            <a:ext cx="2376264" cy="432048"/>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19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a:ea typeface="Meiryo UI"/>
              </a:rPr>
              <a:t>５．</a:t>
            </a:r>
            <a:r>
              <a:rPr lang="ja-JP" altLang="en-US" dirty="0">
                <a:solidFill>
                  <a:schemeClr val="tx1"/>
                </a:solidFill>
                <a:latin typeface="Meiryo UI"/>
                <a:ea typeface="Meiryo UI"/>
              </a:rPr>
              <a:t>契約</a:t>
            </a:r>
            <a:r>
              <a:rPr kumimoji="1" lang="ja-JP" altLang="en-US" dirty="0">
                <a:solidFill>
                  <a:schemeClr val="tx1"/>
                </a:solidFill>
                <a:latin typeface="Meiryo UI"/>
                <a:ea typeface="Meiryo UI"/>
              </a:rPr>
              <a:t>事例（</a:t>
            </a:r>
            <a:r>
              <a:rPr lang="en-US" altLang="ja-JP" dirty="0">
                <a:latin typeface="Meiryo UI"/>
                <a:ea typeface="Meiryo UI"/>
              </a:rPr>
              <a:t>第2章</a:t>
            </a:r>
            <a:r>
              <a:rPr lang="ja-JP" altLang="en-US" dirty="0">
                <a:latin typeface="Meiryo UI"/>
                <a:ea typeface="Meiryo UI"/>
              </a:rPr>
              <a:t>）のスライド</a:t>
            </a:r>
            <a:r>
              <a:rPr kumimoji="1" lang="ja-JP" altLang="en-US" dirty="0">
                <a:latin typeface="Meiryo UI"/>
                <a:ea typeface="Meiryo UI"/>
              </a:rPr>
              <a:t>構成</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13</a:t>
            </a:fld>
            <a:endParaRPr lang="en-US" altLang="ja-JP" dirty="0"/>
          </a:p>
        </p:txBody>
      </p:sp>
      <p:sp>
        <p:nvSpPr>
          <p:cNvPr id="6" name="コンテンツ プレースホルダー 2"/>
          <p:cNvSpPr txBox="1">
            <a:spLocks/>
          </p:cNvSpPr>
          <p:nvPr/>
        </p:nvSpPr>
        <p:spPr bwMode="auto">
          <a:xfrm>
            <a:off x="0" y="798984"/>
            <a:ext cx="9117013" cy="5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kern="0" dirty="0">
                <a:latin typeface="Meiryo UI"/>
                <a:ea typeface="Meiryo UI"/>
              </a:rPr>
              <a:t>契約事例（</a:t>
            </a:r>
            <a:r>
              <a:rPr lang="en-US" altLang="ja-JP" kern="0" dirty="0">
                <a:latin typeface="Meiryo UI"/>
                <a:ea typeface="Meiryo UI"/>
              </a:rPr>
              <a:t>X</a:t>
            </a:r>
            <a:r>
              <a:rPr lang="ja-JP" altLang="en-US" kern="0" dirty="0">
                <a:latin typeface="Meiryo UI"/>
                <a:ea typeface="Meiryo UI"/>
              </a:rPr>
              <a:t>）</a:t>
            </a:r>
            <a:r>
              <a:rPr lang="en-US" altLang="ja-JP" kern="0" dirty="0">
                <a:latin typeface="Meiryo UI"/>
                <a:ea typeface="Meiryo UI"/>
              </a:rPr>
              <a:t>	</a:t>
            </a:r>
            <a:r>
              <a:rPr lang="ja-JP" altLang="en-US" kern="0" dirty="0">
                <a:latin typeface="Meiryo UI"/>
                <a:ea typeface="Meiryo UI"/>
              </a:rPr>
              <a:t>協業の背景（仮想交渉ケース</a:t>
            </a:r>
            <a:r>
              <a:rPr lang="en-US" altLang="ja-JP" kern="0" dirty="0">
                <a:latin typeface="Meiryo UI"/>
                <a:ea typeface="Meiryo UI"/>
              </a:rPr>
              <a:t>X-1</a:t>
            </a:r>
            <a:r>
              <a:rPr lang="ja-JP" altLang="en-US" kern="0" dirty="0">
                <a:latin typeface="Meiryo UI"/>
                <a:ea typeface="Meiryo UI"/>
              </a:rPr>
              <a:t>、</a:t>
            </a:r>
            <a:r>
              <a:rPr lang="en-US" altLang="ja-JP" kern="0" dirty="0">
                <a:latin typeface="Meiryo UI"/>
                <a:ea typeface="Meiryo UI"/>
              </a:rPr>
              <a:t>X-2*</a:t>
            </a:r>
            <a:r>
              <a:rPr lang="ja-JP" altLang="en-US" kern="0" dirty="0">
                <a:latin typeface="Meiryo UI"/>
                <a:ea typeface="Meiryo UI"/>
              </a:rPr>
              <a:t>共通）</a:t>
            </a:r>
            <a:endParaRPr lang="en-US" altLang="ja-JP" kern="0" dirty="0">
              <a:latin typeface="Meiryo UI"/>
              <a:ea typeface="Meiryo UI"/>
            </a:endParaRPr>
          </a:p>
          <a:p>
            <a:pPr lvl="1">
              <a:buFont typeface="Wingdings" panose="05000000000000000000" pitchFamily="2" charset="2"/>
              <a:buChar char="u"/>
            </a:pPr>
            <a:endParaRPr lang="en-US" altLang="ja-JP" kern="0" dirty="0"/>
          </a:p>
          <a:p>
            <a:pPr lvl="1"/>
            <a:endParaRPr lang="en-US" altLang="ja-JP" sz="2400" kern="0" dirty="0"/>
          </a:p>
          <a:p>
            <a:pPr lvl="1" eaLnBrk="1"/>
            <a:r>
              <a:rPr lang="ja-JP" altLang="en-US" sz="2400" kern="0" dirty="0"/>
              <a:t>仮想交渉ケース</a:t>
            </a:r>
            <a:r>
              <a:rPr lang="en-US" altLang="ja-JP" sz="2400" kern="0" dirty="0"/>
              <a:t>X-1</a:t>
            </a:r>
            <a:r>
              <a:rPr lang="en-US" altLang="ja-JP" kern="0" dirty="0"/>
              <a:t>	</a:t>
            </a:r>
          </a:p>
          <a:p>
            <a:pPr lvl="2" indent="-285750">
              <a:buFont typeface="Arial" panose="020B0604020202020204" pitchFamily="34" charset="0"/>
              <a:buChar char="•"/>
            </a:pPr>
            <a:r>
              <a:rPr lang="ja-JP" altLang="en-US" sz="2000" kern="0" dirty="0"/>
              <a:t>協業事前分析</a:t>
            </a:r>
            <a:r>
              <a:rPr lang="en-US" altLang="ja-JP" sz="2000" kern="0" dirty="0"/>
              <a:t>		</a:t>
            </a:r>
            <a:r>
              <a:rPr lang="ja-JP" altLang="en-US" sz="2000" kern="0" dirty="0"/>
              <a:t>協業目的（両者の狙い・思惑）</a:t>
            </a:r>
            <a:endParaRPr lang="en-US" altLang="ja-JP" sz="2000" kern="0" dirty="0"/>
          </a:p>
          <a:p>
            <a:pPr lvl="2" indent="-285750">
              <a:buFont typeface="Arial" panose="020B0604020202020204" pitchFamily="34" charset="0"/>
              <a:buChar char="•"/>
            </a:pPr>
            <a:r>
              <a:rPr lang="ja-JP" altLang="en-US" sz="2000" kern="0" dirty="0"/>
              <a:t>協業条件</a:t>
            </a:r>
            <a:r>
              <a:rPr lang="en-US" altLang="ja-JP" sz="2000" kern="0" dirty="0"/>
              <a:t>		</a:t>
            </a:r>
            <a:r>
              <a:rPr lang="ja-JP" altLang="en-US" sz="2000" kern="0" dirty="0"/>
              <a:t>事前分析を踏まえて定めた協業内容・条件</a:t>
            </a:r>
            <a:endParaRPr lang="en-US" altLang="ja-JP" sz="2000" kern="0" dirty="0"/>
          </a:p>
          <a:p>
            <a:pPr lvl="2" indent="-285750">
              <a:buFont typeface="Arial" panose="020B0604020202020204" pitchFamily="34" charset="0"/>
              <a:buChar char="•"/>
            </a:pPr>
            <a:r>
              <a:rPr lang="ja-JP" altLang="en-US" sz="2000" kern="0" dirty="0"/>
              <a:t>交渉サマリー</a:t>
            </a:r>
            <a:r>
              <a:rPr lang="en-US" altLang="ja-JP" sz="2000" kern="0" dirty="0"/>
              <a:t>		</a:t>
            </a:r>
            <a:r>
              <a:rPr lang="ja-JP" altLang="en-US" sz="2000" kern="0" dirty="0"/>
              <a:t>交渉争点および結果のサマリー</a:t>
            </a:r>
            <a:endParaRPr lang="en-US" altLang="ja-JP" sz="2000" kern="0" dirty="0"/>
          </a:p>
          <a:p>
            <a:pPr lvl="3" indent="-285750">
              <a:buFont typeface="Arial" panose="020B0604020202020204" pitchFamily="34" charset="0"/>
              <a:buChar char="•"/>
            </a:pPr>
            <a:r>
              <a:rPr lang="ja-JP" altLang="en-US" sz="2000" kern="0" dirty="0"/>
              <a:t>交渉争点と方針</a:t>
            </a:r>
            <a:r>
              <a:rPr lang="en-US" altLang="ja-JP" sz="2000" kern="0" dirty="0"/>
              <a:t>	</a:t>
            </a:r>
          </a:p>
          <a:p>
            <a:pPr lvl="3" indent="-285750">
              <a:buFont typeface="Arial" panose="020B0604020202020204" pitchFamily="34" charset="0"/>
              <a:buChar char="•"/>
            </a:pPr>
            <a:r>
              <a:rPr lang="ja-JP" altLang="en-US" sz="2000" kern="0" dirty="0"/>
              <a:t>交渉経緯 </a:t>
            </a:r>
            <a:r>
              <a:rPr lang="en-US" altLang="ja-JP" sz="2000" kern="0" dirty="0"/>
              <a:t>		</a:t>
            </a:r>
          </a:p>
          <a:p>
            <a:pPr lvl="3" indent="-285750">
              <a:buFont typeface="Arial" panose="020B0604020202020204" pitchFamily="34" charset="0"/>
              <a:buChar char="•"/>
            </a:pPr>
            <a:r>
              <a:rPr lang="ja-JP" altLang="en-US" sz="2000" kern="0" dirty="0"/>
              <a:t>交渉結果</a:t>
            </a:r>
            <a:r>
              <a:rPr lang="en-US" altLang="ja-JP" sz="2000" kern="0" dirty="0"/>
              <a:t>	</a:t>
            </a:r>
            <a:r>
              <a:rPr lang="en-US" altLang="ja-JP" sz="1800" kern="0" dirty="0"/>
              <a:t>	</a:t>
            </a:r>
          </a:p>
          <a:p>
            <a:pPr lvl="2" indent="-285750">
              <a:buFont typeface="Arial" panose="020B0604020202020204" pitchFamily="34" charset="0"/>
              <a:buChar char="•"/>
            </a:pPr>
            <a:r>
              <a:rPr lang="ja-JP" altLang="en-US" sz="2000" kern="0" dirty="0"/>
              <a:t>考察</a:t>
            </a:r>
            <a:r>
              <a:rPr lang="en-US" altLang="ja-JP" sz="2000" kern="0" dirty="0"/>
              <a:t>			</a:t>
            </a:r>
            <a:r>
              <a:rPr lang="ja-JP" altLang="en-US" sz="2000" kern="0" dirty="0"/>
              <a:t>ケース</a:t>
            </a:r>
            <a:r>
              <a:rPr lang="en-US" altLang="ja-JP" sz="2000" kern="0" dirty="0"/>
              <a:t>X-1</a:t>
            </a:r>
            <a:r>
              <a:rPr lang="ja-JP" altLang="en-US" sz="2000" kern="0" dirty="0"/>
              <a:t>交渉を経ての考察</a:t>
            </a:r>
            <a:endParaRPr lang="en-US" altLang="ja-JP" sz="2000" kern="0" dirty="0"/>
          </a:p>
          <a:p>
            <a:pPr lvl="2" indent="-285750">
              <a:buFont typeface="Arial" panose="020B0604020202020204" pitchFamily="34" charset="0"/>
              <a:buChar char="•"/>
            </a:pPr>
            <a:r>
              <a:rPr lang="ja-JP" altLang="en-US" sz="2000" kern="0" dirty="0"/>
              <a:t>参考資料</a:t>
            </a:r>
            <a:r>
              <a:rPr lang="en-US" altLang="ja-JP" sz="2000" kern="0" dirty="0"/>
              <a:t>		</a:t>
            </a:r>
            <a:r>
              <a:rPr lang="ja-JP" altLang="en-US" sz="2000" kern="0" dirty="0"/>
              <a:t>フレームワーク（次頁で紹介）の記載結果等</a:t>
            </a:r>
            <a:endParaRPr lang="en-US" altLang="ja-JP" sz="2000" kern="0" dirty="0"/>
          </a:p>
          <a:p>
            <a:pPr marL="857250" lvl="2" indent="0">
              <a:buNone/>
            </a:pPr>
            <a:endParaRPr lang="en-US" altLang="ja-JP" kern="0" dirty="0"/>
          </a:p>
          <a:p>
            <a:pPr lvl="1"/>
            <a:r>
              <a:rPr lang="ja-JP" altLang="en-US" sz="2400" kern="0" dirty="0"/>
              <a:t>仮想交渉ケース</a:t>
            </a:r>
            <a:r>
              <a:rPr lang="en-US" altLang="ja-JP" sz="2400" kern="0" dirty="0"/>
              <a:t>X-2</a:t>
            </a:r>
            <a:r>
              <a:rPr lang="en-US" altLang="ja-JP" kern="0" dirty="0"/>
              <a:t>	</a:t>
            </a:r>
          </a:p>
          <a:p>
            <a:pPr marL="1314450" lvl="2" indent="-457200"/>
            <a:r>
              <a:rPr lang="ja-JP" altLang="en-US" sz="2000" kern="0" dirty="0"/>
              <a:t>以下、ケース</a:t>
            </a:r>
            <a:r>
              <a:rPr lang="en-US" altLang="ja-JP" sz="2000" kern="0" dirty="0"/>
              <a:t>X-1</a:t>
            </a:r>
            <a:r>
              <a:rPr lang="ja-JP" altLang="en-US" sz="2000" kern="0" dirty="0"/>
              <a:t>と同じ流れ</a:t>
            </a:r>
            <a:endParaRPr lang="en-US" altLang="ja-JP" sz="2000" kern="0" dirty="0"/>
          </a:p>
        </p:txBody>
      </p:sp>
      <p:sp>
        <p:nvSpPr>
          <p:cNvPr id="3" name="正方形/長方形 2">
            <a:extLst>
              <a:ext uri="{FF2B5EF4-FFF2-40B4-BE49-F238E27FC236}">
                <a16:creationId xmlns:a16="http://schemas.microsoft.com/office/drawing/2014/main" xmlns="" id="{A0E19717-3088-438D-925C-85A32945B923}"/>
              </a:ext>
            </a:extLst>
          </p:cNvPr>
          <p:cNvSpPr/>
          <p:nvPr/>
        </p:nvSpPr>
        <p:spPr>
          <a:xfrm>
            <a:off x="395536" y="1196752"/>
            <a:ext cx="8640960" cy="400110"/>
          </a:xfrm>
          <a:prstGeom prst="rect">
            <a:avLst/>
          </a:prstGeom>
        </p:spPr>
        <p:txBody>
          <a:bodyPr wrap="square">
            <a:spAutoFit/>
          </a:bodyPr>
          <a:lstStyle/>
          <a:p>
            <a:pPr algn="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各契約事例は、異なる状況下での差異分析ができるよう、</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ケース用意してある</a:t>
            </a:r>
            <a:endParaRPr lang="ja-JP" altLang="en-US" sz="2000" dirty="0"/>
          </a:p>
        </p:txBody>
      </p:sp>
    </p:spTree>
    <p:extLst>
      <p:ext uri="{BB962C8B-B14F-4D97-AF65-F5344CB8AC3E}">
        <p14:creationId xmlns:p14="http://schemas.microsoft.com/office/powerpoint/2010/main" val="97305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６．知財取扱フレームワーク</a:t>
            </a:r>
          </a:p>
        </p:txBody>
      </p:sp>
      <p:sp>
        <p:nvSpPr>
          <p:cNvPr id="3" name="コンテンツ プレースホルダー 2"/>
          <p:cNvSpPr>
            <a:spLocks noGrp="1"/>
          </p:cNvSpPr>
          <p:nvPr>
            <p:ph idx="1"/>
          </p:nvPr>
        </p:nvSpPr>
        <p:spPr>
          <a:xfrm>
            <a:off x="179388" y="646584"/>
            <a:ext cx="8785225" cy="550168"/>
          </a:xfrm>
        </p:spPr>
        <p:txBody>
          <a:bodyPr/>
          <a:lstStyle/>
          <a:p>
            <a:pPr eaLnBrk="1"/>
            <a:r>
              <a:rPr kumimoji="1" lang="en-US" altLang="ja-JP" dirty="0"/>
              <a:t>AI</a:t>
            </a:r>
            <a:r>
              <a:rPr kumimoji="1" lang="ja-JP" altLang="en-US" dirty="0" err="1"/>
              <a:t>、</a:t>
            </a:r>
            <a:r>
              <a:rPr kumimoji="1" lang="ja-JP" altLang="en-US" dirty="0"/>
              <a:t>データ利用型とも複数の価値ある知財</a:t>
            </a:r>
            <a:r>
              <a:rPr kumimoji="1" lang="en-US" altLang="ja-JP" dirty="0"/>
              <a:t>(</a:t>
            </a:r>
            <a:r>
              <a:rPr kumimoji="1" lang="ja-JP" altLang="en-US" dirty="0"/>
              <a:t>成果</a:t>
            </a:r>
            <a:r>
              <a:rPr kumimoji="1" lang="en-US" altLang="ja-JP" dirty="0"/>
              <a:t>)</a:t>
            </a:r>
            <a:r>
              <a:rPr kumimoji="1" lang="ja-JP" altLang="en-US" dirty="0"/>
              <a:t>が生まれる</a:t>
            </a:r>
            <a:endParaRPr kumimoji="1" lang="en-US" altLang="ja-JP" dirty="0"/>
          </a:p>
          <a:p>
            <a:pPr eaLnBrk="1"/>
            <a:r>
              <a:rPr lang="ja-JP" altLang="en-US" dirty="0"/>
              <a:t>得られる知財を細分化し、自社</a:t>
            </a:r>
            <a:r>
              <a:rPr lang="en-US" altLang="ja-JP" dirty="0"/>
              <a:t>/</a:t>
            </a:r>
            <a:r>
              <a:rPr lang="ja-JP" altLang="en-US" dirty="0"/>
              <a:t>相手先の利用条件を明確化する</a:t>
            </a:r>
            <a:r>
              <a:rPr kumimoji="1" lang="en-US" altLang="ja-JP" dirty="0"/>
              <a:t/>
            </a:r>
            <a:br>
              <a:rPr kumimoji="1" lang="en-US" altLang="ja-JP" dirty="0"/>
            </a:br>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14</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2163601371"/>
              </p:ext>
            </p:extLst>
          </p:nvPr>
        </p:nvGraphicFramePr>
        <p:xfrm>
          <a:off x="511380" y="2079203"/>
          <a:ext cx="3844596" cy="4518149"/>
        </p:xfrm>
        <a:graphic>
          <a:graphicData uri="http://schemas.openxmlformats.org/drawingml/2006/table">
            <a:tbl>
              <a:tblPr firstRow="1" bandRow="1">
                <a:tableStyleId>{5940675A-B579-460E-94D1-54222C63F5DA}</a:tableStyleId>
              </a:tblPr>
              <a:tblGrid>
                <a:gridCol w="154034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tblGrid>
              <a:tr h="383290">
                <a:tc rowSpan="2">
                  <a:txBody>
                    <a:bodyPr/>
                    <a:lstStyle/>
                    <a:p>
                      <a:pPr>
                        <a:lnSpc>
                          <a:spcPct val="100000"/>
                        </a:lnSpc>
                      </a:pPr>
                      <a:r>
                        <a:rPr kumimoji="1" lang="en-US" altLang="ja-JP" sz="1800" b="0" dirty="0">
                          <a:solidFill>
                            <a:schemeClr val="tx1"/>
                          </a:solidFill>
                          <a:latin typeface="Meiryo UI" panose="020B0604030504040204" pitchFamily="50" charset="-128"/>
                          <a:ea typeface="Meiryo UI" panose="020B0604030504040204" pitchFamily="50" charset="-128"/>
                        </a:rPr>
                        <a:t>AI</a:t>
                      </a:r>
                    </a:p>
                    <a:p>
                      <a:pPr>
                        <a:lnSpc>
                          <a:spcPct val="100000"/>
                        </a:lnSpc>
                      </a:pPr>
                      <a:r>
                        <a:rPr kumimoji="1" lang="en-US" altLang="ja-JP" sz="1800" b="0" dirty="0">
                          <a:solidFill>
                            <a:schemeClr val="tx1"/>
                          </a:solidFill>
                          <a:latin typeface="Meiryo UI" panose="020B0604030504040204" pitchFamily="50" charset="-128"/>
                          <a:ea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rPr>
                        <a:t>学習済モデル</a:t>
                      </a:r>
                      <a:r>
                        <a:rPr kumimoji="1" lang="en-US" altLang="ja-JP" sz="1800" b="0" dirty="0">
                          <a:solidFill>
                            <a:schemeClr val="tx1"/>
                          </a:solidFill>
                          <a:latin typeface="Meiryo UI" panose="020B0604030504040204" pitchFamily="50" charset="-128"/>
                          <a:ea typeface="Meiryo UI" panose="020B0604030504040204" pitchFamily="50" charset="-128"/>
                        </a:rPr>
                        <a:t>)</a:t>
                      </a:r>
                    </a:p>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成果取扱い</a:t>
                      </a:r>
                    </a:p>
                  </a:txBody>
                  <a:tcPr marL="36000" marR="36000">
                    <a:noFill/>
                  </a:tcPr>
                </a:tc>
                <a:tc rowSpan="2">
                  <a:txBody>
                    <a:bodyPr/>
                    <a:lstStyle/>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種類</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800" b="0" dirty="0">
                          <a:solidFill>
                            <a:schemeClr val="tx1"/>
                          </a:solidFill>
                          <a:latin typeface="Meiryo UI" panose="020B0604030504040204" pitchFamily="50" charset="-128"/>
                          <a:ea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rPr>
                        <a:t>帰属</a:t>
                      </a:r>
                      <a:r>
                        <a:rPr kumimoji="1" lang="en-US" altLang="ja-JP" sz="1800" b="0" dirty="0">
                          <a:solidFill>
                            <a:schemeClr val="tx1"/>
                          </a:solidFill>
                          <a:latin typeface="Meiryo UI" panose="020B0604030504040204" pitchFamily="50" charset="-128"/>
                          <a:ea typeface="Meiryo UI" panose="020B0604030504040204" pitchFamily="50" charset="-128"/>
                        </a:rPr>
                        <a:t>)</a:t>
                      </a:r>
                    </a:p>
                  </a:txBody>
                  <a:tcPr marL="36000" marR="36000">
                    <a:lnR w="12700" cap="flat" cmpd="sng" algn="ctr">
                      <a:solidFill>
                        <a:schemeClr val="tx1"/>
                      </a:solidFill>
                      <a:prstDash val="solid"/>
                      <a:round/>
                      <a:headEnd type="none" w="med" len="med"/>
                      <a:tailEnd type="none" w="med" len="med"/>
                    </a:lnR>
                    <a:noFill/>
                  </a:tcPr>
                </a:tc>
                <a:tc gridSpan="2">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a:p>
                  </a:txBody>
                  <a:tcPr/>
                </a:tc>
                <a:extLst>
                  <a:ext uri="{0D108BD9-81ED-4DB2-BD59-A6C34878D82A}">
                    <a16:rowId xmlns:a16="http://schemas.microsoft.com/office/drawing/2014/main" xmlns="" val="10000"/>
                  </a:ext>
                </a:extLst>
              </a:tr>
              <a:tr h="383290">
                <a:tc vMerge="1">
                  <a:txBody>
                    <a:bodyPr/>
                    <a:lstStyle/>
                    <a:p>
                      <a:endParaRPr kumimoji="1" lang="ja-JP" altLang="en-US"/>
                    </a:p>
                  </a:txBody>
                  <a:tcPr/>
                </a:tc>
                <a:tc vMerge="1">
                  <a:txBody>
                    <a:bodyPr/>
                    <a:lstStyle/>
                    <a:p>
                      <a:endParaRPr kumimoji="1" lang="en-US" altLang="ja-JP" sz="18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自社</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相手</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4"/>
                  </a:ext>
                </a:extLst>
              </a:tr>
              <a:tr h="406544">
                <a:tc>
                  <a:txBody>
                    <a:bodyPr/>
                    <a:lstStyle/>
                    <a:p>
                      <a:r>
                        <a:rPr kumimoji="1" lang="ja-JP" altLang="en-US" sz="1800" dirty="0">
                          <a:latin typeface="Meiryo UI" panose="020B0604030504040204" pitchFamily="50" charset="-128"/>
                          <a:ea typeface="Meiryo UI" panose="020B0604030504040204" pitchFamily="50" charset="-128"/>
                        </a:rPr>
                        <a:t>生データ</a:t>
                      </a:r>
                    </a:p>
                  </a:txBody>
                  <a:tcPr marL="36000" marR="36000">
                    <a:lnB w="12700" cap="flat" cmpd="sng" algn="ctr">
                      <a:solidFill>
                        <a:schemeClr val="tx1"/>
                      </a:solidFill>
                      <a:prstDash val="solid"/>
                      <a:round/>
                      <a:headEnd type="none" w="med" len="med"/>
                      <a:tailEnd type="none" w="med" len="med"/>
                    </a:lnB>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1"/>
                  </a:ext>
                </a:extLst>
              </a:tr>
              <a:tr h="670758">
                <a:tc>
                  <a:txBody>
                    <a:bodyPr/>
                    <a:lstStyle/>
                    <a:p>
                      <a:r>
                        <a:rPr kumimoji="1" lang="ja-JP" altLang="en-US" sz="1800" dirty="0">
                          <a:latin typeface="Meiryo UI" panose="020B0604030504040204" pitchFamily="50" charset="-128"/>
                          <a:ea typeface="Meiryo UI" panose="020B0604030504040204" pitchFamily="50" charset="-128"/>
                        </a:rPr>
                        <a:t>学習用</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データセット</a:t>
                      </a:r>
                    </a:p>
                  </a:txBody>
                  <a:tcPr marL="36000" marR="36000">
                    <a:lnT w="12700" cap="flat" cmpd="sng" algn="ctr">
                      <a:solidFill>
                        <a:schemeClr val="tx1"/>
                      </a:solidFill>
                      <a:prstDash val="solid"/>
                      <a:round/>
                      <a:headEnd type="none" w="med" len="med"/>
                      <a:tailEnd type="none" w="med" len="med"/>
                    </a:lnT>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0">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2"/>
                  </a:ext>
                </a:extLst>
              </a:tr>
              <a:tr h="670758">
                <a:tc>
                  <a:txBody>
                    <a:bodyPr/>
                    <a:lstStyle/>
                    <a:p>
                      <a:r>
                        <a:rPr kumimoji="1" lang="ja-JP" altLang="en-US" sz="1800" dirty="0">
                          <a:latin typeface="Meiryo UI" panose="020B0604030504040204" pitchFamily="50" charset="-128"/>
                          <a:ea typeface="Meiryo UI" panose="020B0604030504040204" pitchFamily="50" charset="-128"/>
                        </a:rPr>
                        <a:t>学習用</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プログラム</a:t>
                      </a: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3"/>
                  </a:ext>
                </a:extLst>
              </a:tr>
              <a:tr h="606876">
                <a:tc>
                  <a:txBody>
                    <a:bodyPr/>
                    <a:lstStyle/>
                    <a:p>
                      <a:r>
                        <a:rPr kumimoji="1" lang="ja-JP" altLang="en-US" sz="1800" dirty="0">
                          <a:latin typeface="Meiryo UI" panose="020B0604030504040204" pitchFamily="50" charset="-128"/>
                          <a:ea typeface="Meiryo UI" panose="020B0604030504040204" pitchFamily="50" charset="-128"/>
                        </a:rPr>
                        <a:t>学習済モデル</a:t>
                      </a:r>
                      <a:endParaRPr kumimoji="1" lang="en-US" altLang="ja-JP" sz="18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5"/>
                  </a:ext>
                </a:extLst>
              </a:tr>
              <a:tr h="670758">
                <a:tc>
                  <a:txBody>
                    <a:bodyPr/>
                    <a:lstStyle/>
                    <a:p>
                      <a:r>
                        <a:rPr kumimoji="1" lang="ja-JP" altLang="en-US" sz="1800" dirty="0">
                          <a:latin typeface="Meiryo UI" panose="020B0604030504040204" pitchFamily="50" charset="-128"/>
                          <a:ea typeface="Meiryo UI" panose="020B0604030504040204" pitchFamily="50" charset="-128"/>
                        </a:rPr>
                        <a:t>学習済み</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パラメータ</a:t>
                      </a: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データ</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6"/>
                  </a:ext>
                </a:extLst>
              </a:tr>
              <a:tr h="578055">
                <a:tc>
                  <a:txBody>
                    <a:bodyPr/>
                    <a:lstStyle/>
                    <a:p>
                      <a:r>
                        <a:rPr kumimoji="1" lang="ja-JP" altLang="en-US" sz="1800" dirty="0">
                          <a:latin typeface="Meiryo UI" panose="020B0604030504040204" pitchFamily="50" charset="-128"/>
                          <a:ea typeface="Meiryo UI" panose="020B0604030504040204" pitchFamily="50" charset="-128"/>
                        </a:rPr>
                        <a:t>ノウハウ</a:t>
                      </a:r>
                    </a:p>
                  </a:txBody>
                  <a:tcPr marL="36000" marR="36000"/>
                </a:tc>
                <a:tc>
                  <a:txBody>
                    <a:body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営業秘密</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457216338"/>
              </p:ext>
            </p:extLst>
          </p:nvPr>
        </p:nvGraphicFramePr>
        <p:xfrm>
          <a:off x="4788023" y="2086312"/>
          <a:ext cx="3960440" cy="4511040"/>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tblGrid>
              <a:tr h="282311">
                <a:tc rowSpan="2">
                  <a:txBody>
                    <a:bodyPr/>
                    <a:lstStyle/>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データ、</a:t>
                      </a:r>
                      <a:r>
                        <a:rPr kumimoji="1" lang="en-US" altLang="ja-JP" sz="1800" b="0" dirty="0" err="1">
                          <a:solidFill>
                            <a:schemeClr val="tx1"/>
                          </a:solidFill>
                          <a:latin typeface="Meiryo UI" panose="020B0604030504040204" pitchFamily="50" charset="-128"/>
                          <a:ea typeface="Meiryo UI" panose="020B0604030504040204" pitchFamily="50" charset="-128"/>
                        </a:rPr>
                        <a:t>IoT</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協業</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成果取扱い</a:t>
                      </a:r>
                    </a:p>
                  </a:txBody>
                  <a:tcPr marL="36000" marR="36000">
                    <a:noFill/>
                  </a:tcPr>
                </a:tc>
                <a:tc rowSpan="2">
                  <a:txBody>
                    <a:bodyPr/>
                    <a:lstStyle/>
                    <a:p>
                      <a:pP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種類</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en-US" altLang="ja-JP" sz="1800" b="0" dirty="0">
                          <a:solidFill>
                            <a:schemeClr val="tx1"/>
                          </a:solidFill>
                          <a:latin typeface="Meiryo UI" panose="020B0604030504040204" pitchFamily="50" charset="-128"/>
                          <a:ea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rPr>
                        <a:t>帰属</a:t>
                      </a:r>
                      <a:r>
                        <a:rPr kumimoji="1" lang="en-US" altLang="ja-JP" sz="1800" b="0" dirty="0">
                          <a:solidFill>
                            <a:schemeClr val="tx1"/>
                          </a:solidFill>
                          <a:latin typeface="Meiryo UI" panose="020B0604030504040204" pitchFamily="50" charset="-128"/>
                          <a:ea typeface="Meiryo UI" panose="020B0604030504040204" pitchFamily="50" charset="-128"/>
                        </a:rPr>
                        <a:t>)</a:t>
                      </a:r>
                    </a:p>
                  </a:txBody>
                  <a:tcPr marL="36000" marR="36000">
                    <a:lnR w="12700" cap="flat" cmpd="sng" algn="ctr">
                      <a:solidFill>
                        <a:schemeClr val="tx1"/>
                      </a:solidFill>
                      <a:prstDash val="solid"/>
                      <a:round/>
                      <a:headEnd type="none" w="med" len="med"/>
                      <a:tailEnd type="none" w="med" len="med"/>
                    </a:lnR>
                    <a:noFill/>
                  </a:tcPr>
                </a:tc>
                <a:tc gridSpan="2">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a:p>
                  </a:txBody>
                  <a:tcPr/>
                </a:tc>
                <a:extLst>
                  <a:ext uri="{0D108BD9-81ED-4DB2-BD59-A6C34878D82A}">
                    <a16:rowId xmlns:a16="http://schemas.microsoft.com/office/drawing/2014/main" xmlns="" val="10000"/>
                  </a:ext>
                </a:extLst>
              </a:tr>
              <a:tr h="282311">
                <a:tc vMerge="1">
                  <a:txBody>
                    <a:bodyPr/>
                    <a:lstStyle/>
                    <a:p>
                      <a:endParaRPr kumimoji="1" lang="ja-JP" altLang="en-US"/>
                    </a:p>
                  </a:txBody>
                  <a:tcPr/>
                </a:tc>
                <a:tc vMerge="1">
                  <a:txBody>
                    <a:bodyPr/>
                    <a:lstStyle/>
                    <a:p>
                      <a:endParaRPr kumimoji="1" lang="en-US" altLang="ja-JP" sz="18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自社</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相手</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2"/>
                  </a:ext>
                </a:extLst>
              </a:tr>
              <a:tr h="204584">
                <a:tc>
                  <a:txBody>
                    <a:bodyPr/>
                    <a:lstStyle/>
                    <a:p>
                      <a:r>
                        <a:rPr kumimoji="1" lang="ja-JP" altLang="en-US" sz="1800" dirty="0">
                          <a:latin typeface="Meiryo UI" panose="020B0604030504040204" pitchFamily="50" charset="-128"/>
                          <a:ea typeface="Meiryo UI" panose="020B0604030504040204" pitchFamily="50" charset="-128"/>
                        </a:rPr>
                        <a:t>既存データ</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提供データ</a:t>
                      </a:r>
                      <a:r>
                        <a:rPr kumimoji="1" lang="en-US" altLang="ja-JP"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0">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4"/>
                  </a:ext>
                </a:extLst>
              </a:tr>
              <a:tr h="204584">
                <a:tc>
                  <a:txBody>
                    <a:bodyPr/>
                    <a:lstStyle/>
                    <a:p>
                      <a:r>
                        <a:rPr kumimoji="1" lang="ja-JP" altLang="en-US" sz="1800" dirty="0">
                          <a:latin typeface="Meiryo UI" panose="020B0604030504040204" pitchFamily="50" charset="-128"/>
                          <a:ea typeface="Meiryo UI" panose="020B0604030504040204" pitchFamily="50" charset="-128"/>
                        </a:rPr>
                        <a:t>センサデータ</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創出データ</a:t>
                      </a:r>
                      <a:r>
                        <a:rPr kumimoji="1" lang="en-US" altLang="ja-JP"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marL="36000" marR="36000">
                    <a:lnB w="12700" cap="flat" cmpd="sng" algn="ctr">
                      <a:solidFill>
                        <a:schemeClr val="tx1"/>
                      </a:solidFill>
                      <a:prstDash val="solid"/>
                      <a:round/>
                      <a:headEnd type="none" w="med" len="med"/>
                      <a:tailEnd type="none" w="med" len="med"/>
                    </a:lnB>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1"/>
                  </a:ext>
                </a:extLst>
              </a:tr>
              <a:tr h="494888">
                <a:tc>
                  <a:txBody>
                    <a:bodyPr/>
                    <a:lstStyle/>
                    <a:p>
                      <a:r>
                        <a:rPr kumimoji="1" lang="ja-JP" altLang="en-US" sz="1800" dirty="0">
                          <a:latin typeface="Meiryo UI" panose="020B0604030504040204" pitchFamily="50" charset="-128"/>
                          <a:ea typeface="Meiryo UI" panose="020B0604030504040204" pitchFamily="50" charset="-128"/>
                        </a:rPr>
                        <a:t>解析データ</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派生データ</a:t>
                      </a:r>
                      <a:r>
                        <a:rPr kumimoji="1" lang="en-US" altLang="ja-JP"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marL="36000" marR="36000">
                    <a:lnT w="12700" cap="flat" cmpd="sng" algn="ctr">
                      <a:solidFill>
                        <a:schemeClr val="tx1"/>
                      </a:solidFill>
                      <a:prstDash val="solid"/>
                      <a:round/>
                      <a:headEnd type="none" w="med" len="med"/>
                      <a:tailEnd type="none" w="med" len="med"/>
                    </a:lnT>
                  </a:tcPr>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データ</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3"/>
                  </a:ext>
                </a:extLst>
              </a:tr>
              <a:tr h="418189">
                <a:tc>
                  <a:txBody>
                    <a:bodyPr/>
                    <a:lstStyle/>
                    <a:p>
                      <a:r>
                        <a:rPr kumimoji="1" lang="ja-JP" altLang="en-US" sz="1800" dirty="0">
                          <a:latin typeface="Meiryo UI" panose="020B0604030504040204" pitchFamily="50" charset="-128"/>
                          <a:ea typeface="Meiryo UI" panose="020B0604030504040204" pitchFamily="50" charset="-128"/>
                        </a:rPr>
                        <a:t>改良プログラム</a:t>
                      </a:r>
                      <a:endParaRPr kumimoji="1" lang="en-US" altLang="ja-JP" sz="18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5"/>
                  </a:ext>
                </a:extLst>
              </a:tr>
              <a:tr h="418189">
                <a:tc>
                  <a:txBody>
                    <a:bodyPr/>
                    <a:lstStyle/>
                    <a:p>
                      <a:r>
                        <a:rPr kumimoji="1" lang="ja-JP" altLang="en-US" sz="1800" dirty="0">
                          <a:latin typeface="Meiryo UI" panose="020B0604030504040204" pitchFamily="50" charset="-128"/>
                          <a:ea typeface="Meiryo UI" panose="020B0604030504040204" pitchFamily="50" charset="-128"/>
                        </a:rPr>
                        <a:t>改良技術</a:t>
                      </a:r>
                      <a:endParaRPr kumimoji="1" lang="en-US" altLang="ja-JP" sz="18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発明等</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6"/>
                  </a:ext>
                </a:extLst>
              </a:tr>
              <a:tr h="363782">
                <a:tc>
                  <a:txBody>
                    <a:bodyPr/>
                    <a:lstStyle/>
                    <a:p>
                      <a:r>
                        <a:rPr kumimoji="1" lang="ja-JP" altLang="en-US" sz="1800" dirty="0">
                          <a:latin typeface="Meiryo UI" panose="020B0604030504040204" pitchFamily="50" charset="-128"/>
                          <a:ea typeface="Meiryo UI" panose="020B0604030504040204" pitchFamily="50" charset="-128"/>
                        </a:rPr>
                        <a:t>ノウハウ</a:t>
                      </a:r>
                      <a:endParaRPr kumimoji="1" lang="en-US" altLang="ja-JP" sz="18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営業秘密</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p>
                  </a:txBody>
                  <a:tcPr marL="36000" marR="0">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7"/>
                  </a:ext>
                </a:extLst>
              </a:tr>
            </a:tbl>
          </a:graphicData>
        </a:graphic>
      </p:graphicFrame>
      <p:sp>
        <p:nvSpPr>
          <p:cNvPr id="8" name="コンテンツ プレースホルダー 2"/>
          <p:cNvSpPr txBox="1">
            <a:spLocks/>
          </p:cNvSpPr>
          <p:nvPr/>
        </p:nvSpPr>
        <p:spPr bwMode="auto">
          <a:xfrm>
            <a:off x="1043608" y="1650876"/>
            <a:ext cx="3001143" cy="36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kern="0" dirty="0"/>
              <a:t>＜</a:t>
            </a:r>
            <a:r>
              <a:rPr lang="en-US" altLang="ja-JP" sz="1800" kern="0" dirty="0"/>
              <a:t>AI</a:t>
            </a:r>
            <a:r>
              <a:rPr lang="ja-JP" altLang="en-US" sz="1800" kern="0" dirty="0"/>
              <a:t>関連のフレームワーク＞</a:t>
            </a:r>
          </a:p>
        </p:txBody>
      </p:sp>
      <p:sp>
        <p:nvSpPr>
          <p:cNvPr id="10" name="コンテンツ プレースホルダー 2"/>
          <p:cNvSpPr txBox="1">
            <a:spLocks/>
          </p:cNvSpPr>
          <p:nvPr/>
        </p:nvSpPr>
        <p:spPr bwMode="auto">
          <a:xfrm>
            <a:off x="5116540" y="1650876"/>
            <a:ext cx="3380164" cy="36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kern="0" dirty="0"/>
              <a:t>＜データ利用型のフレームワーク＞</a:t>
            </a:r>
          </a:p>
        </p:txBody>
      </p:sp>
    </p:spTree>
    <p:extLst>
      <p:ext uri="{BB962C8B-B14F-4D97-AF65-F5344CB8AC3E}">
        <p14:creationId xmlns:p14="http://schemas.microsoft.com/office/powerpoint/2010/main" val="245660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539734" y="624739"/>
            <a:ext cx="7488650" cy="2555526"/>
          </a:xfrm>
          <a:prstGeom prst="rect">
            <a:avLst/>
          </a:prstGeom>
        </p:spPr>
      </p:pic>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　</a:t>
            </a:r>
            <a:r>
              <a:rPr lang="en-US" altLang="ja-JP" dirty="0"/>
              <a:t>AI</a:t>
            </a:r>
            <a:r>
              <a:rPr lang="ja-JP" altLang="en-US" dirty="0"/>
              <a:t>に関する用語集</a:t>
            </a:r>
            <a:endParaRPr kumimoji="1" lang="ja-JP" altLang="en-US" dirty="0"/>
          </a:p>
        </p:txBody>
      </p:sp>
      <p:sp>
        <p:nvSpPr>
          <p:cNvPr id="8" name="コンテンツ プレースホルダー 2"/>
          <p:cNvSpPr txBox="1">
            <a:spLocks/>
          </p:cNvSpPr>
          <p:nvPr/>
        </p:nvSpPr>
        <p:spPr>
          <a:xfrm>
            <a:off x="323528" y="3375582"/>
            <a:ext cx="4186808" cy="6417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（１</a:t>
            </a:r>
            <a:r>
              <a:rPr lang="ja-JP" altLang="en-US" sz="1600" b="1" dirty="0">
                <a:latin typeface="Meiryo UI" panose="020B0604030504040204" pitchFamily="50" charset="-128"/>
                <a:ea typeface="Meiryo UI" panose="020B0604030504040204" pitchFamily="50" charset="-128"/>
              </a:rPr>
              <a:t>） 生データ</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収集したままの状態のデータ</a:t>
            </a:r>
          </a:p>
        </p:txBody>
      </p:sp>
      <p:sp>
        <p:nvSpPr>
          <p:cNvPr id="9" name="コンテンツ プレースホルダー 2"/>
          <p:cNvSpPr txBox="1">
            <a:spLocks/>
          </p:cNvSpPr>
          <p:nvPr/>
        </p:nvSpPr>
        <p:spPr>
          <a:xfrm>
            <a:off x="323528" y="4038229"/>
            <a:ext cx="4074484" cy="1007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b="1" dirty="0">
                <a:latin typeface="MeiryoUI"/>
              </a:rPr>
              <a:t>（２</a:t>
            </a:r>
            <a:r>
              <a:rPr lang="ja-JP" altLang="en-US" sz="1600" b="1" dirty="0">
                <a:latin typeface="Meiryo UI" panose="020B0604030504040204" pitchFamily="50" charset="-128"/>
                <a:ea typeface="Meiryo UI" panose="020B0604030504040204" pitchFamily="50" charset="-128"/>
              </a:rPr>
              <a:t>） 学習用データセット</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機械学習をさせるにあたり、生データを処理に適した形式等に加工したデータの集合体</a:t>
            </a:r>
            <a:endParaRPr lang="en-US" altLang="ja-JP" sz="1600" b="1" dirty="0">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267366" y="5052903"/>
            <a:ext cx="4186808" cy="8228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（３）</a:t>
            </a:r>
            <a:r>
              <a:rPr lang="ja-JP" altLang="en-US" sz="1600" b="1" dirty="0">
                <a:latin typeface="Meiryo UI" panose="020B0604030504040204" pitchFamily="50" charset="-128"/>
                <a:ea typeface="Meiryo UI" panose="020B0604030504040204" pitchFamily="50" charset="-128"/>
              </a:rPr>
              <a:t>学習用プログラム </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学習用データセットの中から一定の規則を見出し、その規則を表現するプログラム</a:t>
            </a:r>
            <a:r>
              <a:rPr lang="ja-JP" altLang="en-US" sz="1600" b="1" dirty="0">
                <a:latin typeface="MeiryoUI"/>
              </a:rPr>
              <a:t>。</a:t>
            </a:r>
          </a:p>
        </p:txBody>
      </p:sp>
      <p:sp>
        <p:nvSpPr>
          <p:cNvPr id="12" name="コンテンツ プレースホルダー 2"/>
          <p:cNvSpPr txBox="1">
            <a:spLocks/>
          </p:cNvSpPr>
          <p:nvPr/>
        </p:nvSpPr>
        <p:spPr>
          <a:xfrm>
            <a:off x="267366" y="5875756"/>
            <a:ext cx="4186808" cy="7215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（４） </a:t>
            </a:r>
            <a:r>
              <a:rPr lang="ja-JP" altLang="en-US" sz="1600" b="1" dirty="0">
                <a:latin typeface="Meiryo UI" panose="020B0604030504040204" pitchFamily="50" charset="-128"/>
                <a:ea typeface="Meiryo UI" panose="020B0604030504040204" pitchFamily="50" charset="-128"/>
              </a:rPr>
              <a:t>学習済モデル</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学習済パラメータ</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最適化後）が組み込まれた推論プログラム</a:t>
            </a:r>
          </a:p>
        </p:txBody>
      </p:sp>
      <p:sp>
        <p:nvSpPr>
          <p:cNvPr id="13" name="コンテンツ プレースホルダー 2"/>
          <p:cNvSpPr txBox="1">
            <a:spLocks/>
          </p:cNvSpPr>
          <p:nvPr/>
        </p:nvSpPr>
        <p:spPr>
          <a:xfrm>
            <a:off x="4389245" y="3501008"/>
            <a:ext cx="4186808" cy="727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（５） </a:t>
            </a:r>
            <a:r>
              <a:rPr lang="ja-JP" altLang="en-US" sz="1600" b="1" dirty="0">
                <a:latin typeface="Meiryo UI" panose="020B0604030504040204" pitchFamily="50" charset="-128"/>
                <a:ea typeface="Meiryo UI" panose="020B0604030504040204" pitchFamily="50" charset="-128"/>
              </a:rPr>
              <a:t>学習済パラメータ</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学習用データセットを用いた学習の結果、得られたパラメータ（係数）をいう。</a:t>
            </a:r>
            <a:endParaRPr lang="en-US" altLang="ja-JP" sz="1600" b="1" dirty="0">
              <a:latin typeface="Meiryo UI" panose="020B0604030504040204" pitchFamily="50" charset="-128"/>
              <a:ea typeface="Meiryo UI" panose="020B0604030504040204" pitchFamily="50" charset="-128"/>
            </a:endParaRPr>
          </a:p>
        </p:txBody>
      </p:sp>
      <p:sp>
        <p:nvSpPr>
          <p:cNvPr id="14" name="コンテンツ プレースホルダー 2"/>
          <p:cNvSpPr txBox="1">
            <a:spLocks/>
          </p:cNvSpPr>
          <p:nvPr/>
        </p:nvSpPr>
        <p:spPr>
          <a:xfrm>
            <a:off x="4398012" y="4327497"/>
            <a:ext cx="4186808" cy="10028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（６） </a:t>
            </a:r>
            <a:r>
              <a:rPr lang="ja-JP" altLang="en-US" sz="1600" b="1" dirty="0">
                <a:latin typeface="Meiryo UI" panose="020B0604030504040204" pitchFamily="50" charset="-128"/>
                <a:ea typeface="Meiryo UI" panose="020B0604030504040204" pitchFamily="50" charset="-128"/>
              </a:rPr>
              <a:t>推論プログラム</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組み込まれた学習済パラメータを適用することで入力に対して一定の結果を出力することを可能にするプログラム</a:t>
            </a:r>
            <a:endParaRPr lang="en-US" altLang="ja-JP"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496" y="6639883"/>
            <a:ext cx="828092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図の出典　「</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・データの利用に関する契約ガイドライン</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版</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」、経済産業省、令和元年</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p:txBody>
      </p:sp>
      <p:sp>
        <p:nvSpPr>
          <p:cNvPr id="16" name="コンテンツ プレースホルダー 2"/>
          <p:cNvSpPr txBox="1">
            <a:spLocks/>
          </p:cNvSpPr>
          <p:nvPr/>
        </p:nvSpPr>
        <p:spPr>
          <a:xfrm>
            <a:off x="4398012" y="5330314"/>
            <a:ext cx="4186808" cy="1267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MeiryoUI"/>
              </a:rPr>
              <a:t>（７） </a:t>
            </a:r>
            <a:r>
              <a:rPr lang="ja-JP" altLang="en-US" sz="1600" b="1" dirty="0">
                <a:latin typeface="Meiryo UI" panose="020B0604030504040204" pitchFamily="50" charset="-128"/>
                <a:ea typeface="Meiryo UI" panose="020B0604030504040204" pitchFamily="50" charset="-128"/>
              </a:rPr>
              <a:t>再利用モデル</a:t>
            </a:r>
            <a:endParaRPr lang="en-US" altLang="ja-JP" sz="16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rPr>
              <a:t>既存の学習済モデルに異なる学習用データセットを適用して更なる学習（追加学習）を行うことで生成された学習済パラメータが組み込まれた推論プログラム</a:t>
            </a:r>
            <a:endParaRPr lang="en-US" altLang="ja-JP" sz="1600" b="1" dirty="0">
              <a:latin typeface="Meiryo UI" panose="020B0604030504040204" pitchFamily="50" charset="-128"/>
              <a:ea typeface="Meiryo UI" panose="020B0604030504040204" pitchFamily="50" charset="-128"/>
            </a:endParaRPr>
          </a:p>
        </p:txBody>
      </p:sp>
      <p:sp>
        <p:nvSpPr>
          <p:cNvPr id="17"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15</a:t>
            </a:fld>
            <a:endParaRPr lang="en-US" altLang="ja-JP" dirty="0"/>
          </a:p>
        </p:txBody>
      </p:sp>
    </p:spTree>
    <p:extLst>
      <p:ext uri="{BB962C8B-B14F-4D97-AF65-F5344CB8AC3E}">
        <p14:creationId xmlns:p14="http://schemas.microsoft.com/office/powerpoint/2010/main" val="112207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59063"/>
            <a:ext cx="7632848" cy="503684"/>
          </a:xfrm>
        </p:spPr>
        <p:txBody>
          <a:bodyPr/>
          <a:lstStyle/>
          <a:p>
            <a:r>
              <a:rPr lang="en-US" altLang="ja-JP" dirty="0"/>
              <a:t>(</a:t>
            </a:r>
            <a:r>
              <a:rPr lang="ja-JP" altLang="en-US" dirty="0"/>
              <a:t>参考</a:t>
            </a:r>
            <a:r>
              <a:rPr lang="en-US" altLang="ja-JP" dirty="0"/>
              <a:t>)</a:t>
            </a:r>
            <a:r>
              <a:rPr lang="ja-JP" altLang="en-US" dirty="0"/>
              <a:t> データ契約の法的な基礎知識</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16</a:t>
            </a:fld>
            <a:endParaRPr lang="en-US" altLang="ja-JP"/>
          </a:p>
        </p:txBody>
      </p:sp>
      <p:sp>
        <p:nvSpPr>
          <p:cNvPr id="7" name="正方形/長方形 6"/>
          <p:cNvSpPr/>
          <p:nvPr/>
        </p:nvSpPr>
        <p:spPr>
          <a:xfrm>
            <a:off x="179513" y="836717"/>
            <a:ext cx="8712967" cy="1895887"/>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solidFill>
                  <a:schemeClr val="tx1"/>
                </a:solidFill>
                <a:latin typeface="Meiryo UI" panose="020B0604030504040204" pitchFamily="50" charset="-128"/>
                <a:ea typeface="Meiryo UI" panose="020B0604030504040204" pitchFamily="50" charset="-128"/>
              </a:rPr>
              <a:t>データ：</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民法上、所有権や占有権、用益物権、担保物権の対象ではないため、所有権や占有権の概念に基づいてデータに係る</a:t>
            </a:r>
            <a:r>
              <a:rPr lang="ja-JP" altLang="en-US" sz="2000" b="1" dirty="0">
                <a:solidFill>
                  <a:schemeClr val="tx1"/>
                </a:solidFill>
                <a:latin typeface="Meiryo UI" panose="020B0604030504040204" pitchFamily="50" charset="-128"/>
                <a:ea typeface="Meiryo UI" panose="020B0604030504040204" pitchFamily="50" charset="-128"/>
              </a:rPr>
              <a:t>権利の有無を定める</a:t>
            </a:r>
            <a:r>
              <a:rPr lang="ja-JP" altLang="en-US" sz="2000" dirty="0">
                <a:solidFill>
                  <a:schemeClr val="tx1"/>
                </a:solidFill>
                <a:latin typeface="Meiryo UI" panose="020B0604030504040204" pitchFamily="50" charset="-128"/>
                <a:ea typeface="Meiryo UI" panose="020B0604030504040204" pitchFamily="50" charset="-128"/>
              </a:rPr>
              <a:t>ことはできない。</a:t>
            </a: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データが知的財産権として保護される場合や、不正競争防止法上の営業秘密として法的に保護される場合は限定的であり、データの保護は原則として</a:t>
            </a:r>
            <a:r>
              <a:rPr lang="ja-JP" altLang="en-US" sz="2000" b="1" dirty="0">
                <a:solidFill>
                  <a:schemeClr val="tx1"/>
                </a:solidFill>
                <a:latin typeface="Meiryo UI" panose="020B0604030504040204" pitchFamily="50" charset="-128"/>
                <a:ea typeface="Meiryo UI" panose="020B0604030504040204" pitchFamily="50" charset="-128"/>
              </a:rPr>
              <a:t>利害関係者間の契約を通じて図られる</a:t>
            </a:r>
            <a:r>
              <a:rPr lang="ja-JP" altLang="en-US" sz="2000" dirty="0">
                <a:solidFill>
                  <a:schemeClr val="tx1"/>
                </a:solidFill>
                <a:latin typeface="Meiryo UI" panose="020B0604030504040204" pitchFamily="50" charset="-128"/>
                <a:ea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endParaRPr>
          </a:p>
          <a:p>
            <a:endParaRPr kumimoji="1" lang="ja-JP" altLang="en-US" sz="2400" dirty="0">
              <a:solidFill>
                <a:schemeClr val="tx1"/>
              </a:solidFill>
            </a:endParaRPr>
          </a:p>
        </p:txBody>
      </p:sp>
      <p:sp>
        <p:nvSpPr>
          <p:cNvPr id="8" name="正方形/長方形 7"/>
          <p:cNvSpPr/>
          <p:nvPr/>
        </p:nvSpPr>
        <p:spPr>
          <a:xfrm>
            <a:off x="176137" y="2852936"/>
            <a:ext cx="8709180" cy="3744416"/>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kumimoji="1" lang="ja-JP" altLang="en-US" sz="2000" b="1" dirty="0">
                <a:solidFill>
                  <a:schemeClr val="tx1"/>
                </a:solidFill>
                <a:latin typeface="Meiryo UI" panose="020B0604030504040204" pitchFamily="50" charset="-128"/>
                <a:ea typeface="Meiryo UI" panose="020B0604030504040204" pitchFamily="50" charset="-128"/>
              </a:rPr>
              <a:t>データ・オーナーシップ：</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データに</a:t>
            </a:r>
            <a:r>
              <a:rPr lang="ja-JP" altLang="en-US" sz="2000" b="1" dirty="0">
                <a:solidFill>
                  <a:schemeClr val="tx1"/>
                </a:solidFill>
                <a:latin typeface="Meiryo UI" panose="020B0604030504040204" pitchFamily="50" charset="-128"/>
                <a:ea typeface="Meiryo UI" panose="020B0604030504040204" pitchFamily="50" charset="-128"/>
              </a:rPr>
              <a:t>適法にアクセス</a:t>
            </a:r>
            <a:r>
              <a:rPr lang="ja-JP" altLang="en-US" sz="2000" dirty="0">
                <a:solidFill>
                  <a:schemeClr val="tx1"/>
                </a:solidFill>
                <a:latin typeface="Meiryo UI" panose="020B0604030504040204" pitchFamily="50" charset="-128"/>
                <a:ea typeface="Meiryo UI" panose="020B0604030504040204" pitchFamily="50" charset="-128"/>
              </a:rPr>
              <a:t>し、その利用を</a:t>
            </a:r>
            <a:r>
              <a:rPr lang="ja-JP" altLang="en-US" sz="2000" b="1" dirty="0">
                <a:solidFill>
                  <a:schemeClr val="tx1"/>
                </a:solidFill>
                <a:latin typeface="Meiryo UI" panose="020B0604030504040204" pitchFamily="50" charset="-128"/>
                <a:ea typeface="Meiryo UI" panose="020B0604030504040204" pitchFamily="50" charset="-128"/>
              </a:rPr>
              <a:t>法的又は事実上独占できる</a:t>
            </a:r>
            <a:r>
              <a:rPr lang="ja-JP" altLang="en-US" sz="2000" dirty="0">
                <a:solidFill>
                  <a:schemeClr val="tx1"/>
                </a:solidFill>
                <a:latin typeface="Meiryo UI" panose="020B0604030504040204" pitchFamily="50" charset="-128"/>
                <a:ea typeface="Meiryo UI" panose="020B0604030504040204" pitchFamily="50" charset="-128"/>
              </a:rPr>
              <a:t>地位にあり、</a:t>
            </a:r>
            <a:endParaRPr lang="en-US" altLang="ja-JP" sz="2000"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　　データ提供についてはその地位が比較的強い。</a:t>
            </a: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sz="2000" b="1" dirty="0">
                <a:solidFill>
                  <a:schemeClr val="tx1"/>
                </a:solidFill>
                <a:latin typeface="Meiryo UI" panose="020B0604030504040204" pitchFamily="50" charset="-128"/>
                <a:ea typeface="Meiryo UI" panose="020B0604030504040204" pitchFamily="50" charset="-128"/>
              </a:rPr>
              <a:t>契約によって</a:t>
            </a:r>
            <a:r>
              <a:rPr lang="ja-JP" altLang="en-US" sz="2000" dirty="0">
                <a:solidFill>
                  <a:schemeClr val="tx1"/>
                </a:solidFill>
                <a:latin typeface="Meiryo UI" panose="020B0604030504040204" pitchFamily="50" charset="-128"/>
                <a:ea typeface="Meiryo UI" panose="020B0604030504040204" pitchFamily="50" charset="-128"/>
              </a:rPr>
              <a:t>データの利用権限</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を取り決めた場合にはそのような債権的な地位</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u"/>
            </a:pPr>
            <a:r>
              <a:rPr kumimoji="1" lang="ja-JP" altLang="en-US" sz="2000" b="1" dirty="0">
                <a:solidFill>
                  <a:schemeClr val="tx1"/>
                </a:solidFill>
                <a:latin typeface="Meiryo UI" panose="020B0604030504040204" pitchFamily="50" charset="-128"/>
                <a:ea typeface="Meiryo UI" panose="020B0604030504040204" pitchFamily="50" charset="-128"/>
              </a:rPr>
              <a:t>契約上の債権的な地位</a:t>
            </a:r>
            <a:r>
              <a:rPr kumimoji="1" lang="ja-JP" altLang="en-US" sz="2000" dirty="0">
                <a:solidFill>
                  <a:schemeClr val="tx1"/>
                </a:solidFill>
                <a:latin typeface="Meiryo UI" panose="020B0604030504040204" pitchFamily="50" charset="-128"/>
                <a:ea typeface="Meiryo UI" panose="020B0604030504040204" pitchFamily="50" charset="-128"/>
              </a:rPr>
              <a:t>は、</a:t>
            </a:r>
            <a:r>
              <a:rPr lang="ja-JP" altLang="en-US" sz="2000" dirty="0">
                <a:solidFill>
                  <a:schemeClr val="tx1"/>
                </a:solidFill>
                <a:latin typeface="Meiryo UI" panose="020B0604030504040204" pitchFamily="50" charset="-128"/>
                <a:ea typeface="Meiryo UI" panose="020B0604030504040204" pitchFamily="50" charset="-128"/>
              </a:rPr>
              <a:t>データ創出に対する寄与度や機器所有権等は、データの利用権限の考慮要素として評価されるべきであり、個別の利用権限ごとに、</a:t>
            </a:r>
            <a:r>
              <a:rPr lang="ja-JP" altLang="en-US" sz="2000" b="1" dirty="0">
                <a:solidFill>
                  <a:schemeClr val="tx1"/>
                </a:solidFill>
                <a:latin typeface="Meiryo UI" panose="020B0604030504040204" pitchFamily="50" charset="-128"/>
                <a:ea typeface="Meiryo UI" panose="020B0604030504040204" pitchFamily="50" charset="-128"/>
              </a:rPr>
              <a:t>データの利用促進とデータを秘匿する必要性の観点からデータの利用権限の調整</a:t>
            </a:r>
            <a:r>
              <a:rPr lang="ja-JP" altLang="en-US" sz="2000" dirty="0">
                <a:solidFill>
                  <a:schemeClr val="tx1"/>
                </a:solidFill>
                <a:latin typeface="Meiryo UI" panose="020B0604030504040204" pitchFamily="50" charset="-128"/>
                <a:ea typeface="Meiryo UI" panose="020B0604030504040204" pitchFamily="50" charset="-128"/>
              </a:rPr>
              <a:t>を図ることが望ましい。</a:t>
            </a:r>
            <a:endParaRPr lang="en-US" altLang="ja-JP" sz="2000" dirty="0">
              <a:solidFill>
                <a:schemeClr val="tx1"/>
              </a:solidFill>
              <a:latin typeface="Meiryo UI" panose="020B0604030504040204" pitchFamily="50" charset="-128"/>
              <a:ea typeface="Meiryo UI" panose="020B0604030504040204" pitchFamily="50" charset="-128"/>
            </a:endParaRPr>
          </a:p>
          <a:p>
            <a:pPr lvl="1" eaLnBrk="1"/>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）利用権限：</a:t>
            </a:r>
            <a:r>
              <a:rPr lang="ja-JP" altLang="en-US" dirty="0">
                <a:solidFill>
                  <a:schemeClr val="tx1"/>
                </a:solidFill>
                <a:latin typeface="Meiryo UI" panose="020B0604030504040204" pitchFamily="50" charset="-128"/>
                <a:ea typeface="Meiryo UI" panose="020B0604030504040204" pitchFamily="50" charset="-128"/>
              </a:rPr>
              <a:t>データの利用権、保有・管理に係る権利、複製を求める権利、販売・権利付与に対する対価請求権、消去・開示・訂正等・利用停止の請求権等の契約に基づいて発生する権利を自由に行使できる権限のこと</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92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 提供、創出、派生データの説明</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17</a:t>
            </a:fld>
            <a:endParaRPr lang="en-US" altLang="ja-JP"/>
          </a:p>
        </p:txBody>
      </p:sp>
      <p:sp>
        <p:nvSpPr>
          <p:cNvPr id="7" name="正方形/長方形 6"/>
          <p:cNvSpPr/>
          <p:nvPr/>
        </p:nvSpPr>
        <p:spPr>
          <a:xfrm>
            <a:off x="251521" y="794641"/>
            <a:ext cx="8712967" cy="1584171"/>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kumimoji="1" lang="ja-JP" altLang="en-US" sz="2000" b="1" dirty="0">
                <a:solidFill>
                  <a:schemeClr val="tx1"/>
                </a:solidFill>
                <a:latin typeface="Meiryo UI" panose="020B0604030504040204" pitchFamily="50" charset="-128"/>
                <a:ea typeface="Meiryo UI" panose="020B0604030504040204" pitchFamily="50" charset="-128"/>
              </a:rPr>
              <a:t>提供データ：</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定義：一方当事者から他方当事者へ提供するデータ。提供する方法として多くの場合、データの譲渡、データの利用許諾、データの相互利用許諾に分けられる。</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契約上の注意点：提供されたデータの品質（正確性、完全性、有効性、安全性、第三者の知的財産権の非侵害等）の法的責任、データの目的外使用の規定</a:t>
            </a:r>
            <a:r>
              <a:rPr lang="ja-JP" altLang="en-US" sz="2000" dirty="0">
                <a:latin typeface="Meiryo UI" panose="020B0604030504040204" pitchFamily="50" charset="-128"/>
                <a:ea typeface="Meiryo UI" panose="020B0604030504040204" pitchFamily="50" charset="-128"/>
              </a:rPr>
              <a:t>完全性、有効性</a:t>
            </a:r>
            <a:endParaRPr kumimoji="1" lang="ja-JP" altLang="en-US" sz="2400" dirty="0">
              <a:solidFill>
                <a:schemeClr val="tx1"/>
              </a:solidFill>
            </a:endParaRPr>
          </a:p>
        </p:txBody>
      </p:sp>
      <p:sp>
        <p:nvSpPr>
          <p:cNvPr id="8" name="正方形/長方形 7"/>
          <p:cNvSpPr/>
          <p:nvPr/>
        </p:nvSpPr>
        <p:spPr>
          <a:xfrm>
            <a:off x="251520" y="2641566"/>
            <a:ext cx="8712967" cy="1584171"/>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kumimoji="1" lang="ja-JP" altLang="en-US" sz="2000" b="1" dirty="0">
                <a:solidFill>
                  <a:schemeClr val="tx1"/>
                </a:solidFill>
                <a:latin typeface="Meiryo UI" panose="020B0604030504040204" pitchFamily="50" charset="-128"/>
                <a:ea typeface="Meiryo UI" panose="020B0604030504040204" pitchFamily="50" charset="-128"/>
              </a:rPr>
              <a:t>創出データ：</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定義：複数の当事者が関与して従前なく、新たに創出されたデータ。</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契約上の注意点：</a:t>
            </a:r>
            <a:r>
              <a:rPr lang="ja-JP" altLang="en-US" dirty="0">
                <a:solidFill>
                  <a:srgbClr val="000000"/>
                </a:solidFill>
                <a:latin typeface="Meiryo UI" panose="020B0604030504040204" pitchFamily="50" charset="-128"/>
                <a:ea typeface="Meiryo UI" panose="020B0604030504040204" pitchFamily="50" charset="-128"/>
              </a:rPr>
              <a:t>対象データの明確化（範囲・粒度）</a:t>
            </a:r>
            <a:r>
              <a:rPr lang="en-US" altLang="ja-JP" dirty="0">
                <a:solidFill>
                  <a:srgbClr val="000000"/>
                </a:solidFill>
                <a:latin typeface="Meiryo UI" panose="020B0604030504040204" pitchFamily="50" charset="-128"/>
                <a:ea typeface="Meiryo UI" panose="020B0604030504040204" pitchFamily="50" charset="-128"/>
              </a:rPr>
              <a:t>(ex.</a:t>
            </a:r>
            <a:r>
              <a:rPr lang="ja-JP" altLang="en-US" dirty="0">
                <a:solidFill>
                  <a:schemeClr val="tx1"/>
                </a:solidFill>
                <a:latin typeface="Meiryo UI" panose="020B0604030504040204" pitchFamily="50" charset="-128"/>
                <a:ea typeface="Meiryo UI" panose="020B0604030504040204" pitchFamily="50" charset="-128"/>
              </a:rPr>
              <a:t>創出されるデータの一覧表を作成し、対象データの範囲を明確にする。）、利用目的を定めて、対象データの利用権限の範囲を明確化（事業領域を限定するなど）</a:t>
            </a:r>
            <a:endParaRPr lang="en-US" altLang="ja-JP" dirty="0">
              <a:latin typeface="Meiryo UI" panose="020B0604030504040204" pitchFamily="50" charset="-128"/>
              <a:ea typeface="Meiryo UI" panose="020B0604030504040204" pitchFamily="50" charset="-128"/>
            </a:endParaRPr>
          </a:p>
          <a:p>
            <a:pPr eaLnBrk="1"/>
            <a:endParaRPr lang="en-US" altLang="ja-JP"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endParaRPr kumimoji="1" lang="ja-JP" altLang="en-US" sz="2400" dirty="0">
              <a:solidFill>
                <a:schemeClr val="tx1"/>
              </a:solidFill>
            </a:endParaRPr>
          </a:p>
        </p:txBody>
      </p:sp>
      <p:sp>
        <p:nvSpPr>
          <p:cNvPr id="9" name="正方形/長方形 8"/>
          <p:cNvSpPr/>
          <p:nvPr/>
        </p:nvSpPr>
        <p:spPr>
          <a:xfrm>
            <a:off x="251520" y="4488491"/>
            <a:ext cx="8712967" cy="1584171"/>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kumimoji="1" lang="ja-JP" altLang="en-US" sz="2000" b="1" dirty="0">
                <a:solidFill>
                  <a:schemeClr val="tx1"/>
                </a:solidFill>
                <a:latin typeface="Meiryo UI" panose="020B0604030504040204" pitchFamily="50" charset="-128"/>
                <a:ea typeface="Meiryo UI" panose="020B0604030504040204" pitchFamily="50" charset="-128"/>
              </a:rPr>
              <a:t>派生データ</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342900" indent="-342900" eaLnBrk="1">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定義：提供データを加工・分析・編集・統合等したことによって得られたデータ。</a:t>
            </a:r>
            <a:endParaRPr lang="en-US" altLang="ja-JP" sz="2000" dirty="0">
              <a:solidFill>
                <a:schemeClr val="tx1"/>
              </a:solidFill>
              <a:latin typeface="Meiryo UI" panose="020B0604030504040204" pitchFamily="50" charset="-128"/>
              <a:ea typeface="Meiryo UI" panose="020B0604030504040204" pitchFamily="50" charset="-128"/>
            </a:endParaRPr>
          </a:p>
          <a:p>
            <a:pPr marL="342900" indent="-342900" eaLnBrk="1">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契約上の注意点：</a:t>
            </a:r>
            <a:r>
              <a:rPr lang="ja-JP" altLang="en-US" dirty="0">
                <a:solidFill>
                  <a:schemeClr val="tx1"/>
                </a:solidFill>
                <a:latin typeface="Meiryo UI" panose="020B0604030504040204" pitchFamily="50" charset="-128"/>
                <a:ea typeface="Meiryo UI" panose="020B0604030504040204" pitchFamily="50" charset="-128"/>
              </a:rPr>
              <a:t>派生データの</a:t>
            </a:r>
            <a:r>
              <a:rPr lang="ja-JP" altLang="en-US" dirty="0">
                <a:solidFill>
                  <a:srgbClr val="000000"/>
                </a:solidFill>
                <a:latin typeface="Meiryo UI" panose="020B0604030504040204" pitchFamily="50" charset="-128"/>
                <a:ea typeface="Meiryo UI" panose="020B0604030504040204" pitchFamily="50" charset="-128"/>
              </a:rPr>
              <a:t>提供データ（元データ）の加工・分析・編集・統合等の程度・費用等による派生データの利用権限の規定、</a:t>
            </a:r>
            <a:r>
              <a:rPr lang="ja-JP" altLang="en-US" dirty="0">
                <a:solidFill>
                  <a:schemeClr val="tx1"/>
                </a:solidFill>
                <a:latin typeface="Meiryo UI" panose="020B0604030504040204" pitchFamily="50" charset="-128"/>
                <a:ea typeface="Meiryo UI" panose="020B0604030504040204" pitchFamily="50" charset="-128"/>
              </a:rPr>
              <a:t>派生データ等から得られた利益の分配。提供データ（元データ）の一致度、加工・編集等の程度についての検討</a:t>
            </a:r>
            <a:endParaRPr lang="en-US" altLang="ja-JP" dirty="0">
              <a:solidFill>
                <a:schemeClr val="tx1"/>
              </a:solidFill>
              <a:latin typeface="Meiryo UI" panose="020B0604030504040204" pitchFamily="50" charset="-128"/>
              <a:ea typeface="Meiryo UI" panose="020B0604030504040204" pitchFamily="50" charset="-128"/>
            </a:endParaRPr>
          </a:p>
          <a:p>
            <a:pPr marL="342900" indent="-342900" eaLnBrk="1">
              <a:buFont typeface="Wingdings" panose="05000000000000000000" pitchFamily="2" charset="2"/>
              <a:buChar char="Ø"/>
            </a:pPr>
            <a:endParaRPr lang="ja-JP" altLang="en-US" dirty="0">
              <a:solidFill>
                <a:schemeClr val="tx1"/>
              </a:solidFill>
              <a:latin typeface="Meiryo UI" panose="020B0604030504040204" pitchFamily="50" charset="-128"/>
              <a:ea typeface="Meiryo UI" panose="020B0604030504040204" pitchFamily="50" charset="-128"/>
            </a:endParaRPr>
          </a:p>
          <a:p>
            <a:pPr marL="342900" indent="-342900" eaLnBrk="1">
              <a:buFont typeface="Wingdings" panose="05000000000000000000" pitchFamily="2" charset="2"/>
              <a:buChar char="Ø"/>
            </a:pPr>
            <a:endParaRPr lang="ja-JP" altLang="en-US" dirty="0">
              <a:solidFill>
                <a:srgbClr val="000000"/>
              </a:solidFill>
              <a:latin typeface="Meiryo UI" panose="020B0604030504040204" pitchFamily="50" charset="-128"/>
              <a:ea typeface="Meiryo UI" panose="020B0604030504040204" pitchFamily="50" charset="-128"/>
            </a:endParaRPr>
          </a:p>
          <a:p>
            <a:pPr marL="342900" indent="-342900" eaLnBrk="1">
              <a:buFont typeface="Wingdings" panose="05000000000000000000" pitchFamily="2" charset="2"/>
              <a:buChar char="Ø"/>
            </a:pPr>
            <a:endParaRPr lang="en-US" altLang="ja-JP" dirty="0">
              <a:solidFill>
                <a:schemeClr val="tx1"/>
              </a:solidFill>
              <a:latin typeface="Meiryo UI" panose="020B0604030504040204" pitchFamily="50" charset="-128"/>
              <a:ea typeface="Meiryo UI" panose="020B0604030504040204" pitchFamily="50" charset="-128"/>
            </a:endParaRPr>
          </a:p>
          <a:p>
            <a:pPr eaLnBrk="1"/>
            <a:endParaRPr kumimoji="1" lang="en-US" altLang="ja-JP" sz="2000" b="1"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eaLnBrk="1">
              <a:buFont typeface="Wingdings" panose="05000000000000000000" pitchFamily="2" charset="2"/>
              <a:buChar char="Ø"/>
            </a:pPr>
            <a:endParaRPr lang="en-US" altLang="ja-JP" sz="2000" dirty="0">
              <a:solidFill>
                <a:schemeClr val="tx1"/>
              </a:solidFill>
              <a:latin typeface="Meiryo UI" panose="020B0604030504040204" pitchFamily="50" charset="-128"/>
              <a:ea typeface="Meiryo UI" panose="020B0604030504040204" pitchFamily="50" charset="-128"/>
            </a:endParaRPr>
          </a:p>
          <a:p>
            <a:pPr eaLnBrk="1"/>
            <a:endParaRPr kumimoji="1" lang="ja-JP" altLang="en-US" sz="2400" dirty="0">
              <a:solidFill>
                <a:schemeClr val="tx1"/>
              </a:solidFill>
            </a:endParaRPr>
          </a:p>
        </p:txBody>
      </p:sp>
      <p:sp>
        <p:nvSpPr>
          <p:cNvPr id="10" name="テキスト ボックス 9"/>
          <p:cNvSpPr txBox="1"/>
          <p:nvPr/>
        </p:nvSpPr>
        <p:spPr>
          <a:xfrm>
            <a:off x="35496" y="6639883"/>
            <a:ext cx="83529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参考にした文献　「</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・データの利用に関する契約ガイドライン</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データ編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」、経済産業省、令和元年</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407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6632"/>
            <a:ext cx="7632848" cy="503684"/>
          </a:xfrm>
        </p:spPr>
        <p:txBody>
          <a:bodyPr/>
          <a:lstStyle/>
          <a:p>
            <a:r>
              <a:rPr lang="en-US" altLang="ja-JP" dirty="0"/>
              <a:t>(</a:t>
            </a:r>
            <a:r>
              <a:rPr lang="ja-JP" altLang="en-US" dirty="0"/>
              <a:t>参考</a:t>
            </a:r>
            <a:r>
              <a:rPr lang="en-US" altLang="ja-JP" dirty="0"/>
              <a:t>)</a:t>
            </a:r>
            <a:r>
              <a:rPr lang="ja-JP" altLang="en-US" dirty="0"/>
              <a:t> データの利用条件の観点</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18</a:t>
            </a:fld>
            <a:endParaRPr lang="en-US" altLang="ja-JP"/>
          </a:p>
        </p:txBody>
      </p:sp>
      <p:sp>
        <p:nvSpPr>
          <p:cNvPr id="6" name="テキスト ボックス 5">
            <a:extLst>
              <a:ext uri="{FF2B5EF4-FFF2-40B4-BE49-F238E27FC236}">
                <a16:creationId xmlns:a16="http://schemas.microsoft.com/office/drawing/2014/main" xmlns="" id="{72F8DC29-38B8-4234-8F96-141F0C43DC73}"/>
              </a:ext>
            </a:extLst>
          </p:cNvPr>
          <p:cNvSpPr txBox="1"/>
          <p:nvPr/>
        </p:nvSpPr>
        <p:spPr>
          <a:xfrm>
            <a:off x="827584" y="2216273"/>
            <a:ext cx="6931324" cy="4154984"/>
          </a:xfrm>
          <a:prstGeom prst="rect">
            <a:avLst/>
          </a:prstGeom>
          <a:noFill/>
          <a:ln>
            <a:solidFill>
              <a:schemeClr val="tx1"/>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rPr>
              <a:t>１．　対象データ範囲の明確化</a:t>
            </a:r>
          </a:p>
          <a:p>
            <a:r>
              <a:rPr lang="ja-JP" altLang="en-US" sz="2400" dirty="0">
                <a:latin typeface="Meiryo UI" panose="020B0604030504040204" pitchFamily="50" charset="-128"/>
                <a:ea typeface="Meiryo UI" panose="020B0604030504040204" pitchFamily="50" charset="-128"/>
              </a:rPr>
              <a:t>２．　利用目的</a:t>
            </a:r>
          </a:p>
          <a:p>
            <a:r>
              <a:rPr lang="ja-JP" altLang="en-US" sz="2400" dirty="0">
                <a:latin typeface="Meiryo UI" panose="020B0604030504040204" pitchFamily="50" charset="-128"/>
                <a:ea typeface="Meiryo UI" panose="020B0604030504040204" pitchFamily="50" charset="-128"/>
              </a:rPr>
              <a:t>３．　加工等の可否と派生データに対する利用権限</a:t>
            </a:r>
          </a:p>
          <a:p>
            <a:r>
              <a:rPr lang="ja-JP" altLang="en-US" sz="2400" dirty="0">
                <a:latin typeface="Meiryo UI" panose="020B0604030504040204" pitchFamily="50" charset="-128"/>
                <a:ea typeface="Meiryo UI" panose="020B0604030504040204" pitchFamily="50" charset="-128"/>
              </a:rPr>
              <a:t>４．　データ内容および継続的創出の保証／非保証</a:t>
            </a:r>
          </a:p>
          <a:p>
            <a:r>
              <a:rPr lang="ja-JP" altLang="en-US" sz="2400" dirty="0">
                <a:latin typeface="Meiryo UI" panose="020B0604030504040204" pitchFamily="50" charset="-128"/>
                <a:ea typeface="Meiryo UI" panose="020B0604030504040204" pitchFamily="50" charset="-128"/>
              </a:rPr>
              <a:t>５．　第三者提供の制限</a:t>
            </a:r>
          </a:p>
          <a:p>
            <a:r>
              <a:rPr lang="ja-JP" altLang="en-US" sz="2400" dirty="0">
                <a:latin typeface="Meiryo UI" panose="020B0604030504040204" pitchFamily="50" charset="-128"/>
                <a:ea typeface="Meiryo UI" panose="020B0604030504040204" pitchFamily="50" charset="-128"/>
              </a:rPr>
              <a:t>６．　収益および費用の分配</a:t>
            </a:r>
          </a:p>
          <a:p>
            <a:r>
              <a:rPr lang="ja-JP" altLang="en-US" sz="2400" dirty="0">
                <a:latin typeface="Meiryo UI" panose="020B0604030504040204" pitchFamily="50" charset="-128"/>
                <a:ea typeface="Meiryo UI" panose="020B0604030504040204" pitchFamily="50" charset="-128"/>
              </a:rPr>
              <a:t>７．　管理方法・セキュリティ </a:t>
            </a:r>
          </a:p>
          <a:p>
            <a:r>
              <a:rPr lang="ja-JP" altLang="en-US" sz="2400" dirty="0">
                <a:latin typeface="Meiryo UI" panose="020B0604030504040204" pitchFamily="50" charset="-128"/>
                <a:ea typeface="Meiryo UI" panose="020B0604030504040204" pitchFamily="50" charset="-128"/>
              </a:rPr>
              <a:t>８．　利用期間 </a:t>
            </a:r>
          </a:p>
          <a:p>
            <a:r>
              <a:rPr lang="ja-JP" altLang="en-US" sz="2400" dirty="0">
                <a:latin typeface="Meiryo UI" panose="020B0604030504040204" pitchFamily="50" charset="-128"/>
                <a:ea typeface="Meiryo UI" panose="020B0604030504040204" pitchFamily="50" charset="-128"/>
              </a:rPr>
              <a:t>９．　利用地域</a:t>
            </a:r>
          </a:p>
          <a:p>
            <a:r>
              <a:rPr lang="ja-JP" altLang="en-US" sz="2400" dirty="0">
                <a:latin typeface="Meiryo UI" panose="020B0604030504040204" pitchFamily="50" charset="-128"/>
                <a:ea typeface="Meiryo UI" panose="020B0604030504040204" pitchFamily="50" charset="-128"/>
              </a:rPr>
              <a:t>１０．契約終了時のデータの取扱い</a:t>
            </a:r>
          </a:p>
          <a:p>
            <a:r>
              <a:rPr lang="ja-JP" altLang="en-US" sz="2400" dirty="0">
                <a:latin typeface="Meiryo UI" panose="020B0604030504040204" pitchFamily="50" charset="-128"/>
                <a:ea typeface="Meiryo UI" panose="020B0604030504040204" pitchFamily="50" charset="-128"/>
              </a:rPr>
              <a:t>１１．準拠法・裁判管轄</a:t>
            </a:r>
            <a:endParaRPr kumimoji="1" lang="ja-JP" altLang="en-US" sz="2400" dirty="0">
              <a:latin typeface="Meiryo UI" panose="020B0604030504040204" pitchFamily="50" charset="-128"/>
              <a:ea typeface="Meiryo UI" panose="020B0604030504040204" pitchFamily="50" charset="-128"/>
            </a:endParaRPr>
          </a:p>
        </p:txBody>
      </p:sp>
      <p:sp>
        <p:nvSpPr>
          <p:cNvPr id="3" name="正方形/長方形 2"/>
          <p:cNvSpPr/>
          <p:nvPr/>
        </p:nvSpPr>
        <p:spPr>
          <a:xfrm>
            <a:off x="269322" y="950368"/>
            <a:ext cx="8695166" cy="11824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ja-JP" altLang="en-US" sz="2400" dirty="0">
                <a:solidFill>
                  <a:schemeClr val="tx1"/>
                </a:solidFill>
                <a:latin typeface="Meiryo UI" panose="020B0604030504040204" pitchFamily="50" charset="-128"/>
                <a:ea typeface="Meiryo UI" panose="020B0604030504040204" pitchFamily="50" charset="-128"/>
              </a:rPr>
              <a:t>取引に関連して創出された各対象データについて、当事者間で利用条件を定めていく上で、以下の項目について当事者間で合意をしておくことが望ましい。</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324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目次（１／３）</a:t>
            </a:r>
          </a:p>
        </p:txBody>
      </p:sp>
      <p:sp>
        <p:nvSpPr>
          <p:cNvPr id="3" name="コンテンツ プレースホルダー 2"/>
          <p:cNvSpPr>
            <a:spLocks noGrp="1"/>
          </p:cNvSpPr>
          <p:nvPr>
            <p:ph idx="1"/>
          </p:nvPr>
        </p:nvSpPr>
        <p:spPr>
          <a:xfrm>
            <a:off x="179388" y="663840"/>
            <a:ext cx="8796830" cy="5861504"/>
          </a:xfrm>
        </p:spPr>
        <p:txBody>
          <a:bodyPr/>
          <a:lstStyle/>
          <a:p>
            <a:pPr eaLnBrk="1"/>
            <a:r>
              <a:rPr kumimoji="1" lang="ja-JP" altLang="en-US" dirty="0">
                <a:solidFill>
                  <a:schemeClr val="tx2"/>
                </a:solidFill>
              </a:rPr>
              <a:t>はじめに</a:t>
            </a:r>
            <a:r>
              <a:rPr kumimoji="1" lang="en-US" altLang="ja-JP" dirty="0">
                <a:solidFill>
                  <a:schemeClr val="tx2"/>
                </a:solidFill>
              </a:rPr>
              <a:t>							</a:t>
            </a:r>
            <a:r>
              <a:rPr lang="en-US" altLang="ja-JP" dirty="0">
                <a:solidFill>
                  <a:schemeClr val="tx2"/>
                </a:solidFill>
              </a:rPr>
              <a:t>…</a:t>
            </a:r>
            <a:r>
              <a:rPr lang="ja-JP" altLang="en-US" dirty="0">
                <a:solidFill>
                  <a:schemeClr val="tx2"/>
                </a:solidFill>
              </a:rPr>
              <a:t>　</a:t>
            </a:r>
            <a:r>
              <a:rPr lang="en-US" altLang="ja-JP" dirty="0">
                <a:solidFill>
                  <a:schemeClr val="tx2"/>
                </a:solidFill>
              </a:rPr>
              <a:t>P.</a:t>
            </a:r>
            <a:r>
              <a:rPr lang="ja-JP" altLang="en-US" dirty="0">
                <a:solidFill>
                  <a:schemeClr val="tx2"/>
                </a:solidFill>
              </a:rPr>
              <a:t>４</a:t>
            </a:r>
            <a:r>
              <a:rPr lang="en-US" altLang="ja-JP" dirty="0">
                <a:solidFill>
                  <a:schemeClr val="tx2"/>
                </a:solidFill>
              </a:rPr>
              <a:t> </a:t>
            </a:r>
            <a:endParaRPr kumimoji="1" lang="en-US" altLang="ja-JP" dirty="0">
              <a:solidFill>
                <a:schemeClr val="tx2"/>
              </a:solidFill>
            </a:endParaRPr>
          </a:p>
          <a:p>
            <a:pPr eaLnBrk="1"/>
            <a:r>
              <a:rPr kumimoji="1" lang="ja-JP" altLang="en-US" dirty="0">
                <a:solidFill>
                  <a:schemeClr val="tx2"/>
                </a:solidFill>
              </a:rPr>
              <a:t>第１章　　概要                                        </a:t>
            </a:r>
            <a:r>
              <a:rPr kumimoji="1" lang="en-US" altLang="ja-JP" dirty="0">
                <a:solidFill>
                  <a:schemeClr val="tx2"/>
                </a:solidFill>
              </a:rPr>
              <a:t>	…</a:t>
            </a:r>
            <a:r>
              <a:rPr kumimoji="1" lang="ja-JP" altLang="en-US" dirty="0">
                <a:solidFill>
                  <a:schemeClr val="tx2"/>
                </a:solidFill>
              </a:rPr>
              <a:t>　</a:t>
            </a:r>
            <a:r>
              <a:rPr kumimoji="1" lang="en-US" altLang="ja-JP" dirty="0">
                <a:solidFill>
                  <a:schemeClr val="tx2"/>
                </a:solidFill>
              </a:rPr>
              <a:t>P.</a:t>
            </a:r>
            <a:r>
              <a:rPr kumimoji="1" lang="ja-JP" altLang="en-US" dirty="0">
                <a:solidFill>
                  <a:schemeClr val="tx2"/>
                </a:solidFill>
              </a:rPr>
              <a:t>８</a:t>
            </a:r>
            <a:r>
              <a:rPr kumimoji="1" lang="en-US" altLang="ja-JP" dirty="0">
                <a:solidFill>
                  <a:schemeClr val="tx2"/>
                </a:solidFill>
              </a:rPr>
              <a:t> </a:t>
            </a:r>
          </a:p>
          <a:p>
            <a:pPr marL="541337" indent="0" eaLnBrk="1">
              <a:buNone/>
            </a:pPr>
            <a:r>
              <a:rPr lang="ja-JP" altLang="en-US" sz="2000" dirty="0">
                <a:solidFill>
                  <a:schemeClr val="tx2"/>
                </a:solidFill>
              </a:rPr>
              <a:t>１．</a:t>
            </a:r>
            <a:r>
              <a:rPr lang="ja-JP" altLang="en-US" dirty="0">
                <a:solidFill>
                  <a:schemeClr val="tx2"/>
                </a:solidFill>
              </a:rPr>
              <a:t>　</a:t>
            </a:r>
            <a:r>
              <a:rPr lang="ja-JP" altLang="en-US" sz="2000" dirty="0">
                <a:solidFill>
                  <a:schemeClr val="tx2"/>
                </a:solidFill>
              </a:rPr>
              <a:t>目的　　　　　　　　　　　　　　　　　　　　　　　　　　　　　</a:t>
            </a:r>
            <a:r>
              <a:rPr lang="en-US" altLang="ja-JP" sz="2000" dirty="0">
                <a:solidFill>
                  <a:schemeClr val="tx2"/>
                </a:solidFill>
              </a:rPr>
              <a:t> </a:t>
            </a:r>
            <a:r>
              <a:rPr lang="ja-JP" altLang="en-US" sz="2000" dirty="0">
                <a:solidFill>
                  <a:schemeClr val="tx2"/>
                </a:solidFill>
              </a:rPr>
              <a:t>　　</a:t>
            </a:r>
            <a:r>
              <a:rPr lang="en-US" altLang="ja-JP" sz="2000" dirty="0">
                <a:solidFill>
                  <a:schemeClr val="tx2"/>
                </a:solidFill>
              </a:rPr>
              <a:t>	</a:t>
            </a:r>
            <a:endParaRPr lang="en-US" altLang="ja-JP" sz="2000" strike="sngStrike" dirty="0">
              <a:solidFill>
                <a:schemeClr val="tx2"/>
              </a:solidFill>
            </a:endParaRPr>
          </a:p>
          <a:p>
            <a:pPr marL="541337" indent="0" eaLnBrk="1">
              <a:buNone/>
            </a:pPr>
            <a:r>
              <a:rPr lang="ja-JP" altLang="en-US" sz="2000" dirty="0">
                <a:solidFill>
                  <a:schemeClr val="tx2"/>
                </a:solidFill>
              </a:rPr>
              <a:t>２．　データ利活用に関わるオープンイノベーション</a:t>
            </a:r>
            <a:endParaRPr lang="en-US" altLang="ja-JP" sz="2000" dirty="0">
              <a:solidFill>
                <a:schemeClr val="tx2"/>
              </a:solidFill>
            </a:endParaRPr>
          </a:p>
          <a:p>
            <a:pPr marL="541337" indent="0" eaLnBrk="1">
              <a:buNone/>
            </a:pPr>
            <a:r>
              <a:rPr lang="ja-JP" altLang="en-US" sz="2000" dirty="0">
                <a:solidFill>
                  <a:schemeClr val="tx2"/>
                </a:solidFill>
              </a:rPr>
              <a:t>３．　知財取り扱いの交渉における留意点</a:t>
            </a:r>
            <a:endParaRPr lang="en-US" altLang="ja-JP" sz="2000" dirty="0">
              <a:solidFill>
                <a:schemeClr val="tx2"/>
              </a:solidFill>
            </a:endParaRPr>
          </a:p>
          <a:p>
            <a:pPr marL="541337" indent="0" eaLnBrk="1">
              <a:buNone/>
            </a:pPr>
            <a:r>
              <a:rPr lang="ja-JP" altLang="en-US" sz="2000" dirty="0">
                <a:solidFill>
                  <a:schemeClr val="tx2"/>
                </a:solidFill>
              </a:rPr>
              <a:t>４．　契約事例の使い方</a:t>
            </a:r>
            <a:endParaRPr lang="en-US" altLang="ja-JP" sz="2000" dirty="0">
              <a:solidFill>
                <a:schemeClr val="tx2"/>
              </a:solidFill>
            </a:endParaRPr>
          </a:p>
          <a:p>
            <a:pPr marL="541337" indent="0" eaLnBrk="1">
              <a:buNone/>
            </a:pPr>
            <a:r>
              <a:rPr lang="ja-JP" altLang="en-US" sz="2000" dirty="0">
                <a:solidFill>
                  <a:schemeClr val="tx2"/>
                </a:solidFill>
              </a:rPr>
              <a:t>５．　契約</a:t>
            </a:r>
            <a:r>
              <a:rPr lang="ja-JP" altLang="en-US" sz="2000" dirty="0">
                <a:solidFill>
                  <a:schemeClr val="tx2"/>
                </a:solidFill>
                <a:latin typeface="Meiryo UI"/>
                <a:ea typeface="Meiryo UI"/>
              </a:rPr>
              <a:t>事例</a:t>
            </a:r>
            <a:r>
              <a:rPr lang="en-US" altLang="ja-JP" sz="2000" dirty="0">
                <a:solidFill>
                  <a:schemeClr val="tx2"/>
                </a:solidFill>
                <a:latin typeface="Meiryo UI"/>
                <a:ea typeface="Meiryo UI"/>
              </a:rPr>
              <a:t>（第2章）</a:t>
            </a:r>
            <a:r>
              <a:rPr lang="ja-JP" altLang="en-US" sz="2000" dirty="0">
                <a:solidFill>
                  <a:schemeClr val="tx2"/>
                </a:solidFill>
                <a:latin typeface="Meiryo UI"/>
                <a:ea typeface="Meiryo UI"/>
              </a:rPr>
              <a:t>のスライド構成</a:t>
            </a:r>
            <a:endParaRPr lang="en-US" altLang="ja-JP" sz="2000" dirty="0">
              <a:solidFill>
                <a:schemeClr val="tx2"/>
              </a:solidFill>
              <a:latin typeface="Meiryo UI"/>
              <a:ea typeface="Meiryo UI"/>
            </a:endParaRPr>
          </a:p>
          <a:p>
            <a:pPr marL="541337" indent="0" eaLnBrk="1">
              <a:buNone/>
            </a:pPr>
            <a:r>
              <a:rPr lang="ja-JP" altLang="en-US" sz="2000" dirty="0">
                <a:solidFill>
                  <a:schemeClr val="tx2"/>
                </a:solidFill>
              </a:rPr>
              <a:t>６．　知財取扱フレームワーク</a:t>
            </a:r>
            <a:endParaRPr lang="en-US" altLang="ja-JP" sz="2000" dirty="0">
              <a:solidFill>
                <a:schemeClr val="tx2"/>
              </a:solidFill>
            </a:endParaRPr>
          </a:p>
          <a:p>
            <a:pPr marL="898525" indent="-266700" eaLnBrk="1">
              <a:buFont typeface="Arial" panose="020B0604020202020204" pitchFamily="34" charset="0"/>
              <a:buChar char="•"/>
            </a:pPr>
            <a:endParaRPr lang="en-US" altLang="ja-JP" sz="2000" dirty="0">
              <a:solidFill>
                <a:schemeClr val="tx2"/>
              </a:solidFill>
            </a:endParaRPr>
          </a:p>
          <a:p>
            <a:pPr eaLnBrk="1"/>
            <a:r>
              <a:rPr lang="ja-JP" altLang="en-US" dirty="0">
                <a:solidFill>
                  <a:schemeClr val="tx2"/>
                </a:solidFill>
              </a:rPr>
              <a:t>第２章　契約事例　　　　　　　　　　　　　　　　　　　　　　</a:t>
            </a:r>
            <a:r>
              <a:rPr lang="en-US" altLang="ja-JP" dirty="0">
                <a:solidFill>
                  <a:schemeClr val="tx2"/>
                </a:solidFill>
              </a:rPr>
              <a:t> …</a:t>
            </a:r>
            <a:r>
              <a:rPr lang="ja-JP" altLang="en-US" dirty="0">
                <a:solidFill>
                  <a:schemeClr val="tx2"/>
                </a:solidFill>
              </a:rPr>
              <a:t>　</a:t>
            </a:r>
            <a:r>
              <a:rPr lang="en-US" altLang="ja-JP" dirty="0">
                <a:solidFill>
                  <a:schemeClr val="tx2"/>
                </a:solidFill>
              </a:rPr>
              <a:t>P.19</a:t>
            </a:r>
          </a:p>
          <a:p>
            <a:pPr marL="711200" indent="-169863" eaLnBrk="1">
              <a:buFont typeface="Wingdings" panose="05000000000000000000" pitchFamily="2" charset="2"/>
              <a:buChar char="l"/>
            </a:pPr>
            <a:r>
              <a:rPr lang="ja-JP" altLang="en-US" dirty="0">
                <a:solidFill>
                  <a:schemeClr val="tx2"/>
                </a:solidFill>
              </a:rPr>
              <a:t>　</a:t>
            </a:r>
            <a:r>
              <a:rPr lang="ja-JP" altLang="en-US" sz="2000" dirty="0">
                <a:solidFill>
                  <a:schemeClr val="tx2"/>
                </a:solidFill>
              </a:rPr>
              <a:t>事例（１）データ提供・</a:t>
            </a:r>
            <a:r>
              <a:rPr lang="en-US" altLang="ja-JP" sz="2000" dirty="0">
                <a:solidFill>
                  <a:schemeClr val="tx2"/>
                </a:solidFill>
              </a:rPr>
              <a:t>AI</a:t>
            </a:r>
            <a:r>
              <a:rPr lang="ja-JP" altLang="en-US" sz="2000" dirty="0">
                <a:solidFill>
                  <a:schemeClr val="tx2"/>
                </a:solidFill>
              </a:rPr>
              <a:t>活用事例　ベンチャー協業（機械翻訳）</a:t>
            </a:r>
            <a:endParaRPr lang="en-US" altLang="ja-JP" sz="2000" dirty="0">
              <a:solidFill>
                <a:schemeClr val="tx2"/>
              </a:solidFill>
            </a:endParaRPr>
          </a:p>
          <a:p>
            <a:pPr marL="541337" indent="0" eaLnBrk="1">
              <a:buNone/>
            </a:pPr>
            <a:r>
              <a:rPr lang="ja-JP" altLang="en-US" sz="2000" dirty="0">
                <a:solidFill>
                  <a:schemeClr val="tx2"/>
                </a:solidFill>
              </a:rPr>
              <a:t>　　　　　　　　　　　　　　</a:t>
            </a:r>
            <a:r>
              <a:rPr lang="en-US" altLang="ja-JP" sz="2000" dirty="0">
                <a:solidFill>
                  <a:schemeClr val="tx2"/>
                </a:solidFill>
              </a:rPr>
              <a:t> </a:t>
            </a:r>
            <a:r>
              <a:rPr lang="ja-JP" altLang="en-US" sz="2000" dirty="0">
                <a:solidFill>
                  <a:schemeClr val="tx2"/>
                </a:solidFill>
              </a:rPr>
              <a:t>　　　　　　　　　　　　　　　　　　　　　　　</a:t>
            </a:r>
            <a:r>
              <a:rPr lang="en-US" altLang="ja-JP" sz="2000" dirty="0">
                <a:solidFill>
                  <a:schemeClr val="tx2"/>
                </a:solidFill>
              </a:rPr>
              <a:t>	…</a:t>
            </a:r>
            <a:r>
              <a:rPr lang="ja-JP" altLang="en-US" sz="2000" dirty="0">
                <a:solidFill>
                  <a:schemeClr val="tx2"/>
                </a:solidFill>
              </a:rPr>
              <a:t>　</a:t>
            </a:r>
            <a:r>
              <a:rPr lang="en-US" altLang="ja-JP" sz="2000" dirty="0">
                <a:solidFill>
                  <a:schemeClr val="tx2"/>
                </a:solidFill>
              </a:rPr>
              <a:t>P.22</a:t>
            </a:r>
          </a:p>
          <a:p>
            <a:pPr marL="882650" indent="-171450" eaLnBrk="1">
              <a:buFont typeface="Arial" panose="020B0604020202020204" pitchFamily="34" charset="0"/>
              <a:buChar char="•"/>
            </a:pPr>
            <a:r>
              <a:rPr lang="ja-JP" altLang="en-US" sz="2000" dirty="0">
                <a:solidFill>
                  <a:schemeClr val="tx2"/>
                </a:solidFill>
              </a:rPr>
              <a:t>  協業の背景</a:t>
            </a:r>
            <a:endParaRPr lang="en-US" altLang="ja-JP" sz="2000" dirty="0">
              <a:solidFill>
                <a:schemeClr val="tx2"/>
              </a:solidFill>
            </a:endParaRPr>
          </a:p>
          <a:p>
            <a:pPr marL="882650" indent="-171450" eaLnBrk="1">
              <a:buFont typeface="Arial" panose="020B0604020202020204" pitchFamily="34" charset="0"/>
              <a:buChar char="•"/>
            </a:pPr>
            <a:r>
              <a:rPr lang="ja-JP" altLang="en-US" sz="2000" dirty="0">
                <a:solidFill>
                  <a:schemeClr val="tx2"/>
                </a:solidFill>
              </a:rPr>
              <a:t>  仮想交渉ケース</a:t>
            </a:r>
            <a:r>
              <a:rPr lang="en-US" altLang="ja-JP" sz="2000" dirty="0">
                <a:solidFill>
                  <a:schemeClr val="tx2"/>
                </a:solidFill>
              </a:rPr>
              <a:t>1-1</a:t>
            </a:r>
            <a:r>
              <a:rPr lang="ja-JP" altLang="en-US" sz="2000" dirty="0">
                <a:solidFill>
                  <a:schemeClr val="tx2"/>
                </a:solidFill>
              </a:rPr>
              <a:t>　　（</a:t>
            </a:r>
            <a:r>
              <a:rPr lang="en-US" altLang="ja-JP" sz="2000" dirty="0">
                <a:solidFill>
                  <a:schemeClr val="tx2"/>
                </a:solidFill>
              </a:rPr>
              <a:t> B1</a:t>
            </a:r>
            <a:r>
              <a:rPr lang="ja-JP" altLang="en-US" sz="2000" dirty="0">
                <a:solidFill>
                  <a:schemeClr val="tx2"/>
                </a:solidFill>
              </a:rPr>
              <a:t>社が学習済みモデル作成）</a:t>
            </a:r>
            <a:endParaRPr lang="en-US" altLang="ja-JP" sz="2000" dirty="0">
              <a:solidFill>
                <a:schemeClr val="tx2"/>
              </a:solidFill>
            </a:endParaRPr>
          </a:p>
          <a:p>
            <a:pPr marL="882650" indent="-171450" eaLnBrk="1">
              <a:buFont typeface="Arial" panose="020B0604020202020204" pitchFamily="34" charset="0"/>
              <a:buChar char="•"/>
            </a:pPr>
            <a:r>
              <a:rPr lang="ja-JP" altLang="en-US" sz="2000" dirty="0">
                <a:solidFill>
                  <a:schemeClr val="tx2"/>
                </a:solidFill>
              </a:rPr>
              <a:t>  仮想交渉ケース</a:t>
            </a:r>
            <a:r>
              <a:rPr lang="en-US" altLang="ja-JP" sz="2000" dirty="0">
                <a:solidFill>
                  <a:schemeClr val="tx2"/>
                </a:solidFill>
              </a:rPr>
              <a:t>1-2</a:t>
            </a:r>
            <a:r>
              <a:rPr lang="ja-JP" altLang="en-US" sz="2000" dirty="0">
                <a:solidFill>
                  <a:schemeClr val="tx2"/>
                </a:solidFill>
              </a:rPr>
              <a:t>　　（</a:t>
            </a:r>
            <a:r>
              <a:rPr lang="en-US" altLang="ja-JP" sz="2000" dirty="0">
                <a:solidFill>
                  <a:schemeClr val="tx2"/>
                </a:solidFill>
              </a:rPr>
              <a:t> A1</a:t>
            </a:r>
            <a:r>
              <a:rPr lang="ja-JP" altLang="en-US" sz="2000" dirty="0">
                <a:solidFill>
                  <a:schemeClr val="tx2"/>
                </a:solidFill>
              </a:rPr>
              <a:t>社、</a:t>
            </a:r>
            <a:r>
              <a:rPr lang="en-US" altLang="ja-JP" sz="2000" dirty="0">
                <a:solidFill>
                  <a:schemeClr val="tx2"/>
                </a:solidFill>
              </a:rPr>
              <a:t>B1</a:t>
            </a:r>
            <a:r>
              <a:rPr lang="ja-JP" altLang="en-US" sz="2000" dirty="0">
                <a:solidFill>
                  <a:schemeClr val="tx2"/>
                </a:solidFill>
              </a:rPr>
              <a:t>社それぞれが学習済みモデル作成）</a:t>
            </a:r>
            <a:endParaRPr lang="en-US" altLang="ja-JP" sz="2000" dirty="0">
              <a:solidFill>
                <a:schemeClr val="tx2"/>
              </a:solidFill>
            </a:endParaRPr>
          </a:p>
          <a:p>
            <a:pPr marL="711200" indent="0" eaLnBrk="1">
              <a:buNone/>
            </a:pPr>
            <a:endParaRPr lang="en-US" altLang="ja-JP" sz="2000" dirty="0">
              <a:solidFill>
                <a:schemeClr val="tx2"/>
              </a:solidFill>
            </a:endParaRPr>
          </a:p>
          <a:p>
            <a:pPr marL="882650" indent="-171450" eaLnBrk="1">
              <a:buFont typeface="Arial" panose="020B0604020202020204" pitchFamily="34" charset="0"/>
              <a:buChar char="•"/>
            </a:pPr>
            <a:endParaRPr lang="en-US" altLang="ja-JP" sz="2000" dirty="0">
              <a:solidFill>
                <a:schemeClr val="tx2"/>
              </a:solidFill>
            </a:endParaRPr>
          </a:p>
          <a:p>
            <a:pPr marL="711200" indent="-169863" eaLnBrk="1">
              <a:buFont typeface="Wingdings" panose="05000000000000000000" pitchFamily="2" charset="2"/>
              <a:buChar char="l"/>
            </a:pPr>
            <a:endParaRPr kumimoji="1" lang="ja-JP" altLang="en-US" dirty="0">
              <a:solidFill>
                <a:schemeClr val="tx2"/>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1</a:t>
            </a:fld>
            <a:endParaRPr lang="en-US" altLang="ja-JP" dirty="0"/>
          </a:p>
        </p:txBody>
      </p:sp>
    </p:spTree>
    <p:extLst>
      <p:ext uri="{BB962C8B-B14F-4D97-AF65-F5344CB8AC3E}">
        <p14:creationId xmlns:p14="http://schemas.microsoft.com/office/powerpoint/2010/main" val="348947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solidFill>
                  <a:schemeClr val="tx1"/>
                </a:solidFill>
              </a:rPr>
              <a:t>第２章</a:t>
            </a:r>
            <a:r>
              <a:rPr kumimoji="1" lang="ja-JP" altLang="en-US" sz="4400" dirty="0"/>
              <a:t>　契約事例</a:t>
            </a: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19</a:t>
            </a:fld>
            <a:endParaRPr lang="en-US" altLang="ja-JP" dirty="0"/>
          </a:p>
        </p:txBody>
      </p:sp>
    </p:spTree>
    <p:extLst>
      <p:ext uri="{BB962C8B-B14F-4D97-AF65-F5344CB8AC3E}">
        <p14:creationId xmlns:p14="http://schemas.microsoft.com/office/powerpoint/2010/main" val="429289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事例（１）</a:t>
            </a:r>
            <a:r>
              <a:rPr kumimoji="1" lang="en-US" altLang="ja-JP" dirty="0"/>
              <a:t>~</a:t>
            </a:r>
            <a:r>
              <a:rPr kumimoji="1" lang="ja-JP" altLang="en-US" dirty="0"/>
              <a:t>事例（４）の概要</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20</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3939744749"/>
              </p:ext>
            </p:extLst>
          </p:nvPr>
        </p:nvGraphicFramePr>
        <p:xfrm>
          <a:off x="179512" y="764703"/>
          <a:ext cx="8856985" cy="5794543"/>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3"/>
                    </a:ext>
                  </a:extLst>
                </a:gridCol>
                <a:gridCol w="3954235">
                  <a:extLst>
                    <a:ext uri="{9D8B030D-6E8A-4147-A177-3AD203B41FA5}">
                      <a16:colId xmlns:a16="http://schemas.microsoft.com/office/drawing/2014/main" xmlns="" val="2073064300"/>
                    </a:ext>
                  </a:extLst>
                </a:gridCol>
                <a:gridCol w="540317">
                  <a:extLst>
                    <a:ext uri="{9D8B030D-6E8A-4147-A177-3AD203B41FA5}">
                      <a16:colId xmlns:a16="http://schemas.microsoft.com/office/drawing/2014/main" xmlns="" val="20004"/>
                    </a:ext>
                  </a:extLst>
                </a:gridCol>
                <a:gridCol w="540317">
                  <a:extLst>
                    <a:ext uri="{9D8B030D-6E8A-4147-A177-3AD203B41FA5}">
                      <a16:colId xmlns:a16="http://schemas.microsoft.com/office/drawing/2014/main" xmlns="" val="20005"/>
                    </a:ext>
                  </a:extLst>
                </a:gridCol>
                <a:gridCol w="617505">
                  <a:extLst>
                    <a:ext uri="{9D8B030D-6E8A-4147-A177-3AD203B41FA5}">
                      <a16:colId xmlns:a16="http://schemas.microsoft.com/office/drawing/2014/main" xmlns="" val="4287693828"/>
                    </a:ext>
                  </a:extLst>
                </a:gridCol>
                <a:gridCol w="540315">
                  <a:extLst>
                    <a:ext uri="{9D8B030D-6E8A-4147-A177-3AD203B41FA5}">
                      <a16:colId xmlns:a16="http://schemas.microsoft.com/office/drawing/2014/main" xmlns="" val="2268213839"/>
                    </a:ext>
                  </a:extLst>
                </a:gridCol>
              </a:tblGrid>
              <a:tr h="389833">
                <a:tc rowSpan="2">
                  <a:txBody>
                    <a:bodyPr/>
                    <a:lstStyle/>
                    <a:p>
                      <a:pPr algn="ctr">
                        <a:lnSpc>
                          <a:spcPct val="100000"/>
                        </a:lnSpc>
                      </a:pPr>
                      <a:r>
                        <a:rPr kumimoji="1" lang="ja-JP" altLang="en-US" sz="1600" b="0" dirty="0">
                          <a:solidFill>
                            <a:schemeClr val="tx1"/>
                          </a:solidFill>
                          <a:latin typeface="Meiryo UI" panose="020B0604030504040204" pitchFamily="50" charset="-128"/>
                          <a:ea typeface="Meiryo UI" panose="020B0604030504040204" pitchFamily="50" charset="-128"/>
                        </a:rPr>
                        <a:t>事例</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0" marR="0" anchor="ctr">
                    <a:noFill/>
                  </a:tcPr>
                </a:tc>
                <a:tc rowSpan="2">
                  <a:txBody>
                    <a:bodyPr/>
                    <a:lstStyle/>
                    <a:p>
                      <a:pPr algn="ct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対象</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nchor="ctr">
                    <a:lnR w="12700" cap="flat" cmpd="sng" algn="ctr">
                      <a:solidFill>
                        <a:schemeClr val="tx1"/>
                      </a:solidFill>
                      <a:prstDash val="solid"/>
                      <a:round/>
                      <a:headEnd type="none" w="med" len="med"/>
                      <a:tailEnd type="none" w="med" len="med"/>
                    </a:lnR>
                    <a:noFill/>
                  </a:tcPr>
                </a:tc>
                <a:tc rowSpan="2">
                  <a:txBody>
                    <a:bodyPr/>
                    <a:lstStyle/>
                    <a:p>
                      <a:pPr algn="ctr">
                        <a:lnSpc>
                          <a:spcPct val="100000"/>
                        </a:lnSpc>
                      </a:pPr>
                      <a:r>
                        <a:rPr kumimoji="1" lang="ja-JP" altLang="en-US" sz="1800" b="0" dirty="0">
                          <a:solidFill>
                            <a:schemeClr val="tx1"/>
                          </a:solidFill>
                          <a:latin typeface="Meiryo UI" panose="020B0604030504040204" pitchFamily="50" charset="-128"/>
                          <a:ea typeface="Meiryo UI" panose="020B0604030504040204" pitchFamily="50" charset="-128"/>
                        </a:rPr>
                        <a:t>概要</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4">
                  <a:txBody>
                    <a:bodyPr/>
                    <a:lstStyle/>
                    <a:p>
                      <a:pPr algn="ct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関連する論点</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kumimoji="1" lang="ja-JP" altLang="en-US"/>
                    </a:p>
                  </a:txBody>
                  <a:tcPr/>
                </a:tc>
                <a:tc hMerge="1">
                  <a:txBody>
                    <a:bodyPr/>
                    <a:lstStyle/>
                    <a:p>
                      <a:pPr>
                        <a:lnSpc>
                          <a:spcPct val="100000"/>
                        </a:lnSpc>
                      </a:pP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a:lnSpc>
                          <a:spcPct val="100000"/>
                        </a:lnSpc>
                      </a:pP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0"/>
                  </a:ext>
                </a:extLst>
              </a:tr>
              <a:tr h="588922">
                <a:tc vMerge="1">
                  <a:txBody>
                    <a:bodyPr/>
                    <a:lstStyle/>
                    <a:p>
                      <a:endParaRPr kumimoji="1" lang="ja-JP" altLang="en-US"/>
                    </a:p>
                  </a:txBody>
                  <a:tcPr/>
                </a:tc>
                <a:tc vMerge="1">
                  <a:txBody>
                    <a:bodyPr/>
                    <a:lstStyle/>
                    <a:p>
                      <a:endParaRPr kumimoji="1" lang="en-US" altLang="ja-JP" sz="18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vMerge="1">
                  <a:txBody>
                    <a:bodyPr/>
                    <a:lstStyle/>
                    <a:p>
                      <a:endParaRPr kumimoji="1" lang="ja-JP" altLang="en-US"/>
                    </a:p>
                  </a:txBody>
                  <a:tcPr/>
                </a:tc>
                <a:tc>
                  <a:txBody>
                    <a:bodyPr/>
                    <a:lstStyle/>
                    <a:p>
                      <a:pPr algn="ctr">
                        <a:lnSpc>
                          <a:spcPct val="100000"/>
                        </a:lnSpc>
                      </a:pP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AI</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ﾃﾞｰﾀ</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ﾍﾞﾝ</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p>
                      <a:pPr algn="ct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ﾁｬｰ</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0000"/>
                        </a:lnSpc>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産学連携</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4"/>
                  </a:ext>
                </a:extLst>
              </a:tr>
              <a:tr h="1105248">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a:t>
                      </a:r>
                      <a:r>
                        <a:rPr kumimoji="1" lang="ja-JP" altLang="en-US" sz="1800" dirty="0">
                          <a:solidFill>
                            <a:schemeClr val="tx1"/>
                          </a:solidFill>
                          <a:latin typeface="Meiryo UI" panose="020B0604030504040204" pitchFamily="50" charset="-128"/>
                          <a:ea typeface="Meiryo UI" panose="020B0604030504040204" pitchFamily="50" charset="-128"/>
                        </a:rPr>
                        <a:t>１</a:t>
                      </a:r>
                      <a:r>
                        <a:rPr kumimoji="1" lang="en-US" altLang="ja-JP" sz="1800" dirty="0">
                          <a:solidFill>
                            <a:schemeClr val="tx1"/>
                          </a:solidFill>
                          <a:latin typeface="Meiryo UI" panose="020B0604030504040204" pitchFamily="50" charset="-128"/>
                          <a:ea typeface="Meiryo UI" panose="020B0604030504040204" pitchFamily="50" charset="-128"/>
                        </a:rPr>
                        <a:t>)</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0" marR="0" anchor="ctr">
                    <a:lnB w="12700" cap="flat" cmpd="sng" algn="ctr">
                      <a:solidFill>
                        <a:schemeClr val="tx1"/>
                      </a:solidFill>
                      <a:prstDash val="solid"/>
                      <a:round/>
                      <a:headEnd type="none" w="med" len="med"/>
                      <a:tailEnd type="none" w="med" len="med"/>
                    </a:lnB>
                  </a:tcPr>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ﾃﾞｰﾀ</a:t>
                      </a:r>
                      <a:r>
                        <a:rPr kumimoji="1" lang="ja-JP" altLang="en-US" sz="1800" b="0" dirty="0">
                          <a:solidFill>
                            <a:schemeClr val="tx1"/>
                          </a:solidFill>
                          <a:latin typeface="Meiryo UI" panose="020B0604030504040204" pitchFamily="50" charset="-128"/>
                          <a:ea typeface="Meiryo UI" panose="020B0604030504040204" pitchFamily="50" charset="-128"/>
                        </a:rPr>
                        <a:t>提供・</a:t>
                      </a:r>
                      <a:r>
                        <a:rPr kumimoji="1" lang="en-US" altLang="ja-JP" sz="1800" b="0" dirty="0">
                          <a:solidFill>
                            <a:schemeClr val="tx1"/>
                          </a:solidFill>
                          <a:latin typeface="Meiryo UI" panose="020B0604030504040204" pitchFamily="50" charset="-128"/>
                          <a:ea typeface="Meiryo UI" panose="020B0604030504040204" pitchFamily="50" charset="-128"/>
                        </a:rPr>
                        <a:t>AI</a:t>
                      </a:r>
                      <a:r>
                        <a:rPr kumimoji="1" lang="ja-JP" altLang="en-US" sz="1800" b="0" dirty="0">
                          <a:solidFill>
                            <a:schemeClr val="tx1"/>
                          </a:solidFill>
                          <a:latin typeface="Meiryo UI" panose="020B0604030504040204" pitchFamily="50" charset="-128"/>
                          <a:ea typeface="Meiryo UI" panose="020B0604030504040204" pitchFamily="50" charset="-128"/>
                        </a:rPr>
                        <a:t>活用事例</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gn="l"/>
                      <a:r>
                        <a:rPr kumimoji="1" lang="ja-JP" altLang="en-US" sz="1800" b="0" dirty="0">
                          <a:solidFill>
                            <a:schemeClr val="tx1"/>
                          </a:solidFill>
                          <a:latin typeface="Meiryo UI" panose="020B0604030504040204" pitchFamily="50" charset="-128"/>
                          <a:ea typeface="Meiryo UI" panose="020B0604030504040204" pitchFamily="50" charset="-128"/>
                        </a:rPr>
                        <a:t>ﾍﾞﾝﾁｬｰ協業</a:t>
                      </a:r>
                      <a:r>
                        <a:rPr kumimoji="1" lang="en-US" altLang="ja-JP" sz="1800" b="0" dirty="0">
                          <a:solidFill>
                            <a:schemeClr val="tx1"/>
                          </a:solidFill>
                          <a:latin typeface="Meiryo UI" panose="020B0604030504040204" pitchFamily="50" charset="-128"/>
                          <a:ea typeface="Meiryo UI" panose="020B0604030504040204" pitchFamily="50" charset="-128"/>
                        </a:rPr>
                        <a:t/>
                      </a:r>
                      <a:br>
                        <a:rPr kumimoji="1" lang="en-US" altLang="ja-JP" sz="1800" b="0" dirty="0">
                          <a:solidFill>
                            <a:schemeClr val="tx1"/>
                          </a:solidFill>
                          <a:latin typeface="Meiryo UI" panose="020B0604030504040204" pitchFamily="50" charset="-128"/>
                          <a:ea typeface="Meiryo UI" panose="020B0604030504040204" pitchFamily="50" charset="-128"/>
                        </a:rPr>
                      </a:br>
                      <a:r>
                        <a:rPr kumimoji="1" lang="en-US" altLang="ja-JP" sz="1800" b="0" dirty="0">
                          <a:solidFill>
                            <a:schemeClr val="tx1"/>
                          </a:solidFill>
                          <a:latin typeface="Meiryo UI" panose="020B0604030504040204" pitchFamily="50" charset="-128"/>
                          <a:ea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rPr>
                        <a:t>機械翻訳</a:t>
                      </a:r>
                      <a:r>
                        <a:rPr kumimoji="1" lang="en-US" altLang="ja-JP" sz="1800" b="0" dirty="0">
                          <a:solidFill>
                            <a:schemeClr val="tx1"/>
                          </a:solidFill>
                          <a:latin typeface="Meiryo UI" panose="020B0604030504040204" pitchFamily="50" charset="-128"/>
                          <a:ea typeface="Meiryo UI" panose="020B0604030504040204" pitchFamily="50" charset="-128"/>
                        </a:rPr>
                        <a:t>)</a:t>
                      </a:r>
                    </a:p>
                  </a:txBody>
                  <a:tcPr marL="36000" marR="0" anchor="ctr">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事業会社</a:t>
                      </a:r>
                      <a:r>
                        <a:rPr kumimoji="1" lang="en-US" altLang="ja-JP" sz="1800" b="0" dirty="0">
                          <a:solidFill>
                            <a:schemeClr val="tx1"/>
                          </a:solidFill>
                          <a:latin typeface="Meiryo UI" panose="020B0604030504040204" pitchFamily="50" charset="-128"/>
                          <a:ea typeface="Meiryo UI" panose="020B0604030504040204" pitchFamily="50" charset="-128"/>
                        </a:rPr>
                        <a:t>A1</a:t>
                      </a:r>
                      <a:r>
                        <a:rPr kumimoji="1" lang="ja-JP" altLang="en-US" sz="1800" b="0" dirty="0">
                          <a:solidFill>
                            <a:schemeClr val="tx1"/>
                          </a:solidFill>
                          <a:latin typeface="Meiryo UI" panose="020B0604030504040204" pitchFamily="50" charset="-128"/>
                          <a:ea typeface="Meiryo UI" panose="020B0604030504040204" pitchFamily="50" charset="-128"/>
                        </a:rPr>
                        <a:t>社</a:t>
                      </a:r>
                      <a:r>
                        <a:rPr kumimoji="1" lang="en-US" altLang="ja-JP" sz="1800" b="0"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800" b="0" dirty="0">
                          <a:solidFill>
                            <a:schemeClr val="tx1"/>
                          </a:solidFill>
                          <a:latin typeface="Meiryo UI" panose="020B0604030504040204" pitchFamily="50" charset="-128"/>
                          <a:ea typeface="Meiryo UI" panose="020B0604030504040204" pitchFamily="50" charset="-128"/>
                        </a:rPr>
                        <a:t>AI</a:t>
                      </a:r>
                      <a:r>
                        <a:rPr kumimoji="1" lang="ja-JP" altLang="en-US" sz="1800" b="0" dirty="0">
                          <a:solidFill>
                            <a:schemeClr val="tx1"/>
                          </a:solidFill>
                          <a:latin typeface="Meiryo UI" panose="020B0604030504040204" pitchFamily="50" charset="-128"/>
                          <a:ea typeface="Meiryo UI" panose="020B0604030504040204" pitchFamily="50" charset="-128"/>
                        </a:rPr>
                        <a:t>ﾍﾞﾝﾁｬｰ</a:t>
                      </a:r>
                      <a:r>
                        <a:rPr kumimoji="1" lang="en-US" altLang="ja-JP" sz="1800" b="0" dirty="0">
                          <a:solidFill>
                            <a:schemeClr val="tx1"/>
                          </a:solidFill>
                          <a:latin typeface="Meiryo UI" panose="020B0604030504040204" pitchFamily="50" charset="-128"/>
                          <a:ea typeface="Meiryo UI" panose="020B0604030504040204" pitchFamily="50" charset="-128"/>
                        </a:rPr>
                        <a:t>B1</a:t>
                      </a:r>
                      <a:r>
                        <a:rPr kumimoji="1" lang="ja-JP" altLang="en-US" sz="1800" b="0" dirty="0">
                          <a:solidFill>
                            <a:schemeClr val="tx1"/>
                          </a:solidFill>
                          <a:latin typeface="Meiryo UI" panose="020B0604030504040204" pitchFamily="50" charset="-128"/>
                          <a:ea typeface="Meiryo UI" panose="020B0604030504040204" pitchFamily="50" charset="-128"/>
                        </a:rPr>
                        <a:t>社</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marL="268288" indent="-268288" algn="l">
                        <a:buAutoNum type="arabicParenR"/>
                      </a:pPr>
                      <a:r>
                        <a:rPr kumimoji="1" lang="en-US" altLang="ja-JP" sz="1800" b="0" dirty="0">
                          <a:solidFill>
                            <a:schemeClr val="tx1"/>
                          </a:solidFill>
                          <a:latin typeface="Meiryo UI" panose="020B0604030504040204" pitchFamily="50" charset="-128"/>
                          <a:ea typeface="Meiryo UI" panose="020B0604030504040204" pitchFamily="50" charset="-128"/>
                        </a:rPr>
                        <a:t>B1</a:t>
                      </a:r>
                      <a:r>
                        <a:rPr kumimoji="1" lang="ja-JP" altLang="en-US" sz="1800" b="0" dirty="0">
                          <a:solidFill>
                            <a:schemeClr val="tx1"/>
                          </a:solidFill>
                          <a:latin typeface="Meiryo UI" panose="020B0604030504040204" pitchFamily="50" charset="-128"/>
                          <a:ea typeface="Meiryo UI" panose="020B0604030504040204" pitchFamily="50" charset="-128"/>
                        </a:rPr>
                        <a:t>が学習済ﾓﾃﾞﾙ作成し両社事業化</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marL="268288" indent="-268288" algn="l">
                        <a:buAutoNum type="arabicParenR"/>
                      </a:pPr>
                      <a:r>
                        <a:rPr kumimoji="1" lang="ja-JP" altLang="en-US" sz="1800" b="0" baseline="0" dirty="0">
                          <a:solidFill>
                            <a:schemeClr val="tx1"/>
                          </a:solidFill>
                          <a:latin typeface="Meiryo UI" panose="020B0604030504040204" pitchFamily="50" charset="-128"/>
                          <a:ea typeface="Meiryo UI" panose="020B0604030504040204" pitchFamily="50" charset="-128"/>
                        </a:rPr>
                        <a:t>それぞれが学習済ﾓﾃﾞﾙ作成</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a:solidFill>
                            <a:schemeClr val="tx1"/>
                          </a:solidFill>
                          <a:latin typeface="Meiryo UI" panose="020B0604030504040204" pitchFamily="50" charset="-128"/>
                          <a:ea typeface="Meiryo UI" panose="020B0604030504040204" pitchFamily="50" charset="-128"/>
                        </a:rPr>
                        <a:t>提供</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1"/>
                  </a:ext>
                </a:extLst>
              </a:tr>
              <a:tr h="1241700">
                <a:tc>
                  <a:txBody>
                    <a:bodyPr/>
                    <a:lstStyle/>
                    <a:p>
                      <a:pPr algn="ct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２</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800" kern="1200" dirty="0">
                        <a:solidFill>
                          <a:schemeClr val="tx1"/>
                        </a:solidFill>
                        <a:latin typeface="Meiryo UI" panose="020B0604030504040204" pitchFamily="50" charset="-128"/>
                        <a:ea typeface="Meiryo UI" panose="020B0604030504040204" pitchFamily="50" charset="-128"/>
                        <a:cs typeface="+mn-cs"/>
                      </a:endParaRPr>
                    </a:p>
                  </a:txBody>
                  <a:tcPr marL="0" marR="0" anchor="ctr">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ﾃﾞｰﾀ創出事例</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異業種協業</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
                      </a:r>
                      <a:br>
                        <a:rPr kumimoji="1" lang="en-US" altLang="ja-JP" sz="1800" b="0" kern="1200" dirty="0">
                          <a:solidFill>
                            <a:schemeClr val="tx1"/>
                          </a:solidFill>
                          <a:latin typeface="Meiryo UI" panose="020B0604030504040204" pitchFamily="50" charset="-128"/>
                          <a:ea typeface="Meiryo UI" panose="020B0604030504040204" pitchFamily="50" charset="-128"/>
                          <a:cs typeface="+mn-cs"/>
                        </a:rPr>
                      </a:b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無人店舗</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t>
                      </a:r>
                    </a:p>
                  </a:txBody>
                  <a:tcPr marL="36000" marR="0" anchor="ctr">
                    <a:lnR w="12700" cap="flat" cmpd="sng" algn="ctr">
                      <a:solidFill>
                        <a:schemeClr val="tx1"/>
                      </a:solidFill>
                      <a:prstDash val="solid"/>
                      <a:round/>
                      <a:headEnd type="none" w="med" len="med"/>
                      <a:tailEnd type="none" w="med" len="med"/>
                    </a:lnR>
                    <a:noFill/>
                  </a:tcPr>
                </a:tc>
                <a:tc>
                  <a:txBody>
                    <a:bodyPr/>
                    <a:lstStyle/>
                    <a:p>
                      <a:pPr algn="l" defTabSz="914400" rtl="0" eaLnBrk="1" latinLnBrk="0" hangingPunct="1"/>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ｺﾝﾋﾞﾆﾁｪｰﾝ</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社</a:t>
                      </a:r>
                      <a:r>
                        <a:rPr kumimoji="1" lang="en-US" altLang="ja-JP" sz="1800" b="0" kern="1200" baseline="0" dirty="0">
                          <a:solidFill>
                            <a:schemeClr val="tx1"/>
                          </a:solidFill>
                          <a:latin typeface="Meiryo UI" panose="020B0604030504040204" pitchFamily="50" charset="-128"/>
                          <a:ea typeface="Meiryo UI" panose="020B0604030504040204" pitchFamily="50" charset="-128"/>
                          <a:cs typeface="+mn-cs"/>
                        </a:rPr>
                        <a:t>×</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ものづくりﾒｰｶｰ</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店舗で</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の</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IoT</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技術を実証</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A2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の購買ﾃﾞｰﾀを用いて</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が店舗改善</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創出</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2"/>
                  </a:ext>
                </a:extLst>
              </a:tr>
              <a:tr h="1208841">
                <a:tc>
                  <a:txBody>
                    <a:bodyPr/>
                    <a:lstStyle/>
                    <a:p>
                      <a:pPr algn="ctr"/>
                      <a:r>
                        <a:rPr kumimoji="1" lang="en-US" altLang="ja-JP" sz="1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1800" dirty="0">
                          <a:solidFill>
                            <a:schemeClr val="bg1">
                              <a:lumMod val="75000"/>
                            </a:schemeClr>
                          </a:solidFill>
                          <a:latin typeface="Meiryo UI" panose="020B0604030504040204" pitchFamily="50" charset="-128"/>
                          <a:ea typeface="Meiryo UI" panose="020B0604030504040204" pitchFamily="50" charset="-128"/>
                        </a:rPr>
                        <a:t>３</a:t>
                      </a:r>
                      <a:r>
                        <a:rPr kumimoji="1" lang="en-US" altLang="ja-JP" sz="1800" dirty="0">
                          <a:solidFill>
                            <a:schemeClr val="bg1">
                              <a:lumMod val="75000"/>
                            </a:schemeClr>
                          </a:solidFill>
                          <a:latin typeface="Meiryo UI" panose="020B0604030504040204" pitchFamily="50" charset="-128"/>
                          <a:ea typeface="Meiryo UI" panose="020B0604030504040204" pitchFamily="50" charset="-128"/>
                        </a:rPr>
                        <a:t>)</a:t>
                      </a:r>
                    </a:p>
                  </a:txBody>
                  <a:tcPr marL="0" marR="0" anchor="ctr"/>
                </a:tc>
                <a:tc>
                  <a:txBody>
                    <a:bodyPr/>
                    <a:lstStyle/>
                    <a:p>
                      <a:pPr algn="l"/>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ﾃﾞｰﾀ提供・</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AI</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活用事例</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algn="l"/>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産学連携</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
                      </a:r>
                      <a:b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b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臭い判定ｿﾘｭｰｼｮﾝ</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t>
                      </a:r>
                    </a:p>
                  </a:txBody>
                  <a:tcPr marL="36000" marR="0" anchor="ctr">
                    <a:lnR w="12700" cap="flat" cmpd="sng" algn="ctr">
                      <a:solidFill>
                        <a:schemeClr val="tx1"/>
                      </a:solidFill>
                      <a:prstDash val="solid"/>
                      <a:round/>
                      <a:headEnd type="none" w="med" len="med"/>
                      <a:tailEnd type="none" w="med" len="med"/>
                    </a:lnR>
                    <a:noFill/>
                  </a:tcPr>
                </a:tc>
                <a:tc>
                  <a:txBody>
                    <a:bodyPr/>
                    <a:lstStyle/>
                    <a:p>
                      <a:pPr algn="l" defTabSz="914400" rtl="0" eaLnBrk="1" latinLnBrk="0" hangingPunct="1"/>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事業会社</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社</a:t>
                      </a:r>
                      <a:r>
                        <a:rPr kumimoji="1" lang="en-US" altLang="ja-JP" sz="1800" b="0" kern="1200" baseline="0" dirty="0">
                          <a:solidFill>
                            <a:schemeClr val="bg1">
                              <a:lumMod val="75000"/>
                            </a:schemeClr>
                          </a:solidFill>
                          <a:latin typeface="Meiryo UI" panose="020B0604030504040204" pitchFamily="50" charset="-128"/>
                          <a:ea typeface="Meiryo UI" panose="020B0604030504040204" pitchFamily="50" charset="-128"/>
                          <a:cs typeface="+mn-cs"/>
                        </a:rPr>
                        <a:t>×</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大学</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B3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大</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B3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の臭い判定ｴﾝｼﾞﾝを</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が事業化</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B3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がﾍﾞﾝﾁｬｰ設立 </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A3</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ﾃﾞｰﾀを用いて企業向け事業化</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txBody>
                  <a:tcPr marL="36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創出</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p>
                      <a:pPr algn="ctr"/>
                      <a:endParaRPr kumimoji="1" lang="ja-JP" altLang="en-US" sz="1600" b="0" dirty="0">
                        <a:solidFill>
                          <a:schemeClr val="bg1">
                            <a:lumMod val="75000"/>
                          </a:schemeClr>
                        </a:solidFill>
                        <a:latin typeface="Meiryo UI" panose="020B0604030504040204" pitchFamily="50" charset="-128"/>
                        <a:ea typeface="Meiryo UI" panose="020B0604030504040204" pitchFamily="50" charset="-128"/>
                      </a:endParaRPr>
                    </a:p>
                    <a:p>
                      <a:pPr algn="ct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3"/>
                  </a:ext>
                </a:extLst>
              </a:tr>
              <a:tr h="1208841">
                <a:tc>
                  <a:txBody>
                    <a:bodyPr/>
                    <a:lstStyle/>
                    <a:p>
                      <a:pPr algn="ctr"/>
                      <a:r>
                        <a:rPr kumimoji="1" lang="en-US" altLang="ja-JP" sz="1800" dirty="0">
                          <a:solidFill>
                            <a:schemeClr val="bg1">
                              <a:lumMod val="75000"/>
                            </a:schemeClr>
                          </a:solidFill>
                          <a:latin typeface="Meiryo UI" panose="020B0604030504040204" pitchFamily="50" charset="-128"/>
                          <a:ea typeface="Meiryo UI" panose="020B0604030504040204" pitchFamily="50" charset="-128"/>
                        </a:rPr>
                        <a:t>(</a:t>
                      </a:r>
                      <a:r>
                        <a:rPr kumimoji="1" lang="ja-JP" altLang="en-US" sz="1800" dirty="0">
                          <a:solidFill>
                            <a:schemeClr val="bg1">
                              <a:lumMod val="75000"/>
                            </a:schemeClr>
                          </a:solidFill>
                          <a:latin typeface="Meiryo UI" panose="020B0604030504040204" pitchFamily="50" charset="-128"/>
                          <a:ea typeface="Meiryo UI" panose="020B0604030504040204" pitchFamily="50" charset="-128"/>
                        </a:rPr>
                        <a:t>４</a:t>
                      </a:r>
                      <a:r>
                        <a:rPr kumimoji="1" lang="en-US" altLang="ja-JP" sz="1800" dirty="0">
                          <a:solidFill>
                            <a:schemeClr val="bg1">
                              <a:lumMod val="75000"/>
                            </a:schemeClr>
                          </a:solidFill>
                          <a:latin typeface="Meiryo UI" panose="020B0604030504040204" pitchFamily="50" charset="-128"/>
                          <a:ea typeface="Meiryo UI" panose="020B0604030504040204" pitchFamily="50" charset="-128"/>
                        </a:rPr>
                        <a:t>)</a:t>
                      </a:r>
                    </a:p>
                  </a:txBody>
                  <a:tcPr marL="0" marR="0" anchor="ctr"/>
                </a:tc>
                <a:tc>
                  <a:txBody>
                    <a:bodyPr/>
                    <a:lstStyle/>
                    <a:p>
                      <a:pPr algn="l"/>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ﾃﾞｰﾀ共用事例</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algn="l"/>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ﾌﾟﾗｯﾄﾌｫｰﾑ活用</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
                      </a:r>
                      <a:b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b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t>
                      </a:r>
                      <a:r>
                        <a:rPr kumimoji="1" lang="en-US" altLang="ja-JP" sz="1800" b="0" kern="1200" dirty="0" err="1">
                          <a:solidFill>
                            <a:schemeClr val="bg1">
                              <a:lumMod val="75000"/>
                            </a:schemeClr>
                          </a:solidFill>
                          <a:latin typeface="Meiryo UI" panose="020B0604030504040204" pitchFamily="50" charset="-128"/>
                          <a:ea typeface="Meiryo UI" panose="020B0604030504040204" pitchFamily="50" charset="-128"/>
                          <a:cs typeface="+mn-cs"/>
                        </a:rPr>
                        <a:t>MaaS</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ｿﾘｭｰｼｮﾝ</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a:t>
                      </a:r>
                    </a:p>
                  </a:txBody>
                  <a:tcPr marL="36000" marR="0" anchor="ctr">
                    <a:lnR w="12700" cap="flat" cmpd="sng" algn="ctr">
                      <a:solidFill>
                        <a:schemeClr val="tx1"/>
                      </a:solidFill>
                      <a:prstDash val="solid"/>
                      <a:round/>
                      <a:headEnd type="none" w="med" len="med"/>
                      <a:tailEnd type="none" w="med" len="med"/>
                    </a:lnR>
                    <a:noFill/>
                  </a:tcPr>
                </a:tc>
                <a:tc>
                  <a:txBody>
                    <a:bodyPr/>
                    <a:lstStyle/>
                    <a:p>
                      <a:pPr algn="l" defTabSz="914400" rtl="0" eaLnBrk="1" latinLnBrk="0" hangingPunct="1"/>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ﾌﾟﾗｯﾄﾌｫｰﾑ事業者</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PF</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社</a:t>
                      </a:r>
                      <a:r>
                        <a:rPr kumimoji="1" lang="en-US" altLang="ja-JP" sz="1800" b="0" kern="1200" baseline="0" dirty="0">
                          <a:solidFill>
                            <a:schemeClr val="bg1">
                              <a:lumMod val="75000"/>
                            </a:schemeClr>
                          </a:solidFill>
                          <a:latin typeface="Meiryo UI" panose="020B0604030504040204" pitchFamily="50" charset="-128"/>
                          <a:ea typeface="Meiryo UI" panose="020B0604030504040204" pitchFamily="50" charset="-128"/>
                          <a:cs typeface="+mn-cs"/>
                        </a:rPr>
                        <a:t>×</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交通機関</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X</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団体</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X</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のﾃﾞｰﾀで</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PF</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が一括検索、決済提供</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p>
                      <a:pPr marL="268288" indent="-268288" algn="l" defTabSz="914400" rtl="0" eaLnBrk="1" latinLnBrk="0" hangingPunct="1">
                        <a:buAutoNum type="arabicParenR"/>
                      </a:pP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海外の旅行会社</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Y</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社が</a:t>
                      </a:r>
                      <a:r>
                        <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rPr>
                        <a:t>PF</a:t>
                      </a:r>
                      <a:r>
                        <a:rPr kumimoji="1" lang="ja-JP" altLang="en-US" sz="1800" b="0" kern="1200" dirty="0">
                          <a:solidFill>
                            <a:schemeClr val="bg1">
                              <a:lumMod val="75000"/>
                            </a:schemeClr>
                          </a:solidFill>
                          <a:latin typeface="Meiryo UI" panose="020B0604030504040204" pitchFamily="50" charset="-128"/>
                          <a:ea typeface="Meiryo UI" panose="020B0604030504040204" pitchFamily="50" charset="-128"/>
                          <a:cs typeface="+mn-cs"/>
                        </a:rPr>
                        <a:t>提供のデータを利用して外国人旅客向ｻｰﾋﾞｽ</a:t>
                      </a:r>
                      <a:endParaRPr kumimoji="1" lang="en-US" altLang="ja-JP" sz="1800" b="0" kern="1200" dirty="0">
                        <a:solidFill>
                          <a:schemeClr val="bg1">
                            <a:lumMod val="75000"/>
                          </a:schemeClr>
                        </a:solidFill>
                        <a:latin typeface="Meiryo UI" panose="020B0604030504040204" pitchFamily="50" charset="-128"/>
                        <a:ea typeface="Meiryo UI" panose="020B0604030504040204" pitchFamily="50" charset="-128"/>
                        <a:cs typeface="+mn-cs"/>
                      </a:endParaRPr>
                    </a:p>
                  </a:txBody>
                  <a:tcPr marL="36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p>
                      <a:pPr algn="ctr"/>
                      <a:r>
                        <a:rPr kumimoji="1" lang="ja-JP" altLang="en-US" sz="1600" b="0" dirty="0">
                          <a:solidFill>
                            <a:schemeClr val="bg1">
                              <a:lumMod val="75000"/>
                            </a:schemeClr>
                          </a:solidFill>
                          <a:latin typeface="Meiryo UI" panose="020B0604030504040204" pitchFamily="50" charset="-128"/>
                          <a:ea typeface="Meiryo UI" panose="020B0604030504040204" pitchFamily="50" charset="-128"/>
                        </a:rPr>
                        <a:t>共用</a:t>
                      </a: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p>
                      <a:pPr algn="ct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en-US" altLang="ja-JP" sz="1600" b="0" dirty="0">
                        <a:solidFill>
                          <a:schemeClr val="bg1">
                            <a:lumMod val="75000"/>
                          </a:schemeClr>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5"/>
                  </a:ext>
                </a:extLst>
              </a:tr>
            </a:tbl>
          </a:graphicData>
        </a:graphic>
      </p:graphicFrame>
      <p:sp>
        <p:nvSpPr>
          <p:cNvPr id="6" name="テキスト ボックス 5">
            <a:extLst>
              <a:ext uri="{FF2B5EF4-FFF2-40B4-BE49-F238E27FC236}">
                <a16:creationId xmlns:a16="http://schemas.microsoft.com/office/drawing/2014/main" xmlns="" id="{33037A2E-FD4A-4786-AD72-532722A4D413}"/>
              </a:ext>
            </a:extLst>
          </p:cNvPr>
          <p:cNvSpPr txBox="1"/>
          <p:nvPr/>
        </p:nvSpPr>
        <p:spPr>
          <a:xfrm>
            <a:off x="5859677" y="6542278"/>
            <a:ext cx="2252540"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注記）事例</a:t>
            </a:r>
            <a:r>
              <a:rPr kumimoji="1" lang="en-US" altLang="ja-JP" sz="1400" dirty="0">
                <a:latin typeface="Meiryo UI" panose="020B0604030504040204" pitchFamily="50" charset="-128"/>
                <a:ea typeface="Meiryo UI" panose="020B0604030504040204" pitchFamily="50" charset="-128"/>
              </a:rPr>
              <a:t>(3)</a:t>
            </a:r>
            <a:r>
              <a:rPr kumimoji="1" lang="ja-JP" altLang="en-US" sz="1400" dirty="0" err="1">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は割愛</a:t>
            </a:r>
          </a:p>
        </p:txBody>
      </p:sp>
    </p:spTree>
    <p:extLst>
      <p:ext uri="{BB962C8B-B14F-4D97-AF65-F5344CB8AC3E}">
        <p14:creationId xmlns:p14="http://schemas.microsoft.com/office/powerpoint/2010/main" val="29087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各事例の模擬交渉上の争点の概要</a:t>
            </a:r>
          </a:p>
        </p:txBody>
      </p:sp>
      <p:sp>
        <p:nvSpPr>
          <p:cNvPr id="3" name="コンテンツ プレースホルダー 2"/>
          <p:cNvSpPr>
            <a:spLocks noGrp="1"/>
          </p:cNvSpPr>
          <p:nvPr>
            <p:ph idx="1"/>
          </p:nvPr>
        </p:nvSpPr>
        <p:spPr>
          <a:xfrm>
            <a:off x="179388" y="764704"/>
            <a:ext cx="8964612" cy="5328592"/>
          </a:xfrm>
        </p:spPr>
        <p:txBody>
          <a:bodyPr lIns="72000" rIns="36000"/>
          <a:lstStyle/>
          <a:p>
            <a:pPr>
              <a:lnSpc>
                <a:spcPct val="110000"/>
              </a:lnSpc>
            </a:pPr>
            <a:r>
              <a:rPr lang="ja-JP" altLang="en-US" dirty="0"/>
              <a:t>事例</a:t>
            </a:r>
            <a:r>
              <a:rPr lang="en-US" altLang="ja-JP" dirty="0"/>
              <a:t>(</a:t>
            </a:r>
            <a:r>
              <a:rPr lang="ja-JP" altLang="en-US" dirty="0"/>
              <a:t>１</a:t>
            </a:r>
            <a:r>
              <a:rPr lang="en-US" altLang="ja-JP" dirty="0"/>
              <a:t>)</a:t>
            </a:r>
            <a:r>
              <a:rPr lang="ja-JP" altLang="en-US" dirty="0"/>
              <a:t>　データ提供・</a:t>
            </a:r>
            <a:r>
              <a:rPr lang="en-US" altLang="ja-JP" dirty="0"/>
              <a:t>AI</a:t>
            </a:r>
            <a:r>
              <a:rPr lang="ja-JP" altLang="en-US" dirty="0"/>
              <a:t>活用事例　ベンチャー協業（機械翻訳）</a:t>
            </a:r>
            <a:endParaRPr lang="en-US" altLang="ja-JP" dirty="0"/>
          </a:p>
          <a:p>
            <a:pPr lvl="1">
              <a:lnSpc>
                <a:spcPct val="110000"/>
              </a:lnSpc>
            </a:pPr>
            <a:r>
              <a:rPr lang="en-US" altLang="ja-JP" sz="2400" dirty="0"/>
              <a:t>1-1</a:t>
            </a:r>
            <a:r>
              <a:rPr lang="ja-JP" altLang="en-US" sz="2400" dirty="0"/>
              <a:t>　学習済みモデルと、バージョンアップ時の再利用モデル</a:t>
            </a:r>
            <a:endParaRPr lang="en-US" altLang="ja-JP" sz="2400" dirty="0"/>
          </a:p>
          <a:p>
            <a:pPr lvl="1">
              <a:lnSpc>
                <a:spcPct val="110000"/>
              </a:lnSpc>
            </a:pPr>
            <a:r>
              <a:rPr lang="en-US" altLang="ja-JP" sz="2400" dirty="0"/>
              <a:t>1-2</a:t>
            </a:r>
            <a:r>
              <a:rPr lang="ja-JP" altLang="en-US" sz="2400" dirty="0"/>
              <a:t>　機械学習の学習用プログラム、ノウハウ</a:t>
            </a:r>
          </a:p>
          <a:p>
            <a:pPr>
              <a:lnSpc>
                <a:spcPct val="110000"/>
              </a:lnSpc>
            </a:pPr>
            <a:r>
              <a:rPr lang="ja-JP" altLang="en-US" dirty="0"/>
              <a:t>事例</a:t>
            </a:r>
            <a:r>
              <a:rPr lang="en-US" altLang="ja-JP" dirty="0"/>
              <a:t>(</a:t>
            </a:r>
            <a:r>
              <a:rPr lang="ja-JP" altLang="en-US" dirty="0"/>
              <a:t>２</a:t>
            </a:r>
            <a:r>
              <a:rPr lang="en-US" altLang="ja-JP" dirty="0"/>
              <a:t>)</a:t>
            </a:r>
            <a:r>
              <a:rPr lang="ja-JP" altLang="en-US" dirty="0"/>
              <a:t>　データ創出事例　異業種協業（無人店舗）</a:t>
            </a:r>
            <a:endParaRPr lang="en-US" altLang="ja-JP" dirty="0"/>
          </a:p>
          <a:p>
            <a:pPr lvl="1">
              <a:lnSpc>
                <a:spcPct val="110000"/>
              </a:lnSpc>
            </a:pPr>
            <a:r>
              <a:rPr lang="en-US" altLang="ja-JP" sz="2400" dirty="0"/>
              <a:t>2-1</a:t>
            </a:r>
            <a:r>
              <a:rPr lang="ja-JP" altLang="en-US" sz="2400" dirty="0"/>
              <a:t>　創出データ</a:t>
            </a:r>
            <a:r>
              <a:rPr lang="en-US" altLang="ja-JP" sz="2400" dirty="0"/>
              <a:t>(</a:t>
            </a:r>
            <a:r>
              <a:rPr lang="ja-JP" altLang="en-US" sz="2400" dirty="0"/>
              <a:t>センサデータ）、ソリューション提案（省力化）</a:t>
            </a:r>
            <a:endParaRPr lang="en-US" altLang="ja-JP" sz="2400" dirty="0"/>
          </a:p>
          <a:p>
            <a:pPr lvl="1" eaLnBrk="1">
              <a:lnSpc>
                <a:spcPct val="110000"/>
              </a:lnSpc>
            </a:pPr>
            <a:r>
              <a:rPr lang="en-US" altLang="ja-JP" sz="2400" dirty="0"/>
              <a:t>2-2</a:t>
            </a:r>
            <a:r>
              <a:rPr lang="ja-JP" altLang="en-US" sz="2400" dirty="0"/>
              <a:t>　派生データ（解析データ）、ソリューション提案（無人化）</a:t>
            </a:r>
          </a:p>
          <a:p>
            <a:pPr>
              <a:lnSpc>
                <a:spcPct val="110000"/>
              </a:lnSpc>
            </a:pPr>
            <a:r>
              <a:rPr lang="ja-JP" altLang="en-US" dirty="0">
                <a:solidFill>
                  <a:schemeClr val="bg1">
                    <a:lumMod val="75000"/>
                  </a:schemeClr>
                </a:solidFill>
              </a:rPr>
              <a:t>事例</a:t>
            </a:r>
            <a:r>
              <a:rPr lang="en-US" altLang="ja-JP" dirty="0">
                <a:solidFill>
                  <a:schemeClr val="bg1">
                    <a:lumMod val="75000"/>
                  </a:schemeClr>
                </a:solidFill>
              </a:rPr>
              <a:t>(</a:t>
            </a:r>
            <a:r>
              <a:rPr lang="ja-JP" altLang="en-US" dirty="0">
                <a:solidFill>
                  <a:schemeClr val="bg1">
                    <a:lumMod val="75000"/>
                  </a:schemeClr>
                </a:solidFill>
              </a:rPr>
              <a:t>３</a:t>
            </a:r>
            <a:r>
              <a:rPr lang="en-US" altLang="ja-JP" dirty="0">
                <a:solidFill>
                  <a:schemeClr val="bg1">
                    <a:lumMod val="75000"/>
                  </a:schemeClr>
                </a:solidFill>
              </a:rPr>
              <a:t>)</a:t>
            </a:r>
            <a:r>
              <a:rPr lang="ja-JP" altLang="en-US" dirty="0">
                <a:solidFill>
                  <a:schemeClr val="bg1">
                    <a:lumMod val="75000"/>
                  </a:schemeClr>
                </a:solidFill>
              </a:rPr>
              <a:t>　データ提供・</a:t>
            </a:r>
            <a:r>
              <a:rPr lang="en-US" altLang="ja-JP" dirty="0">
                <a:solidFill>
                  <a:schemeClr val="bg1">
                    <a:lumMod val="75000"/>
                  </a:schemeClr>
                </a:solidFill>
              </a:rPr>
              <a:t>AI</a:t>
            </a:r>
            <a:r>
              <a:rPr lang="ja-JP" altLang="en-US" dirty="0">
                <a:solidFill>
                  <a:schemeClr val="bg1">
                    <a:lumMod val="75000"/>
                  </a:schemeClr>
                </a:solidFill>
              </a:rPr>
              <a:t>活用事例　産学連携</a:t>
            </a:r>
            <a:r>
              <a:rPr lang="ja-JP" altLang="en-US" sz="2200" dirty="0">
                <a:solidFill>
                  <a:schemeClr val="bg1">
                    <a:lumMod val="75000"/>
                  </a:schemeClr>
                </a:solidFill>
              </a:rPr>
              <a:t>（臭い判定ｿﾘｭｰｼｮﾝ）</a:t>
            </a:r>
            <a:endParaRPr lang="en-US" altLang="ja-JP" sz="2200" dirty="0">
              <a:solidFill>
                <a:schemeClr val="bg1">
                  <a:lumMod val="75000"/>
                </a:schemeClr>
              </a:solidFill>
            </a:endParaRPr>
          </a:p>
          <a:p>
            <a:pPr lvl="1">
              <a:lnSpc>
                <a:spcPct val="110000"/>
              </a:lnSpc>
            </a:pPr>
            <a:r>
              <a:rPr lang="en-US" altLang="ja-JP" sz="2400" dirty="0">
                <a:solidFill>
                  <a:schemeClr val="bg1">
                    <a:lumMod val="75000"/>
                  </a:schemeClr>
                </a:solidFill>
              </a:rPr>
              <a:t>3-1</a:t>
            </a:r>
            <a:r>
              <a:rPr lang="ja-JP" altLang="en-US" sz="2400" dirty="0">
                <a:solidFill>
                  <a:schemeClr val="bg1">
                    <a:lumMod val="75000"/>
                  </a:schemeClr>
                </a:solidFill>
              </a:rPr>
              <a:t>　</a:t>
            </a:r>
            <a:r>
              <a:rPr lang="en-US" altLang="ja-JP" sz="2400" dirty="0">
                <a:solidFill>
                  <a:schemeClr val="bg1">
                    <a:lumMod val="75000"/>
                  </a:schemeClr>
                </a:solidFill>
              </a:rPr>
              <a:t>BGIP(Back</a:t>
            </a:r>
            <a:r>
              <a:rPr lang="ja-JP" altLang="en-US" sz="2400" dirty="0">
                <a:solidFill>
                  <a:schemeClr val="bg1">
                    <a:lumMod val="75000"/>
                  </a:schemeClr>
                </a:solidFill>
              </a:rPr>
              <a:t> </a:t>
            </a:r>
            <a:r>
              <a:rPr lang="en-US" altLang="ja-JP" sz="2400" dirty="0">
                <a:solidFill>
                  <a:schemeClr val="bg1">
                    <a:lumMod val="75000"/>
                  </a:schemeClr>
                </a:solidFill>
              </a:rPr>
              <a:t>Ground</a:t>
            </a:r>
            <a:r>
              <a:rPr lang="ja-JP" altLang="en-US" sz="2400" dirty="0">
                <a:solidFill>
                  <a:schemeClr val="bg1">
                    <a:lumMod val="75000"/>
                  </a:schemeClr>
                </a:solidFill>
              </a:rPr>
              <a:t> </a:t>
            </a:r>
            <a:r>
              <a:rPr lang="en-US" altLang="ja-JP" sz="2400" dirty="0">
                <a:solidFill>
                  <a:schemeClr val="bg1">
                    <a:lumMod val="75000"/>
                  </a:schemeClr>
                </a:solidFill>
              </a:rPr>
              <a:t>IP)</a:t>
            </a:r>
            <a:r>
              <a:rPr lang="ja-JP" altLang="en-US" sz="2400" dirty="0">
                <a:solidFill>
                  <a:schemeClr val="bg1">
                    <a:lumMod val="75000"/>
                  </a:schemeClr>
                </a:solidFill>
              </a:rPr>
              <a:t>や共同開発成果</a:t>
            </a:r>
            <a:endParaRPr lang="en-US" altLang="ja-JP" sz="2400" dirty="0">
              <a:solidFill>
                <a:schemeClr val="bg1">
                  <a:lumMod val="75000"/>
                </a:schemeClr>
              </a:solidFill>
            </a:endParaRPr>
          </a:p>
          <a:p>
            <a:pPr lvl="1">
              <a:lnSpc>
                <a:spcPct val="110000"/>
              </a:lnSpc>
            </a:pPr>
            <a:r>
              <a:rPr lang="en-US" altLang="ja-JP" sz="2400" dirty="0">
                <a:solidFill>
                  <a:schemeClr val="bg1">
                    <a:lumMod val="75000"/>
                  </a:schemeClr>
                </a:solidFill>
              </a:rPr>
              <a:t>3-2</a:t>
            </a:r>
            <a:r>
              <a:rPr lang="ja-JP" altLang="en-US" sz="2400" dirty="0">
                <a:solidFill>
                  <a:schemeClr val="bg1">
                    <a:lumMod val="75000"/>
                  </a:schemeClr>
                </a:solidFill>
              </a:rPr>
              <a:t>　大学発</a:t>
            </a:r>
            <a:r>
              <a:rPr lang="en-US" altLang="ja-JP" sz="2400" dirty="0">
                <a:solidFill>
                  <a:schemeClr val="bg1">
                    <a:lumMod val="75000"/>
                  </a:schemeClr>
                </a:solidFill>
              </a:rPr>
              <a:t>VB</a:t>
            </a:r>
            <a:r>
              <a:rPr lang="ja-JP" altLang="en-US" sz="2400" dirty="0">
                <a:solidFill>
                  <a:schemeClr val="bg1">
                    <a:lumMod val="75000"/>
                  </a:schemeClr>
                </a:solidFill>
              </a:rPr>
              <a:t>との</a:t>
            </a:r>
            <a:r>
              <a:rPr lang="en-US" altLang="ja-JP" sz="2400" dirty="0">
                <a:solidFill>
                  <a:schemeClr val="bg1">
                    <a:lumMod val="75000"/>
                  </a:schemeClr>
                </a:solidFill>
              </a:rPr>
              <a:t>Win-Win</a:t>
            </a:r>
            <a:r>
              <a:rPr lang="ja-JP" altLang="en-US" sz="2400" dirty="0">
                <a:solidFill>
                  <a:schemeClr val="bg1">
                    <a:lumMod val="75000"/>
                  </a:schemeClr>
                </a:solidFill>
              </a:rPr>
              <a:t>のビジネスモデル</a:t>
            </a:r>
          </a:p>
          <a:p>
            <a:pPr>
              <a:lnSpc>
                <a:spcPct val="110000"/>
              </a:lnSpc>
            </a:pPr>
            <a:r>
              <a:rPr lang="ja-JP" altLang="en-US" dirty="0">
                <a:solidFill>
                  <a:schemeClr val="bg1">
                    <a:lumMod val="75000"/>
                  </a:schemeClr>
                </a:solidFill>
              </a:rPr>
              <a:t>事例</a:t>
            </a:r>
            <a:r>
              <a:rPr lang="en-US" altLang="ja-JP" dirty="0">
                <a:solidFill>
                  <a:schemeClr val="bg1">
                    <a:lumMod val="75000"/>
                  </a:schemeClr>
                </a:solidFill>
              </a:rPr>
              <a:t>(</a:t>
            </a:r>
            <a:r>
              <a:rPr lang="ja-JP" altLang="en-US" dirty="0">
                <a:solidFill>
                  <a:schemeClr val="bg1">
                    <a:lumMod val="75000"/>
                  </a:schemeClr>
                </a:solidFill>
              </a:rPr>
              <a:t>４</a:t>
            </a:r>
            <a:r>
              <a:rPr lang="en-US" altLang="ja-JP" dirty="0">
                <a:solidFill>
                  <a:schemeClr val="bg1">
                    <a:lumMod val="75000"/>
                  </a:schemeClr>
                </a:solidFill>
              </a:rPr>
              <a:t>)</a:t>
            </a:r>
            <a:r>
              <a:rPr lang="ja-JP" altLang="en-US" dirty="0">
                <a:solidFill>
                  <a:schemeClr val="bg1">
                    <a:lumMod val="75000"/>
                  </a:schemeClr>
                </a:solidFill>
              </a:rPr>
              <a:t>　データ共用事例　プラットフォーム活用（</a:t>
            </a:r>
            <a:r>
              <a:rPr lang="en-US" altLang="ja-JP" dirty="0" err="1">
                <a:solidFill>
                  <a:schemeClr val="bg1">
                    <a:lumMod val="75000"/>
                  </a:schemeClr>
                </a:solidFill>
              </a:rPr>
              <a:t>MaaS</a:t>
            </a:r>
            <a:r>
              <a:rPr lang="ja-JP" altLang="en-US" dirty="0">
                <a:solidFill>
                  <a:schemeClr val="bg1">
                    <a:lumMod val="75000"/>
                  </a:schemeClr>
                </a:solidFill>
              </a:rPr>
              <a:t>ｿﾘｭｰｼｮﾝ）</a:t>
            </a:r>
            <a:endParaRPr lang="en-US" altLang="ja-JP" dirty="0">
              <a:solidFill>
                <a:schemeClr val="bg1">
                  <a:lumMod val="75000"/>
                </a:schemeClr>
              </a:solidFill>
            </a:endParaRPr>
          </a:p>
          <a:p>
            <a:pPr lvl="1">
              <a:lnSpc>
                <a:spcPct val="110000"/>
              </a:lnSpc>
            </a:pPr>
            <a:r>
              <a:rPr lang="en-US" altLang="ja-JP" sz="2400" dirty="0">
                <a:solidFill>
                  <a:schemeClr val="bg1">
                    <a:lumMod val="75000"/>
                  </a:schemeClr>
                </a:solidFill>
              </a:rPr>
              <a:t>4-1</a:t>
            </a:r>
            <a:r>
              <a:rPr lang="ja-JP" altLang="en-US" sz="2400" dirty="0">
                <a:solidFill>
                  <a:schemeClr val="bg1">
                    <a:lumMod val="75000"/>
                  </a:schemeClr>
                </a:solidFill>
              </a:rPr>
              <a:t>　利用料・課金方法およびデータの管理</a:t>
            </a:r>
            <a:endParaRPr lang="en-US" altLang="ja-JP" sz="2400" dirty="0">
              <a:solidFill>
                <a:schemeClr val="bg1">
                  <a:lumMod val="75000"/>
                </a:schemeClr>
              </a:solidFill>
            </a:endParaRPr>
          </a:p>
          <a:p>
            <a:pPr lvl="1">
              <a:lnSpc>
                <a:spcPct val="110000"/>
              </a:lnSpc>
            </a:pPr>
            <a:r>
              <a:rPr lang="en-US" altLang="ja-JP" sz="2400" dirty="0">
                <a:solidFill>
                  <a:schemeClr val="bg1">
                    <a:lumMod val="75000"/>
                  </a:schemeClr>
                </a:solidFill>
              </a:rPr>
              <a:t>4-2</a:t>
            </a:r>
            <a:r>
              <a:rPr lang="ja-JP" altLang="en-US" sz="2400" dirty="0">
                <a:solidFill>
                  <a:schemeClr val="bg1">
                    <a:lumMod val="75000"/>
                  </a:schemeClr>
                </a:solidFill>
              </a:rPr>
              <a:t>　データの品質保証、国際間の越境データ</a:t>
            </a:r>
          </a:p>
          <a:p>
            <a:pPr>
              <a:lnSpc>
                <a:spcPct val="110000"/>
              </a:lnSpc>
            </a:pP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21</a:t>
            </a:fld>
            <a:endParaRPr lang="en-US" altLang="ja-JP"/>
          </a:p>
        </p:txBody>
      </p:sp>
      <p:sp>
        <p:nvSpPr>
          <p:cNvPr id="5" name="テキスト ボックス 4">
            <a:extLst>
              <a:ext uri="{FF2B5EF4-FFF2-40B4-BE49-F238E27FC236}">
                <a16:creationId xmlns:a16="http://schemas.microsoft.com/office/drawing/2014/main" xmlns="" id="{6FE26604-865E-4F10-8D61-CA83AE081A6A}"/>
              </a:ext>
            </a:extLst>
          </p:cNvPr>
          <p:cNvSpPr txBox="1"/>
          <p:nvPr/>
        </p:nvSpPr>
        <p:spPr>
          <a:xfrm>
            <a:off x="5859677" y="6542278"/>
            <a:ext cx="2252540"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注記）事例</a:t>
            </a:r>
            <a:r>
              <a:rPr kumimoji="1" lang="en-US" altLang="ja-JP" sz="1400" dirty="0">
                <a:latin typeface="Meiryo UI" panose="020B0604030504040204" pitchFamily="50" charset="-128"/>
                <a:ea typeface="Meiryo UI" panose="020B0604030504040204" pitchFamily="50" charset="-128"/>
              </a:rPr>
              <a:t>(3)</a:t>
            </a:r>
            <a:r>
              <a:rPr kumimoji="1" lang="ja-JP" altLang="en-US" sz="1400" dirty="0" err="1">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は割愛</a:t>
            </a:r>
          </a:p>
        </p:txBody>
      </p:sp>
    </p:spTree>
    <p:extLst>
      <p:ext uri="{BB962C8B-B14F-4D97-AF65-F5344CB8AC3E}">
        <p14:creationId xmlns:p14="http://schemas.microsoft.com/office/powerpoint/2010/main" val="251283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t>事例（１</a:t>
            </a:r>
            <a:r>
              <a:rPr lang="ja-JP" altLang="en-US" sz="4400" dirty="0"/>
              <a:t>）</a:t>
            </a:r>
            <a:r>
              <a:rPr lang="en-US" altLang="ja-JP" sz="4400" dirty="0"/>
              <a:t/>
            </a:r>
            <a:br>
              <a:rPr lang="en-US" altLang="ja-JP" sz="4400" dirty="0"/>
            </a:br>
            <a:r>
              <a:rPr lang="ja-JP" altLang="en-US" sz="4400" dirty="0"/>
              <a:t>データ提供・</a:t>
            </a:r>
            <a:r>
              <a:rPr lang="en-US" altLang="ja-JP" sz="4400" dirty="0"/>
              <a:t>AI</a:t>
            </a:r>
            <a:r>
              <a:rPr lang="ja-JP" altLang="en-US" sz="4400" dirty="0"/>
              <a:t>活用事例</a:t>
            </a:r>
            <a:r>
              <a:rPr kumimoji="1" lang="en-US" altLang="ja-JP" sz="4400" dirty="0"/>
              <a:t/>
            </a:r>
            <a:br>
              <a:rPr kumimoji="1" lang="en-US" altLang="ja-JP" sz="4400" dirty="0"/>
            </a:br>
            <a:r>
              <a:rPr kumimoji="1" lang="ja-JP" altLang="en-US" sz="4400" dirty="0"/>
              <a:t>ベンチャー協業（機械翻訳）</a:t>
            </a:r>
            <a:r>
              <a:rPr lang="ja-JP" altLang="en-US" sz="4400" dirty="0"/>
              <a:t>　</a:t>
            </a:r>
            <a:r>
              <a:rPr lang="en-US" altLang="ja-JP" sz="4400" dirty="0"/>
              <a:t/>
            </a:r>
            <a:br>
              <a:rPr lang="en-US" altLang="ja-JP" sz="4400" dirty="0"/>
            </a:br>
            <a:endParaRPr kumimoji="1" lang="ja-JP" altLang="en-US" dirty="0"/>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22</a:t>
            </a:fld>
            <a:endParaRPr lang="en-US" altLang="ja-JP" dirty="0"/>
          </a:p>
        </p:txBody>
      </p:sp>
    </p:spTree>
    <p:extLst>
      <p:ext uri="{BB962C8B-B14F-4D97-AF65-F5344CB8AC3E}">
        <p14:creationId xmlns:p14="http://schemas.microsoft.com/office/powerpoint/2010/main" val="144193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事例（１）協業の背景</a:t>
            </a:r>
          </a:p>
        </p:txBody>
      </p:sp>
      <p:sp>
        <p:nvSpPr>
          <p:cNvPr id="3" name="コンテンツ プレースホルダー 2"/>
          <p:cNvSpPr>
            <a:spLocks noGrp="1"/>
          </p:cNvSpPr>
          <p:nvPr>
            <p:ph idx="1"/>
          </p:nvPr>
        </p:nvSpPr>
        <p:spPr>
          <a:xfrm>
            <a:off x="179388" y="718592"/>
            <a:ext cx="8857108" cy="2566392"/>
          </a:xfrm>
        </p:spPr>
        <p:txBody>
          <a:bodyPr/>
          <a:lstStyle/>
          <a:p>
            <a:r>
              <a:rPr kumimoji="1" lang="ja-JP" altLang="en-US" sz="2000" dirty="0"/>
              <a:t>本事例は、事業会社「</a:t>
            </a:r>
            <a:r>
              <a:rPr kumimoji="1" lang="en-US" altLang="ja-JP" sz="2000" dirty="0"/>
              <a:t>A1</a:t>
            </a:r>
            <a:r>
              <a:rPr kumimoji="1" lang="ja-JP" altLang="en-US" sz="2000" dirty="0"/>
              <a:t>社」の提供する</a:t>
            </a:r>
            <a:r>
              <a:rPr lang="ja-JP" altLang="en-US" sz="2000" dirty="0"/>
              <a:t>社内ビジネス文書</a:t>
            </a:r>
            <a:r>
              <a:rPr lang="en-US" altLang="ja-JP" sz="2000" dirty="0"/>
              <a:t>(</a:t>
            </a:r>
            <a:r>
              <a:rPr lang="ja-JP" altLang="en-US" sz="2000" dirty="0"/>
              <a:t>対訳</a:t>
            </a:r>
            <a:r>
              <a:rPr lang="en-US" altLang="ja-JP" sz="2000" dirty="0"/>
              <a:t>)</a:t>
            </a:r>
            <a:r>
              <a:rPr lang="ja-JP" altLang="en-US" sz="2000" dirty="0"/>
              <a:t>データを用いて、</a:t>
            </a:r>
            <a:r>
              <a:rPr lang="en-US" altLang="ja-JP" sz="2000" dirty="0"/>
              <a:t>AI</a:t>
            </a:r>
            <a:r>
              <a:rPr lang="ja-JP" altLang="en-US" sz="2000" dirty="0"/>
              <a:t>ベンチャー「</a:t>
            </a:r>
            <a:r>
              <a:rPr lang="en-US" altLang="ja-JP" sz="2000" dirty="0"/>
              <a:t>B1</a:t>
            </a:r>
            <a:r>
              <a:rPr lang="ja-JP" altLang="en-US" sz="2000" dirty="0"/>
              <a:t>社」が翻訳エンジン</a:t>
            </a:r>
            <a:r>
              <a:rPr lang="en-US" altLang="ja-JP" sz="2000" dirty="0"/>
              <a:t>(</a:t>
            </a:r>
            <a:r>
              <a:rPr lang="ja-JP" altLang="en-US" sz="2000" dirty="0"/>
              <a:t>学習済みモデル</a:t>
            </a:r>
            <a:r>
              <a:rPr lang="en-US" altLang="ja-JP" sz="2000" dirty="0"/>
              <a:t>)</a:t>
            </a:r>
            <a:r>
              <a:rPr lang="ja-JP" altLang="en-US" sz="2000" dirty="0"/>
              <a:t>を構築して翻訳サービスを提供するものである。</a:t>
            </a:r>
            <a:endParaRPr lang="en-US" altLang="ja-JP" sz="2000" dirty="0"/>
          </a:p>
          <a:p>
            <a:pPr eaLnBrk="1"/>
            <a:r>
              <a:rPr lang="en-US" altLang="ja-JP" sz="2000" dirty="0"/>
              <a:t>A1</a:t>
            </a:r>
            <a:r>
              <a:rPr lang="ja-JP" altLang="en-US" sz="2000" dirty="0"/>
              <a:t>社は機械翻訳事業の経験はあるが、最新の</a:t>
            </a:r>
            <a:r>
              <a:rPr lang="en-US" altLang="ja-JP" sz="2000" dirty="0"/>
              <a:t>AI</a:t>
            </a:r>
            <a:r>
              <a:rPr lang="ja-JP" altLang="en-US" sz="2000" dirty="0"/>
              <a:t>技術を取り入れるため</a:t>
            </a:r>
            <a:r>
              <a:rPr lang="en-US" altLang="ja-JP" sz="2000" dirty="0"/>
              <a:t>B1</a:t>
            </a:r>
            <a:r>
              <a:rPr lang="ja-JP" altLang="en-US" sz="2000" dirty="0"/>
              <a:t>社と協業することを決意した。</a:t>
            </a:r>
            <a:r>
              <a:rPr lang="en-US" altLang="ja-JP" sz="2000" dirty="0"/>
              <a:t>B1</a:t>
            </a:r>
            <a:r>
              <a:rPr lang="ja-JP" altLang="en-US" sz="2000" dirty="0"/>
              <a:t>社は、既に翻訳サービスの精度、読みやすさに定評があったが、更なる事業発展のため</a:t>
            </a:r>
            <a:r>
              <a:rPr lang="en-US" altLang="ja-JP" sz="2000" dirty="0"/>
              <a:t>A1</a:t>
            </a:r>
            <a:r>
              <a:rPr lang="ja-JP" altLang="en-US" sz="2000" dirty="0"/>
              <a:t>社のビジネス文書データやブランド、商流ネットワークに期待し協業に同意した。</a:t>
            </a:r>
            <a:endParaRPr lang="en-US" altLang="ja-JP" sz="2000" dirty="0"/>
          </a:p>
          <a:p>
            <a:r>
              <a:rPr lang="en-US" altLang="ja-JP" sz="2000" dirty="0"/>
              <a:t>A1</a:t>
            </a:r>
            <a:r>
              <a:rPr lang="ja-JP" altLang="en-US" sz="2000" dirty="0"/>
              <a:t>社は企業向け新翻訳サービスを提供するとともに、並行して</a:t>
            </a:r>
            <a:r>
              <a:rPr lang="en-US" altLang="ja-JP" sz="2000" dirty="0"/>
              <a:t>B1</a:t>
            </a:r>
            <a:r>
              <a:rPr lang="ja-JP" altLang="en-US" sz="2000" dirty="0"/>
              <a:t>社も同成果を活用して一般ユーザ向け翻訳サービスを提供する。</a:t>
            </a:r>
            <a:endParaRPr lang="en-US" altLang="ja-JP" sz="2000" dirty="0"/>
          </a:p>
          <a:p>
            <a:r>
              <a:rPr lang="ja-JP" altLang="en-US" sz="2000" dirty="0"/>
              <a:t>翻訳エンジン作成は、ケース</a:t>
            </a:r>
            <a:r>
              <a:rPr lang="en-US" altLang="ja-JP" sz="2000" dirty="0"/>
              <a:t>1-1</a:t>
            </a:r>
            <a:r>
              <a:rPr lang="ja-JP" altLang="en-US" sz="2000" dirty="0"/>
              <a:t>は</a:t>
            </a:r>
            <a:r>
              <a:rPr lang="en-US" altLang="ja-JP" sz="2000" dirty="0"/>
              <a:t>B1</a:t>
            </a:r>
            <a:r>
              <a:rPr lang="ja-JP" altLang="en-US" sz="2000" dirty="0"/>
              <a:t>社のみ、ケース</a:t>
            </a:r>
            <a:r>
              <a:rPr lang="en-US" altLang="ja-JP" sz="2000" dirty="0"/>
              <a:t>1-2</a:t>
            </a:r>
            <a:r>
              <a:rPr lang="ja-JP" altLang="en-US" sz="2000" dirty="0"/>
              <a:t>は両社が行うものとする。</a:t>
            </a:r>
            <a:endParaRPr lang="en-US" altLang="ja-JP"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23</a:t>
            </a:fld>
            <a:endParaRPr lang="en-US" altLang="ja-JP"/>
          </a:p>
        </p:txBody>
      </p:sp>
      <p:sp>
        <p:nvSpPr>
          <p:cNvPr id="5" name="角丸四角形 4"/>
          <p:cNvSpPr/>
          <p:nvPr/>
        </p:nvSpPr>
        <p:spPr>
          <a:xfrm>
            <a:off x="467544" y="4365104"/>
            <a:ext cx="1080120" cy="576064"/>
          </a:xfrm>
          <a:prstGeom prst="round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2"/>
                </a:solidFill>
                <a:latin typeface="MeiryoUI"/>
              </a:rPr>
              <a:t>事業会社</a:t>
            </a:r>
            <a:r>
              <a:rPr lang="en-US" altLang="ja-JP" dirty="0">
                <a:solidFill>
                  <a:schemeClr val="tx2"/>
                </a:solidFill>
                <a:latin typeface="MeiryoUI"/>
              </a:rPr>
              <a:t/>
            </a:r>
            <a:br>
              <a:rPr lang="en-US" altLang="ja-JP" dirty="0">
                <a:solidFill>
                  <a:schemeClr val="tx2"/>
                </a:solidFill>
                <a:latin typeface="MeiryoUI"/>
              </a:rPr>
            </a:br>
            <a:r>
              <a:rPr lang="en-US" altLang="ja-JP" dirty="0">
                <a:solidFill>
                  <a:schemeClr val="tx2"/>
                </a:solidFill>
                <a:latin typeface="MeiryoUI"/>
              </a:rPr>
              <a:t>A1</a:t>
            </a:r>
            <a:r>
              <a:rPr lang="ja-JP" altLang="en-US" dirty="0">
                <a:solidFill>
                  <a:schemeClr val="tx2"/>
                </a:solidFill>
                <a:latin typeface="MeiryoUI"/>
              </a:rPr>
              <a:t>社</a:t>
            </a:r>
            <a:endParaRPr lang="en-US" altLang="ja-JP" dirty="0">
              <a:solidFill>
                <a:schemeClr val="tx2"/>
              </a:solidFill>
              <a:latin typeface="MeiryoUI"/>
            </a:endParaRPr>
          </a:p>
        </p:txBody>
      </p:sp>
      <p:sp>
        <p:nvSpPr>
          <p:cNvPr id="7" name="角丸四角形 6"/>
          <p:cNvSpPr/>
          <p:nvPr/>
        </p:nvSpPr>
        <p:spPr>
          <a:xfrm>
            <a:off x="1979712" y="4365104"/>
            <a:ext cx="1296144" cy="576064"/>
          </a:xfrm>
          <a:prstGeom prst="round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dirty="0">
                <a:solidFill>
                  <a:schemeClr val="tx2"/>
                </a:solidFill>
                <a:latin typeface="MeiryoUI"/>
              </a:rPr>
              <a:t>AI</a:t>
            </a:r>
            <a:r>
              <a:rPr lang="ja-JP" altLang="en-US" sz="1600" dirty="0">
                <a:solidFill>
                  <a:schemeClr val="tx2"/>
                </a:solidFill>
                <a:latin typeface="MeiryoUI"/>
              </a:rPr>
              <a:t>ベンチャー</a:t>
            </a:r>
            <a:endParaRPr lang="en-US" altLang="ja-JP" dirty="0">
              <a:solidFill>
                <a:schemeClr val="tx2"/>
              </a:solidFill>
              <a:latin typeface="MeiryoUI"/>
            </a:endParaRPr>
          </a:p>
          <a:p>
            <a:pPr algn="ctr"/>
            <a:r>
              <a:rPr lang="en-US" altLang="ja-JP" dirty="0">
                <a:solidFill>
                  <a:schemeClr val="tx2"/>
                </a:solidFill>
                <a:latin typeface="MeiryoUI"/>
              </a:rPr>
              <a:t>B1</a:t>
            </a:r>
            <a:r>
              <a:rPr lang="ja-JP" altLang="en-US" dirty="0">
                <a:solidFill>
                  <a:schemeClr val="tx2"/>
                </a:solidFill>
                <a:latin typeface="MeiryoUI"/>
              </a:rPr>
              <a:t>社</a:t>
            </a:r>
            <a:endParaRPr lang="en-US" altLang="ja-JP" dirty="0">
              <a:solidFill>
                <a:schemeClr val="tx2"/>
              </a:solidFill>
              <a:latin typeface="MeiryoUI"/>
            </a:endParaRPr>
          </a:p>
        </p:txBody>
      </p:sp>
      <p:sp>
        <p:nvSpPr>
          <p:cNvPr id="6" name="テキスト ボックス 5"/>
          <p:cNvSpPr txBox="1"/>
          <p:nvPr/>
        </p:nvSpPr>
        <p:spPr>
          <a:xfrm>
            <a:off x="611560" y="4890646"/>
            <a:ext cx="1146468" cy="338554"/>
          </a:xfrm>
          <a:prstGeom prst="rect">
            <a:avLst/>
          </a:prstGeom>
          <a:noFill/>
        </p:spPr>
        <p:txBody>
          <a:bodyPr wrap="none" rtlCol="0">
            <a:spAutoFit/>
          </a:bodyPr>
          <a:lstStyle/>
          <a:p>
            <a:r>
              <a:rPr kumimoji="1" lang="ja-JP" altLang="en-US" sz="1600" dirty="0">
                <a:latin typeface="MeiryoUI"/>
              </a:rPr>
              <a:t>文書データ</a:t>
            </a:r>
          </a:p>
        </p:txBody>
      </p:sp>
      <p:sp>
        <p:nvSpPr>
          <p:cNvPr id="9" name="テキスト ボックス 8"/>
          <p:cNvSpPr txBox="1"/>
          <p:nvPr/>
        </p:nvSpPr>
        <p:spPr>
          <a:xfrm>
            <a:off x="2339752" y="4869160"/>
            <a:ext cx="788999" cy="338554"/>
          </a:xfrm>
          <a:prstGeom prst="rect">
            <a:avLst/>
          </a:prstGeom>
          <a:noFill/>
        </p:spPr>
        <p:txBody>
          <a:bodyPr wrap="none" rtlCol="0">
            <a:spAutoFit/>
          </a:bodyPr>
          <a:lstStyle/>
          <a:p>
            <a:r>
              <a:rPr kumimoji="1" lang="en-US" altLang="ja-JP" sz="1600" dirty="0">
                <a:latin typeface="MeiryoUI"/>
              </a:rPr>
              <a:t>AI</a:t>
            </a:r>
            <a:r>
              <a:rPr kumimoji="1" lang="ja-JP" altLang="en-US" sz="1600" dirty="0">
                <a:latin typeface="MeiryoUI"/>
              </a:rPr>
              <a:t>技術</a:t>
            </a:r>
          </a:p>
        </p:txBody>
      </p:sp>
      <p:sp>
        <p:nvSpPr>
          <p:cNvPr id="10" name="テキスト ボックス 9"/>
          <p:cNvSpPr txBox="1"/>
          <p:nvPr/>
        </p:nvSpPr>
        <p:spPr>
          <a:xfrm>
            <a:off x="493681" y="6074132"/>
            <a:ext cx="1361270" cy="584775"/>
          </a:xfrm>
          <a:prstGeom prst="rect">
            <a:avLst/>
          </a:prstGeom>
          <a:noFill/>
        </p:spPr>
        <p:txBody>
          <a:bodyPr wrap="none" rtlCol="0">
            <a:spAutoFit/>
          </a:bodyPr>
          <a:lstStyle/>
          <a:p>
            <a:r>
              <a:rPr kumimoji="1" lang="ja-JP" altLang="en-US" sz="1600" dirty="0">
                <a:latin typeface="MeiryoUI"/>
              </a:rPr>
              <a:t>翻訳サービス</a:t>
            </a:r>
            <a:r>
              <a:rPr kumimoji="1" lang="en-US" altLang="ja-JP" sz="1600" dirty="0">
                <a:latin typeface="MeiryoUI"/>
              </a:rPr>
              <a:t/>
            </a:r>
            <a:br>
              <a:rPr kumimoji="1" lang="en-US" altLang="ja-JP" sz="1600" dirty="0">
                <a:latin typeface="MeiryoUI"/>
              </a:rPr>
            </a:br>
            <a:r>
              <a:rPr kumimoji="1" lang="en-US" altLang="ja-JP" sz="1600" dirty="0">
                <a:latin typeface="MeiryoUI"/>
              </a:rPr>
              <a:t>(</a:t>
            </a:r>
            <a:r>
              <a:rPr kumimoji="1" lang="ja-JP" altLang="en-US" sz="1600" dirty="0">
                <a:latin typeface="MeiryoUI"/>
              </a:rPr>
              <a:t>企業向け</a:t>
            </a:r>
            <a:r>
              <a:rPr kumimoji="1" lang="en-US" altLang="ja-JP" sz="1600" dirty="0">
                <a:latin typeface="MeiryoUI"/>
              </a:rPr>
              <a:t>)</a:t>
            </a:r>
            <a:endParaRPr kumimoji="1" lang="ja-JP" altLang="en-US" sz="1600" dirty="0">
              <a:latin typeface="MeiryoUI"/>
            </a:endParaRPr>
          </a:p>
        </p:txBody>
      </p:sp>
      <p:sp>
        <p:nvSpPr>
          <p:cNvPr id="11" name="テキスト ボックス 10"/>
          <p:cNvSpPr txBox="1"/>
          <p:nvPr/>
        </p:nvSpPr>
        <p:spPr>
          <a:xfrm>
            <a:off x="1912875" y="6074132"/>
            <a:ext cx="1361270" cy="584775"/>
          </a:xfrm>
          <a:prstGeom prst="rect">
            <a:avLst/>
          </a:prstGeom>
          <a:noFill/>
        </p:spPr>
        <p:txBody>
          <a:bodyPr wrap="none" rtlCol="0">
            <a:spAutoFit/>
          </a:bodyPr>
          <a:lstStyle/>
          <a:p>
            <a:r>
              <a:rPr kumimoji="1" lang="ja-JP" altLang="en-US" sz="1600" dirty="0">
                <a:latin typeface="MeiryoUI"/>
              </a:rPr>
              <a:t>翻訳サービス</a:t>
            </a:r>
            <a:r>
              <a:rPr kumimoji="1" lang="en-US" altLang="ja-JP" sz="1600" dirty="0">
                <a:latin typeface="MeiryoUI"/>
              </a:rPr>
              <a:t/>
            </a:r>
            <a:br>
              <a:rPr kumimoji="1" lang="en-US" altLang="ja-JP" sz="1600" dirty="0">
                <a:latin typeface="MeiryoUI"/>
              </a:rPr>
            </a:br>
            <a:r>
              <a:rPr kumimoji="1" lang="en-US" altLang="ja-JP" sz="1600" dirty="0">
                <a:latin typeface="MeiryoUI"/>
              </a:rPr>
              <a:t>(</a:t>
            </a:r>
            <a:r>
              <a:rPr kumimoji="1" lang="ja-JP" altLang="en-US" sz="1600" dirty="0">
                <a:latin typeface="MeiryoUI"/>
              </a:rPr>
              <a:t>一般向け</a:t>
            </a:r>
            <a:r>
              <a:rPr kumimoji="1" lang="en-US" altLang="ja-JP" sz="1600" dirty="0">
                <a:latin typeface="MeiryoUI"/>
              </a:rPr>
              <a:t>)</a:t>
            </a:r>
            <a:endParaRPr kumimoji="1" lang="ja-JP" altLang="en-US" sz="1600" dirty="0">
              <a:latin typeface="MeiryoUI"/>
            </a:endParaRPr>
          </a:p>
        </p:txBody>
      </p:sp>
      <p:sp>
        <p:nvSpPr>
          <p:cNvPr id="8" name="円/楕円 7"/>
          <p:cNvSpPr/>
          <p:nvPr/>
        </p:nvSpPr>
        <p:spPr>
          <a:xfrm>
            <a:off x="1007604" y="5373215"/>
            <a:ext cx="1534610" cy="48602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2"/>
                </a:solidFill>
                <a:latin typeface="MeiryoUI"/>
              </a:rPr>
              <a:t>翻訳</a:t>
            </a:r>
            <a:endParaRPr lang="en-US" altLang="ja-JP" sz="1600" dirty="0">
              <a:solidFill>
                <a:schemeClr val="tx2"/>
              </a:solidFill>
              <a:latin typeface="MeiryoUI"/>
            </a:endParaRPr>
          </a:p>
          <a:p>
            <a:pPr algn="ctr"/>
            <a:r>
              <a:rPr lang="ja-JP" altLang="en-US" sz="1600" dirty="0">
                <a:solidFill>
                  <a:schemeClr val="tx2"/>
                </a:solidFill>
                <a:latin typeface="MeiryoUI"/>
              </a:rPr>
              <a:t>エンジン</a:t>
            </a:r>
            <a:endParaRPr lang="en-US" altLang="ja-JP" sz="1600" dirty="0">
              <a:solidFill>
                <a:schemeClr val="tx2"/>
              </a:solidFill>
              <a:latin typeface="MeiryoUI"/>
            </a:endParaRPr>
          </a:p>
        </p:txBody>
      </p:sp>
      <p:sp>
        <p:nvSpPr>
          <p:cNvPr id="12" name="右矢印 11"/>
          <p:cNvSpPr/>
          <p:nvPr/>
        </p:nvSpPr>
        <p:spPr>
          <a:xfrm rot="3329572">
            <a:off x="1200110" y="5216434"/>
            <a:ext cx="318793" cy="174063"/>
          </a:xfrm>
          <a:prstGeom prst="rightArrow">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sp>
        <p:nvSpPr>
          <p:cNvPr id="14" name="右矢印 13"/>
          <p:cNvSpPr/>
          <p:nvPr/>
        </p:nvSpPr>
        <p:spPr>
          <a:xfrm rot="8474871">
            <a:off x="2286391" y="5229444"/>
            <a:ext cx="318793" cy="174063"/>
          </a:xfrm>
          <a:prstGeom prst="rightArrow">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sp>
        <p:nvSpPr>
          <p:cNvPr id="15" name="右矢印 14"/>
          <p:cNvSpPr/>
          <p:nvPr/>
        </p:nvSpPr>
        <p:spPr>
          <a:xfrm rot="8474871">
            <a:off x="1119965" y="5831210"/>
            <a:ext cx="318793" cy="174063"/>
          </a:xfrm>
          <a:prstGeom prst="rightArrow">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sp>
        <p:nvSpPr>
          <p:cNvPr id="17" name="右矢印 16"/>
          <p:cNvSpPr/>
          <p:nvPr/>
        </p:nvSpPr>
        <p:spPr>
          <a:xfrm rot="3329572">
            <a:off x="2167213" y="5844218"/>
            <a:ext cx="318793" cy="174063"/>
          </a:xfrm>
          <a:prstGeom prst="rightArrow">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graphicFrame>
        <p:nvGraphicFramePr>
          <p:cNvPr id="13" name="表 12"/>
          <p:cNvGraphicFramePr>
            <a:graphicFrameLocks noGrp="1"/>
          </p:cNvGraphicFramePr>
          <p:nvPr>
            <p:extLst>
              <p:ext uri="{D42A27DB-BD31-4B8C-83A1-F6EECF244321}">
                <p14:modId xmlns:p14="http://schemas.microsoft.com/office/powerpoint/2010/main" val="3132885209"/>
              </p:ext>
            </p:extLst>
          </p:nvPr>
        </p:nvGraphicFramePr>
        <p:xfrm>
          <a:off x="3347864" y="4699518"/>
          <a:ext cx="5544616" cy="1756874"/>
        </p:xfrm>
        <a:graphic>
          <a:graphicData uri="http://schemas.openxmlformats.org/drawingml/2006/table">
            <a:tbl>
              <a:tblPr firstRow="1" bandRow="1">
                <a:tableStyleId>{073A0DAA-6AF3-43AB-8588-CEC1D06C72B9}</a:tableStyleId>
              </a:tblPr>
              <a:tblGrid>
                <a:gridCol w="93610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tblGrid>
              <a:tr h="544757">
                <a:tc>
                  <a:txBody>
                    <a:bodyPr/>
                    <a:lstStyle/>
                    <a:p>
                      <a:r>
                        <a:rPr kumimoji="1" lang="en-US" altLang="ja-JP" sz="1600" b="0" dirty="0">
                          <a:latin typeface="Meiryo UI" panose="020B0604030504040204" pitchFamily="50" charset="-128"/>
                          <a:ea typeface="Meiryo UI" panose="020B0604030504040204" pitchFamily="50" charset="-128"/>
                        </a:rPr>
                        <a:t>No.</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機械学習の実施</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翻訳エンジン作成</a:t>
                      </a:r>
                      <a:r>
                        <a:rPr kumimoji="1" lang="en-US" altLang="ja-JP" sz="1600" b="0" dirty="0">
                          <a:latin typeface="Meiryo UI" panose="020B0604030504040204" pitchFamily="50" charset="-128"/>
                          <a:ea typeface="Meiryo UI" panose="020B0604030504040204" pitchFamily="50" charset="-128"/>
                        </a:rPr>
                        <a:t>)</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契約交渉の</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タイミング</a:t>
                      </a: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検討の</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視点</a:t>
                      </a:r>
                    </a:p>
                  </a:txBody>
                  <a:tcPr marL="72000" marR="72000"/>
                </a:tc>
                <a:extLst>
                  <a:ext uri="{0D108BD9-81ED-4DB2-BD59-A6C34878D82A}">
                    <a16:rowId xmlns:a16="http://schemas.microsoft.com/office/drawing/2014/main" xmlns="" val="10000"/>
                  </a:ext>
                </a:extLst>
              </a:tr>
              <a:tr h="598634">
                <a:tc>
                  <a:txBody>
                    <a:bodyPr/>
                    <a:lstStyle/>
                    <a:p>
                      <a:r>
                        <a:rPr kumimoji="1" lang="ja-JP" altLang="en-US" sz="1600" b="0" dirty="0">
                          <a:latin typeface="Meiryo UI" panose="020B0604030504040204" pitchFamily="50" charset="-128"/>
                          <a:ea typeface="Meiryo UI" panose="020B0604030504040204" pitchFamily="50" charset="-128"/>
                        </a:rPr>
                        <a:t>ケース</a:t>
                      </a:r>
                      <a:r>
                        <a:rPr kumimoji="1" lang="en-US" altLang="ja-JP" sz="1600" b="0" dirty="0">
                          <a:latin typeface="Meiryo UI" panose="020B0604030504040204" pitchFamily="50" charset="-128"/>
                          <a:ea typeface="Meiryo UI" panose="020B0604030504040204" pitchFamily="50" charset="-128"/>
                        </a:rPr>
                        <a:t/>
                      </a:r>
                      <a:br>
                        <a:rPr kumimoji="1" lang="en-US" altLang="ja-JP" sz="1600" b="0" dirty="0">
                          <a:latin typeface="Meiryo UI" panose="020B0604030504040204" pitchFamily="50" charset="-128"/>
                          <a:ea typeface="Meiryo UI" panose="020B0604030504040204" pitchFamily="50" charset="-128"/>
                        </a:rPr>
                      </a:br>
                      <a:r>
                        <a:rPr kumimoji="1" lang="en-US" altLang="ja-JP" sz="1600" b="0" dirty="0">
                          <a:latin typeface="Meiryo UI" panose="020B0604030504040204" pitchFamily="50" charset="-128"/>
                          <a:ea typeface="Meiryo UI" panose="020B0604030504040204" pitchFamily="50" charset="-128"/>
                        </a:rPr>
                        <a:t>1-1</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en-US" altLang="ja-JP" sz="1600" b="0" dirty="0">
                          <a:latin typeface="Meiryo UI" panose="020B0604030504040204" pitchFamily="50" charset="-128"/>
                          <a:ea typeface="Meiryo UI" panose="020B0604030504040204" pitchFamily="50" charset="-128"/>
                        </a:rPr>
                        <a:t>B1</a:t>
                      </a:r>
                      <a:r>
                        <a:rPr kumimoji="1" lang="ja-JP" altLang="en-US" sz="1600" b="0" dirty="0">
                          <a:latin typeface="Meiryo UI" panose="020B0604030504040204" pitchFamily="50" charset="-128"/>
                          <a:ea typeface="Meiryo UI" panose="020B0604030504040204" pitchFamily="50" charset="-128"/>
                        </a:rPr>
                        <a:t>のみ</a:t>
                      </a: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翻訳エンジン完成後</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事業化前</a:t>
                      </a:r>
                      <a:r>
                        <a:rPr kumimoji="1" lang="en-US" altLang="ja-JP" sz="1600" b="0" dirty="0">
                          <a:latin typeface="Meiryo UI" panose="020B0604030504040204" pitchFamily="50" charset="-128"/>
                          <a:ea typeface="Meiryo UI" panose="020B0604030504040204" pitchFamily="50" charset="-128"/>
                        </a:rPr>
                        <a:t>)</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en-US" altLang="ja-JP" sz="1600" b="0" dirty="0">
                          <a:latin typeface="Meiryo UI" panose="020B0604030504040204" pitchFamily="50" charset="-128"/>
                          <a:ea typeface="Meiryo UI" panose="020B0604030504040204" pitchFamily="50" charset="-128"/>
                        </a:rPr>
                        <a:t>A1</a:t>
                      </a:r>
                      <a:r>
                        <a:rPr kumimoji="1" lang="ja-JP" altLang="en-US" sz="1600" b="0" dirty="0">
                          <a:latin typeface="Meiryo UI" panose="020B0604030504040204" pitchFamily="50" charset="-128"/>
                          <a:ea typeface="Meiryo UI" panose="020B0604030504040204" pitchFamily="50" charset="-128"/>
                        </a:rPr>
                        <a:t>社</a:t>
                      </a:r>
                    </a:p>
                  </a:txBody>
                  <a:tcPr marL="72000" marR="72000"/>
                </a:tc>
                <a:extLst>
                  <a:ext uri="{0D108BD9-81ED-4DB2-BD59-A6C34878D82A}">
                    <a16:rowId xmlns:a16="http://schemas.microsoft.com/office/drawing/2014/main" xmlns="" val="10001"/>
                  </a:ext>
                </a:extLst>
              </a:tr>
              <a:tr h="423746">
                <a:tc>
                  <a:txBody>
                    <a:bodyPr/>
                    <a:lstStyle/>
                    <a:p>
                      <a:r>
                        <a:rPr kumimoji="1" lang="ja-JP" altLang="en-US" sz="1600" b="0" dirty="0">
                          <a:latin typeface="Meiryo UI" panose="020B0604030504040204" pitchFamily="50" charset="-128"/>
                          <a:ea typeface="Meiryo UI" panose="020B0604030504040204" pitchFamily="50" charset="-128"/>
                        </a:rPr>
                        <a:t>ケース</a:t>
                      </a:r>
                      <a:r>
                        <a:rPr kumimoji="1" lang="en-US" altLang="ja-JP" sz="1600" b="0" dirty="0">
                          <a:latin typeface="Meiryo UI" panose="020B0604030504040204" pitchFamily="50" charset="-128"/>
                          <a:ea typeface="Meiryo UI" panose="020B0604030504040204" pitchFamily="50" charset="-128"/>
                        </a:rPr>
                        <a:t/>
                      </a:r>
                      <a:br>
                        <a:rPr kumimoji="1" lang="en-US" altLang="ja-JP" sz="1600" b="0" dirty="0">
                          <a:latin typeface="Meiryo UI" panose="020B0604030504040204" pitchFamily="50" charset="-128"/>
                          <a:ea typeface="Meiryo UI" panose="020B0604030504040204" pitchFamily="50" charset="-128"/>
                        </a:rPr>
                      </a:br>
                      <a:r>
                        <a:rPr kumimoji="1" lang="en-US" altLang="ja-JP" sz="1600" b="0" dirty="0">
                          <a:latin typeface="Meiryo UI" panose="020B0604030504040204" pitchFamily="50" charset="-128"/>
                          <a:ea typeface="Meiryo UI" panose="020B0604030504040204" pitchFamily="50" charset="-128"/>
                        </a:rPr>
                        <a:t>1-2</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両社</a:t>
                      </a: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協業開始前</a:t>
                      </a:r>
                    </a:p>
                  </a:txBody>
                  <a:tcPr marL="72000" marR="72000"/>
                </a:tc>
                <a:tc>
                  <a:txBody>
                    <a:bodyPr/>
                    <a:lstStyle/>
                    <a:p>
                      <a:r>
                        <a:rPr kumimoji="1" lang="en-US" altLang="ja-JP" sz="1600" b="0" dirty="0">
                          <a:latin typeface="Meiryo UI" panose="020B0604030504040204" pitchFamily="50" charset="-128"/>
                          <a:ea typeface="Meiryo UI" panose="020B0604030504040204" pitchFamily="50" charset="-128"/>
                        </a:rPr>
                        <a:t>A1</a:t>
                      </a:r>
                      <a:r>
                        <a:rPr kumimoji="1" lang="ja-JP" altLang="en-US" sz="1600" b="0" dirty="0">
                          <a:latin typeface="Meiryo UI" panose="020B0604030504040204" pitchFamily="50" charset="-128"/>
                          <a:ea typeface="Meiryo UI" panose="020B0604030504040204" pitchFamily="50" charset="-128"/>
                        </a:rPr>
                        <a:t>社</a:t>
                      </a:r>
                    </a:p>
                  </a:txBody>
                  <a:tcPr marL="72000" marR="72000"/>
                </a:tc>
                <a:extLst>
                  <a:ext uri="{0D108BD9-81ED-4DB2-BD59-A6C34878D82A}">
                    <a16:rowId xmlns:a16="http://schemas.microsoft.com/office/drawing/2014/main" xmlns="" val="10002"/>
                  </a:ext>
                </a:extLst>
              </a:tr>
            </a:tbl>
          </a:graphicData>
        </a:graphic>
      </p:graphicFrame>
      <p:sp>
        <p:nvSpPr>
          <p:cNvPr id="18" name="テキスト ボックス 17"/>
          <p:cNvSpPr txBox="1"/>
          <p:nvPr/>
        </p:nvSpPr>
        <p:spPr>
          <a:xfrm>
            <a:off x="5292080" y="4293096"/>
            <a:ext cx="2039341"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表　対象ケース条件</a:t>
            </a:r>
          </a:p>
        </p:txBody>
      </p:sp>
    </p:spTree>
    <p:extLst>
      <p:ext uri="{BB962C8B-B14F-4D97-AF65-F5344CB8AC3E}">
        <p14:creationId xmlns:p14="http://schemas.microsoft.com/office/powerpoint/2010/main" val="80279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lang="ja-JP" altLang="en-US" sz="4400" dirty="0"/>
              <a:t>仮想交渉ケース</a:t>
            </a:r>
            <a:r>
              <a:rPr lang="en-US" altLang="ja-JP" sz="4400" dirty="0"/>
              <a:t>1-1</a:t>
            </a:r>
            <a:br>
              <a:rPr lang="en-US" altLang="ja-JP" sz="4400" dirty="0"/>
            </a:br>
            <a:r>
              <a:rPr lang="ja-JP" altLang="en-US" sz="4400" dirty="0"/>
              <a:t>（</a:t>
            </a:r>
            <a:r>
              <a:rPr lang="en-US" altLang="ja-JP" sz="4400" dirty="0"/>
              <a:t>B1</a:t>
            </a:r>
            <a:r>
              <a:rPr lang="ja-JP" altLang="en-US" sz="4400" dirty="0"/>
              <a:t>社が学習済みモデル作成）</a:t>
            </a:r>
            <a:r>
              <a:rPr lang="en-US" altLang="ja-JP" sz="4400" dirty="0"/>
              <a:t/>
            </a:r>
            <a:br>
              <a:rPr lang="en-US" altLang="ja-JP" sz="4400" dirty="0"/>
            </a:br>
            <a:endParaRPr kumimoji="1" lang="ja-JP" altLang="en-US" dirty="0"/>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24</a:t>
            </a:fld>
            <a:endParaRPr lang="en-US" altLang="ja-JP" dirty="0"/>
          </a:p>
        </p:txBody>
      </p:sp>
    </p:spTree>
    <p:extLst>
      <p:ext uri="{BB962C8B-B14F-4D97-AF65-F5344CB8AC3E}">
        <p14:creationId xmlns:p14="http://schemas.microsoft.com/office/powerpoint/2010/main" val="405647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協業事前分析</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25</a:t>
            </a:fld>
            <a:endParaRPr lang="en-US" altLang="ja-JP" dirty="0"/>
          </a:p>
        </p:txBody>
      </p:sp>
      <p:sp>
        <p:nvSpPr>
          <p:cNvPr id="5" name="正方形/長方形 4"/>
          <p:cNvSpPr/>
          <p:nvPr/>
        </p:nvSpPr>
        <p:spPr>
          <a:xfrm>
            <a:off x="5364088" y="1706032"/>
            <a:ext cx="3312368"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AI</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ベンチャー</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B1</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相手</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想定</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259632" y="1710992"/>
            <a:ext cx="2592288"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事業会社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A1</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角丸四角形 8"/>
          <p:cNvSpPr/>
          <p:nvPr/>
        </p:nvSpPr>
        <p:spPr>
          <a:xfrm>
            <a:off x="467544" y="2282096"/>
            <a:ext cx="4104456" cy="2299032"/>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・機械翻訳事業の経験あり。</a:t>
            </a:r>
            <a:r>
              <a:rPr kumimoji="1" lang="en-US" altLang="ja-JP" sz="2000" dirty="0">
                <a:solidFill>
                  <a:schemeClr val="tx1"/>
                </a:solidFill>
                <a:latin typeface="Meiryo UI" panose="020B0604030504040204" pitchFamily="50" charset="-128"/>
                <a:ea typeface="Meiryo UI" panose="020B0604030504040204" pitchFamily="50" charset="-128"/>
              </a:rPr>
              <a:t/>
            </a:r>
            <a:br>
              <a:rPr kumimoji="1" lang="en-US" altLang="ja-JP" sz="2000" dirty="0">
                <a:solidFill>
                  <a:schemeClr val="tx1"/>
                </a:solidFill>
                <a:latin typeface="Meiryo UI" panose="020B0604030504040204" pitchFamily="50" charset="-128"/>
                <a:ea typeface="Meiryo UI" panose="020B0604030504040204" pitchFamily="50" charset="-128"/>
              </a:rPr>
            </a:br>
            <a:r>
              <a:rPr kumimoji="1" lang="ja-JP" altLang="en-US" sz="2000" dirty="0">
                <a:solidFill>
                  <a:schemeClr val="tx1"/>
                </a:solidFill>
                <a:latin typeface="Meiryo UI" panose="020B0604030504040204" pitchFamily="50" charset="-128"/>
                <a:ea typeface="Meiryo UI" panose="020B0604030504040204" pitchFamily="50" charset="-128"/>
              </a:rPr>
              <a:t>但し、</a:t>
            </a:r>
            <a:r>
              <a:rPr kumimoji="1" lang="ja-JP" altLang="en-US" sz="2000" b="1" u="sng" dirty="0">
                <a:solidFill>
                  <a:schemeClr val="tx1"/>
                </a:solidFill>
                <a:latin typeface="Meiryo UI" panose="020B0604030504040204" pitchFamily="50" charset="-128"/>
                <a:ea typeface="Meiryo UI" panose="020B0604030504040204" pitchFamily="50" charset="-128"/>
              </a:rPr>
              <a:t>最新の</a:t>
            </a:r>
            <a:r>
              <a:rPr kumimoji="1" lang="en-US" altLang="ja-JP" sz="2000" b="1" u="sng" dirty="0">
                <a:solidFill>
                  <a:schemeClr val="tx1"/>
                </a:solidFill>
                <a:latin typeface="Meiryo UI" panose="020B0604030504040204" pitchFamily="50" charset="-128"/>
                <a:ea typeface="Meiryo UI" panose="020B0604030504040204" pitchFamily="50" charset="-128"/>
              </a:rPr>
              <a:t>AI</a:t>
            </a:r>
            <a:r>
              <a:rPr kumimoji="1" lang="ja-JP" altLang="en-US" sz="2000" b="1" u="sng" dirty="0">
                <a:solidFill>
                  <a:schemeClr val="tx1"/>
                </a:solidFill>
                <a:latin typeface="Meiryo UI" panose="020B0604030504040204" pitchFamily="50" charset="-128"/>
                <a:ea typeface="Meiryo UI" panose="020B0604030504040204" pitchFamily="50" charset="-128"/>
              </a:rPr>
              <a:t>技術の実績は不足</a:t>
            </a:r>
            <a:endParaRPr kumimoji="1" lang="en-US" altLang="ja-JP" sz="2000" b="1" u="sng"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ビジネス文書</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対訳</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データを豊富に所有</a:t>
            </a:r>
            <a:r>
              <a:rPr lang="ja-JP" altLang="en-US" sz="2000" dirty="0">
                <a:solidFill>
                  <a:schemeClr val="tx1"/>
                </a:solidFill>
                <a:latin typeface="Meiryo UI" panose="020B0604030504040204" pitchFamily="50" charset="-128"/>
                <a:ea typeface="Meiryo UI" panose="020B0604030504040204" pitchFamily="50" charset="-128"/>
              </a:rPr>
              <a:t>。さらに</a:t>
            </a:r>
            <a:r>
              <a:rPr lang="en-US" altLang="ja-JP" sz="2000" dirty="0" err="1">
                <a:solidFill>
                  <a:schemeClr val="tx1"/>
                </a:solidFill>
                <a:latin typeface="Meiryo UI" panose="020B0604030504040204" pitchFamily="50" charset="-128"/>
                <a:ea typeface="Meiryo UI" panose="020B0604030504040204" pitchFamily="50" charset="-128"/>
              </a:rPr>
              <a:t>BtoB</a:t>
            </a:r>
            <a:r>
              <a:rPr lang="ja-JP" altLang="en-US" sz="2000" dirty="0">
                <a:solidFill>
                  <a:schemeClr val="tx1"/>
                </a:solidFill>
                <a:latin typeface="Meiryo UI" panose="020B0604030504040204" pitchFamily="50" charset="-128"/>
                <a:ea typeface="Meiryo UI" panose="020B0604030504040204" pitchFamily="50" charset="-128"/>
              </a:rPr>
              <a:t>ビジネスの顧客網もあり</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5004048" y="2282096"/>
            <a:ext cx="3960440" cy="2299032"/>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eaLnBrk="1"/>
            <a:r>
              <a:rPr lang="ja-JP" altLang="en-US" sz="2000" dirty="0">
                <a:solidFill>
                  <a:schemeClr val="tx1"/>
                </a:solidFill>
                <a:latin typeface="Meiryo UI" panose="020B0604030504040204" pitchFamily="50" charset="-128"/>
                <a:ea typeface="Meiryo UI" panose="020B0604030504040204" pitchFamily="50" charset="-128"/>
              </a:rPr>
              <a:t>・最新の</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技術を利用して、翻訳サービスを既に開始。一般文書向け</a:t>
            </a:r>
            <a:r>
              <a:rPr lang="ja-JP" altLang="en-US" sz="2000" b="1" u="sng" dirty="0">
                <a:solidFill>
                  <a:schemeClr val="tx1"/>
                </a:solidFill>
                <a:latin typeface="Meiryo UI" panose="020B0604030504040204" pitchFamily="50" charset="-128"/>
                <a:ea typeface="Meiryo UI" panose="020B0604030504040204" pitchFamily="50" charset="-128"/>
              </a:rPr>
              <a:t>翻訳精度、読みやすさに定評</a:t>
            </a:r>
            <a:r>
              <a:rPr lang="ja-JP" altLang="en-US" sz="2000" dirty="0">
                <a:solidFill>
                  <a:schemeClr val="tx1"/>
                </a:solidFill>
                <a:latin typeface="Meiryo UI" panose="020B0604030504040204" pitchFamily="50" charset="-128"/>
                <a:ea typeface="Meiryo UI" panose="020B0604030504040204" pitchFamily="50" charset="-128"/>
              </a:rPr>
              <a:t>有</a:t>
            </a:r>
            <a:endParaRPr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・既に</a:t>
            </a:r>
            <a:r>
              <a:rPr kumimoji="1" lang="ja-JP" altLang="en-US" sz="2000" b="1" u="sng" dirty="0">
                <a:solidFill>
                  <a:schemeClr val="tx1"/>
                </a:solidFill>
                <a:latin typeface="Meiryo UI" panose="020B0604030504040204" pitchFamily="50" charset="-128"/>
                <a:ea typeface="Meiryo UI" panose="020B0604030504040204" pitchFamily="50" charset="-128"/>
              </a:rPr>
              <a:t>国内複数社と協業開始</a:t>
            </a:r>
            <a:r>
              <a:rPr kumimoji="1" lang="ja-JP" altLang="en-US" sz="2000" dirty="0">
                <a:solidFill>
                  <a:schemeClr val="tx1"/>
                </a:solidFill>
                <a:latin typeface="Meiryo UI" panose="020B0604030504040204" pitchFamily="50" charset="-128"/>
                <a:ea typeface="Meiryo UI" panose="020B0604030504040204" pitchFamily="50" charset="-128"/>
              </a:rPr>
              <a:t>済み</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・赤字続きで</a:t>
            </a:r>
            <a:r>
              <a:rPr lang="ja-JP" altLang="en-US" sz="2000" b="1" u="sng" dirty="0">
                <a:solidFill>
                  <a:schemeClr val="tx1"/>
                </a:solidFill>
                <a:latin typeface="Meiryo UI" panose="020B0604030504040204" pitchFamily="50" charset="-128"/>
                <a:ea typeface="Meiryo UI" panose="020B0604030504040204" pitchFamily="50" charset="-128"/>
              </a:rPr>
              <a:t>収益面では苦戦</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一方で技術力を高く評価する大手企業に</a:t>
            </a:r>
            <a:r>
              <a:rPr lang="en-US" altLang="ja-JP" sz="2000" b="1" u="sng" dirty="0">
                <a:solidFill>
                  <a:schemeClr val="tx1"/>
                </a:solidFill>
                <a:latin typeface="Meiryo UI" panose="020B0604030504040204" pitchFamily="50" charset="-128"/>
                <a:ea typeface="Meiryo UI" panose="020B0604030504040204" pitchFamily="50" charset="-128"/>
              </a:rPr>
              <a:t>M&amp;A</a:t>
            </a:r>
            <a:r>
              <a:rPr lang="ja-JP" altLang="en-US" sz="2000" b="1" u="sng" dirty="0">
                <a:solidFill>
                  <a:schemeClr val="tx1"/>
                </a:solidFill>
                <a:latin typeface="Meiryo UI" panose="020B0604030504040204" pitchFamily="50" charset="-128"/>
                <a:ea typeface="Meiryo UI" panose="020B0604030504040204" pitchFamily="50" charset="-128"/>
              </a:rPr>
              <a:t>されるとの噂あり</a:t>
            </a:r>
            <a:r>
              <a:rPr lang="ja-JP" altLang="en-US" sz="2000" dirty="0">
                <a:solidFill>
                  <a:schemeClr val="tx1"/>
                </a:solidFill>
                <a:latin typeface="Meiryo UI" panose="020B0604030504040204" pitchFamily="50" charset="-128"/>
                <a:ea typeface="Meiryo UI" panose="020B0604030504040204" pitchFamily="50" charset="-128"/>
              </a:rPr>
              <a:t>。</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479300" y="4658360"/>
            <a:ext cx="4092699" cy="1872208"/>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協業の目的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b="1" u="sng" dirty="0">
                <a:solidFill>
                  <a:schemeClr val="tx1"/>
                </a:solidFill>
                <a:latin typeface="Meiryo UI" panose="020B0604030504040204" pitchFamily="50" charset="-128"/>
                <a:ea typeface="Meiryo UI" panose="020B0604030504040204" pitchFamily="50" charset="-128"/>
              </a:rPr>
              <a:t>最新の</a:t>
            </a:r>
            <a:r>
              <a:rPr kumimoji="1" lang="en-US" altLang="ja-JP" sz="2000" b="1" u="sng" dirty="0">
                <a:solidFill>
                  <a:schemeClr val="tx1"/>
                </a:solidFill>
                <a:latin typeface="Meiryo UI" panose="020B0604030504040204" pitchFamily="50" charset="-128"/>
                <a:ea typeface="Meiryo UI" panose="020B0604030504040204" pitchFamily="50" charset="-128"/>
              </a:rPr>
              <a:t>AI</a:t>
            </a:r>
            <a:r>
              <a:rPr lang="ja-JP" altLang="en-US" sz="2000" b="1" u="sng" dirty="0">
                <a:solidFill>
                  <a:schemeClr val="tx1"/>
                </a:solidFill>
                <a:latin typeface="Meiryo UI" panose="020B0604030504040204" pitchFamily="50" charset="-128"/>
                <a:ea typeface="Meiryo UI" panose="020B0604030504040204" pitchFamily="50" charset="-128"/>
              </a:rPr>
              <a:t>技術の活用</a:t>
            </a:r>
            <a:endParaRPr kumimoji="1" lang="en-US" altLang="ja-JP" sz="2000" b="1" u="sng"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　翻訳精度の向上加速</a:t>
            </a:r>
            <a:endParaRPr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懸念点</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社の信用リスク</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004048" y="4658360"/>
            <a:ext cx="3960440" cy="1938992"/>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協業の目的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b="1" u="sng" dirty="0">
                <a:solidFill>
                  <a:schemeClr val="tx1"/>
                </a:solidFill>
                <a:latin typeface="Meiryo UI" panose="020B0604030504040204" pitchFamily="50" charset="-128"/>
                <a:ea typeface="Meiryo UI" panose="020B0604030504040204" pitchFamily="50" charset="-128"/>
              </a:rPr>
              <a:t>ビジネス文書</a:t>
            </a:r>
            <a:r>
              <a:rPr kumimoji="1" lang="ja-JP" altLang="en-US" sz="2000" b="1" u="sng" dirty="0">
                <a:solidFill>
                  <a:schemeClr val="tx2"/>
                </a:solidFill>
                <a:latin typeface="Meiryo UI" panose="020B0604030504040204" pitchFamily="50" charset="-128"/>
                <a:ea typeface="Meiryo UI" panose="020B0604030504040204" pitchFamily="50" charset="-128"/>
              </a:rPr>
              <a:t>翻訳の精度</a:t>
            </a:r>
            <a:r>
              <a:rPr kumimoji="1" lang="ja-JP" altLang="en-US" sz="2000" b="1" u="sng" dirty="0">
                <a:solidFill>
                  <a:schemeClr val="tx1"/>
                </a:solidFill>
                <a:latin typeface="Meiryo UI" panose="020B0604030504040204" pitchFamily="50" charset="-128"/>
                <a:ea typeface="Meiryo UI" panose="020B0604030504040204" pitchFamily="50" charset="-128"/>
              </a:rPr>
              <a:t>向上</a:t>
            </a:r>
            <a:endParaRPr kumimoji="1" lang="en-US" altLang="ja-JP" sz="2000" b="1" u="sng"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A1</a:t>
            </a:r>
            <a:r>
              <a:rPr lang="ja-JP" altLang="en-US" sz="2000" dirty="0">
                <a:solidFill>
                  <a:schemeClr val="tx1"/>
                </a:solidFill>
                <a:latin typeface="Meiryo UI" panose="020B0604030504040204" pitchFamily="50" charset="-128"/>
                <a:ea typeface="Meiryo UI" panose="020B0604030504040204" pitchFamily="50" charset="-128"/>
              </a:rPr>
              <a:t>社のブランド・商流活用期待</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懸念点</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社の既存ビジネスや</a:t>
            </a:r>
            <a:r>
              <a:rPr lang="ja-JP" altLang="en-US" sz="2000" b="1" u="sng" dirty="0">
                <a:solidFill>
                  <a:schemeClr val="tx1"/>
                </a:solidFill>
                <a:latin typeface="Meiryo UI" panose="020B0604030504040204" pitchFamily="50" charset="-128"/>
                <a:ea typeface="Meiryo UI" panose="020B0604030504040204" pitchFamily="50" charset="-128"/>
              </a:rPr>
              <a:t>他の協業への制約</a:t>
            </a:r>
            <a:r>
              <a:rPr lang="ja-JP" altLang="en-US" sz="2000" dirty="0">
                <a:solidFill>
                  <a:schemeClr val="tx1"/>
                </a:solidFill>
                <a:latin typeface="Meiryo UI" panose="020B0604030504040204" pitchFamily="50" charset="-128"/>
                <a:ea typeface="Meiryo UI" panose="020B0604030504040204" pitchFamily="50" charset="-128"/>
              </a:rPr>
              <a:t>が課される恐れ</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94" y="2717914"/>
            <a:ext cx="441146"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状</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況</a:t>
            </a:r>
          </a:p>
        </p:txBody>
      </p:sp>
      <p:sp>
        <p:nvSpPr>
          <p:cNvPr id="16" name="テキスト ボックス 15"/>
          <p:cNvSpPr txBox="1"/>
          <p:nvPr/>
        </p:nvSpPr>
        <p:spPr>
          <a:xfrm>
            <a:off x="38154" y="4658360"/>
            <a:ext cx="441146" cy="1938992"/>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協</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業</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へ</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思</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惑</a:t>
            </a:r>
          </a:p>
        </p:txBody>
      </p:sp>
      <p:sp>
        <p:nvSpPr>
          <p:cNvPr id="17" name="コンテンツ プレースホルダー 2"/>
          <p:cNvSpPr>
            <a:spLocks noGrp="1"/>
          </p:cNvSpPr>
          <p:nvPr>
            <p:ph idx="1"/>
          </p:nvPr>
        </p:nvSpPr>
        <p:spPr>
          <a:xfrm>
            <a:off x="168160" y="692696"/>
            <a:ext cx="8975840" cy="936104"/>
          </a:xfrm>
        </p:spPr>
        <p:txBody>
          <a:bodyPr/>
          <a:lstStyle/>
          <a:p>
            <a:r>
              <a:rPr lang="en-US" altLang="ja-JP" dirty="0"/>
              <a:t>A1</a:t>
            </a:r>
            <a:r>
              <a:rPr lang="ja-JP" altLang="en-US" dirty="0"/>
              <a:t>社は最新</a:t>
            </a:r>
            <a:r>
              <a:rPr lang="en-US" altLang="ja-JP" dirty="0"/>
              <a:t>AI</a:t>
            </a:r>
            <a:r>
              <a:rPr lang="ja-JP" altLang="en-US" dirty="0"/>
              <a:t>技術の活用を目的とするが、</a:t>
            </a:r>
            <a:r>
              <a:rPr lang="en-US" altLang="ja-JP" dirty="0"/>
              <a:t>B1</a:t>
            </a:r>
            <a:r>
              <a:rPr lang="ja-JP" altLang="en-US" dirty="0"/>
              <a:t>社の信用リスクが懸念</a:t>
            </a:r>
            <a:endParaRPr lang="en-US" altLang="ja-JP" dirty="0"/>
          </a:p>
          <a:p>
            <a:pPr eaLnBrk="1"/>
            <a:r>
              <a:rPr kumimoji="1" lang="en-US" altLang="ja-JP" dirty="0"/>
              <a:t>B1</a:t>
            </a:r>
            <a:r>
              <a:rPr kumimoji="1" lang="ja-JP" altLang="en-US" dirty="0"/>
              <a:t>社は</a:t>
            </a:r>
            <a:r>
              <a:rPr kumimoji="1" lang="ja-JP" altLang="en-US" dirty="0">
                <a:solidFill>
                  <a:schemeClr val="tx2"/>
                </a:solidFill>
              </a:rPr>
              <a:t>翻訳精度</a:t>
            </a:r>
            <a:r>
              <a:rPr kumimoji="1" lang="ja-JP" altLang="en-US" dirty="0"/>
              <a:t>向上を目的とするが、他の協業への制約が懸念</a:t>
            </a:r>
          </a:p>
        </p:txBody>
      </p:sp>
      <p:sp>
        <p:nvSpPr>
          <p:cNvPr id="18" name="角丸四角形 17"/>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3" name="テキスト ボックス 2"/>
          <p:cNvSpPr txBox="1"/>
          <p:nvPr/>
        </p:nvSpPr>
        <p:spPr>
          <a:xfrm>
            <a:off x="-11460" y="6622404"/>
            <a:ext cx="590219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注）ここでの信用リスクとは、財務上のリスク</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倒産等</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や</a:t>
            </a:r>
            <a:r>
              <a:rPr lang="en-US" altLang="ja-JP" sz="1200" dirty="0">
                <a:latin typeface="Meiryo UI" panose="020B0604030504040204" pitchFamily="50" charset="-128"/>
                <a:ea typeface="Meiryo UI" panose="020B0604030504040204" pitchFamily="50" charset="-128"/>
              </a:rPr>
              <a:t>M&amp;A</a:t>
            </a:r>
            <a:r>
              <a:rPr lang="ja-JP" altLang="en-US" sz="1200" dirty="0">
                <a:latin typeface="Meiryo UI" panose="020B0604030504040204" pitchFamily="50" charset="-128"/>
                <a:ea typeface="Meiryo UI" panose="020B0604030504040204" pitchFamily="50" charset="-128"/>
              </a:rPr>
              <a:t>による支配権変更のリスクを指す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7298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協業条件</a:t>
            </a:r>
            <a:endParaRPr kumimoji="1" lang="ja-JP" altLang="en-US" dirty="0"/>
          </a:p>
        </p:txBody>
      </p:sp>
      <p:sp>
        <p:nvSpPr>
          <p:cNvPr id="3" name="コンテンツ プレースホルダー 2"/>
          <p:cNvSpPr>
            <a:spLocks noGrp="1"/>
          </p:cNvSpPr>
          <p:nvPr>
            <p:ph idx="1"/>
          </p:nvPr>
        </p:nvSpPr>
        <p:spPr>
          <a:xfrm>
            <a:off x="35496" y="692696"/>
            <a:ext cx="9073008" cy="648072"/>
          </a:xfrm>
        </p:spPr>
        <p:txBody>
          <a:bodyPr>
            <a:normAutofit/>
          </a:bodyPr>
          <a:lstStyle/>
          <a:p>
            <a:pPr marL="0" indent="0" eaLnBrk="1">
              <a:buNone/>
            </a:pPr>
            <a:r>
              <a:rPr lang="ja-JP" altLang="en-US" sz="2000" dirty="0"/>
              <a:t>ビジネス向け翻訳エンジン（学習済モデル）を</a:t>
            </a:r>
            <a:r>
              <a:rPr lang="en-US" altLang="ja-JP" sz="2000" dirty="0"/>
              <a:t>B1</a:t>
            </a:r>
            <a:r>
              <a:rPr lang="ja-JP" altLang="en-US" sz="2000" dirty="0"/>
              <a:t>社作成→両社がサービス使用</a:t>
            </a:r>
            <a:r>
              <a:rPr kumimoji="1" lang="ja-JP" altLang="en-US" sz="2000" dirty="0"/>
              <a:t>　</a:t>
            </a:r>
          </a:p>
        </p:txBody>
      </p:sp>
      <p:sp>
        <p:nvSpPr>
          <p:cNvPr id="38" name="正方形/長方形 37"/>
          <p:cNvSpPr/>
          <p:nvPr/>
        </p:nvSpPr>
        <p:spPr>
          <a:xfrm>
            <a:off x="114673" y="1006129"/>
            <a:ext cx="8777807" cy="1512168"/>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社の用意したビジネス文書を学習データとして使用　（</a:t>
            </a:r>
            <a:r>
              <a:rPr lang="en-US" altLang="ja-JP" dirty="0">
                <a:solidFill>
                  <a:schemeClr val="tx1"/>
                </a:solidFill>
                <a:latin typeface="Meiryo UI" panose="020B0604030504040204" pitchFamily="50" charset="-128"/>
                <a:ea typeface="Meiryo UI" panose="020B0604030504040204" pitchFamily="50" charset="-128"/>
              </a:rPr>
              <a:t>B1</a:t>
            </a:r>
            <a:r>
              <a:rPr lang="ja-JP" altLang="en-US" dirty="0">
                <a:solidFill>
                  <a:schemeClr val="tx1"/>
                </a:solidFill>
                <a:latin typeface="Meiryo UI" panose="020B0604030504040204" pitchFamily="50" charset="-128"/>
                <a:ea typeface="Meiryo UI" panose="020B0604030504040204" pitchFamily="50" charset="-128"/>
              </a:rPr>
              <a:t>社は学習データを使用後削除</a:t>
            </a:r>
            <a:r>
              <a:rPr lang="en-US" altLang="ja-JP" dirty="0">
                <a:solidFill>
                  <a:schemeClr val="tx1"/>
                </a:solidFill>
                <a:latin typeface="Meiryo UI" panose="020B0604030504040204" pitchFamily="50" charset="-128"/>
                <a:ea typeface="Meiryo UI" panose="020B0604030504040204" pitchFamily="50" charset="-128"/>
              </a:rPr>
              <a:t>)</a:t>
            </a: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B1</a:t>
            </a:r>
            <a:r>
              <a:rPr lang="ja-JP" altLang="en-US" dirty="0">
                <a:solidFill>
                  <a:schemeClr val="tx1"/>
                </a:solidFill>
                <a:latin typeface="Meiryo UI" panose="020B0604030504040204" pitchFamily="50" charset="-128"/>
                <a:ea typeface="Meiryo UI" panose="020B0604030504040204" pitchFamily="50" charset="-128"/>
              </a:rPr>
              <a:t>社が機械学習を行い、翻訳エンジン（学習済モデル）の作成を実施</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B1</a:t>
            </a:r>
            <a:r>
              <a:rPr lang="ja-JP" altLang="en-US" dirty="0">
                <a:solidFill>
                  <a:schemeClr val="tx1"/>
                </a:solidFill>
                <a:latin typeface="Meiryo UI" panose="020B0604030504040204" pitchFamily="50" charset="-128"/>
                <a:ea typeface="Meiryo UI" panose="020B0604030504040204" pitchFamily="50" charset="-128"/>
              </a:rPr>
              <a:t>社は同エンジンを用いて一般ユーザ向け翻訳サービス提供</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社は企業向けの追加機能プログラムとのセットで翻訳サービスを提供</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・費用分担　</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社が全額負担</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2608506" y="2636913"/>
            <a:ext cx="1315422"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AI</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ベンチャー</a:t>
            </a: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B1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46" name="正方形/長方形 45"/>
          <p:cNvSpPr/>
          <p:nvPr/>
        </p:nvSpPr>
        <p:spPr>
          <a:xfrm>
            <a:off x="631398" y="2636912"/>
            <a:ext cx="1276306"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事業会社</a:t>
            </a:r>
            <a:endParaRPr kumimoji="0" lang="en-US" altLang="ja-JP" sz="16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47" name="角丸四角形 46"/>
          <p:cNvSpPr/>
          <p:nvPr/>
        </p:nvSpPr>
        <p:spPr>
          <a:xfrm>
            <a:off x="467246" y="3726618"/>
            <a:ext cx="1152426" cy="740579"/>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社内ビジネス文書</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対訳データ</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48" name="右矢印 47"/>
          <p:cNvSpPr/>
          <p:nvPr/>
        </p:nvSpPr>
        <p:spPr>
          <a:xfrm rot="5400000">
            <a:off x="967749" y="5225350"/>
            <a:ext cx="223563" cy="216186"/>
          </a:xfrm>
          <a:prstGeom prst="rightArrow">
            <a:avLst/>
          </a:prstGeom>
          <a:noFill/>
          <a:ln w="19050" cap="flat" cmpd="sng" algn="ctr">
            <a:solidFill>
              <a:schemeClr val="tx2"/>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49" name="右矢印 48"/>
          <p:cNvSpPr/>
          <p:nvPr/>
        </p:nvSpPr>
        <p:spPr>
          <a:xfrm rot="5400000">
            <a:off x="3002611" y="5098110"/>
            <a:ext cx="451078" cy="216186"/>
          </a:xfrm>
          <a:prstGeom prst="rightArrow">
            <a:avLst/>
          </a:prstGeom>
          <a:noFill/>
          <a:ln w="19050" cap="flat" cmpd="sng" algn="ctr">
            <a:solidFill>
              <a:schemeClr val="tx2"/>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50" name="左矢印 49"/>
          <p:cNvSpPr/>
          <p:nvPr/>
        </p:nvSpPr>
        <p:spPr>
          <a:xfrm rot="10800000">
            <a:off x="1654131" y="4078356"/>
            <a:ext cx="986508" cy="173963"/>
          </a:xfrm>
          <a:prstGeom prst="left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UI"/>
              <a:ea typeface="ＭＳ Ｐゴシック"/>
            </a:endParaRPr>
          </a:p>
        </p:txBody>
      </p:sp>
      <p:sp>
        <p:nvSpPr>
          <p:cNvPr id="51" name="角丸四角形 50"/>
          <p:cNvSpPr/>
          <p:nvPr/>
        </p:nvSpPr>
        <p:spPr>
          <a:xfrm>
            <a:off x="2640639" y="3284985"/>
            <a:ext cx="1197805" cy="615556"/>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機械学習用</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プログラム</a:t>
            </a:r>
          </a:p>
        </p:txBody>
      </p:sp>
      <p:sp>
        <p:nvSpPr>
          <p:cNvPr id="52" name="正方形/長方形 51"/>
          <p:cNvSpPr/>
          <p:nvPr/>
        </p:nvSpPr>
        <p:spPr>
          <a:xfrm>
            <a:off x="2483768" y="5479918"/>
            <a:ext cx="1400494"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一般ユーザ向け翻訳サービス</a:t>
            </a:r>
          </a:p>
        </p:txBody>
      </p:sp>
      <p:sp>
        <p:nvSpPr>
          <p:cNvPr id="53" name="正方形/長方形 52"/>
          <p:cNvSpPr/>
          <p:nvPr/>
        </p:nvSpPr>
        <p:spPr>
          <a:xfrm>
            <a:off x="251520" y="5477566"/>
            <a:ext cx="1801566"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企業向け</a:t>
            </a:r>
            <a:endParaRPr kumimoji="0" lang="en-US" altLang="ja-JP" sz="1400" b="0" i="0" u="none" strike="noStrike" kern="0" cap="none" spc="0" normalizeH="0" baseline="0" noProof="0" dirty="0">
              <a:ln>
                <a:noFill/>
              </a:ln>
              <a:solidFill>
                <a:prstClr val="white"/>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翻訳サービス</a:t>
            </a:r>
          </a:p>
        </p:txBody>
      </p:sp>
      <p:graphicFrame>
        <p:nvGraphicFramePr>
          <p:cNvPr id="54" name="表 53"/>
          <p:cNvGraphicFramePr>
            <a:graphicFrameLocks noGrp="1"/>
          </p:cNvGraphicFramePr>
          <p:nvPr>
            <p:extLst>
              <p:ext uri="{D42A27DB-BD31-4B8C-83A1-F6EECF244321}">
                <p14:modId xmlns:p14="http://schemas.microsoft.com/office/powerpoint/2010/main" val="3024465743"/>
              </p:ext>
            </p:extLst>
          </p:nvPr>
        </p:nvGraphicFramePr>
        <p:xfrm>
          <a:off x="4343121" y="2333532"/>
          <a:ext cx="4628536" cy="4407464"/>
        </p:xfrm>
        <a:graphic>
          <a:graphicData uri="http://schemas.openxmlformats.org/drawingml/2006/table">
            <a:tbl>
              <a:tblPr firstRow="1" bandRow="1">
                <a:tableStyleId>{073A0DAA-6AF3-43AB-8588-CEC1D06C72B9}</a:tableStyleId>
              </a:tblPr>
              <a:tblGrid>
                <a:gridCol w="1269115">
                  <a:extLst>
                    <a:ext uri="{9D8B030D-6E8A-4147-A177-3AD203B41FA5}">
                      <a16:colId xmlns:a16="http://schemas.microsoft.com/office/drawing/2014/main" xmlns="" val="20000"/>
                    </a:ext>
                  </a:extLst>
                </a:gridCol>
                <a:gridCol w="1893718">
                  <a:extLst>
                    <a:ext uri="{9D8B030D-6E8A-4147-A177-3AD203B41FA5}">
                      <a16:colId xmlns:a16="http://schemas.microsoft.com/office/drawing/2014/main" xmlns="" val="20001"/>
                    </a:ext>
                  </a:extLst>
                </a:gridCol>
                <a:gridCol w="771423">
                  <a:extLst>
                    <a:ext uri="{9D8B030D-6E8A-4147-A177-3AD203B41FA5}">
                      <a16:colId xmlns:a16="http://schemas.microsoft.com/office/drawing/2014/main" xmlns="" val="20002"/>
                    </a:ext>
                  </a:extLst>
                </a:gridCol>
                <a:gridCol w="694280">
                  <a:extLst>
                    <a:ext uri="{9D8B030D-6E8A-4147-A177-3AD203B41FA5}">
                      <a16:colId xmlns:a16="http://schemas.microsoft.com/office/drawing/2014/main" xmlns="" val="20003"/>
                    </a:ext>
                  </a:extLst>
                </a:gridCol>
              </a:tblGrid>
              <a:tr h="216024">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eaLnBrk="1"/>
                      <a:r>
                        <a:rPr kumimoji="1" lang="ja-JP" altLang="en-US" sz="1600" dirty="0">
                          <a:latin typeface="MeiryoUI"/>
                          <a:ea typeface="+mj-ea"/>
                        </a:rPr>
                        <a:t>作業分担、成果物内容</a:t>
                      </a:r>
                    </a:p>
                  </a:txBody>
                  <a:tcPr/>
                </a:tc>
                <a:tc hMerge="1">
                  <a:txBody>
                    <a:bodyPr/>
                    <a:lstStyle/>
                    <a:p>
                      <a:endParaRPr kumimoji="1" lang="ja-JP" altLang="en-US" sz="1400"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eaLnBrk="1"/>
                      <a:r>
                        <a:rPr kumimoji="1" lang="en-US" altLang="ja-JP" sz="1600" dirty="0">
                          <a:latin typeface="MeiryoUI"/>
                          <a:ea typeface="+mj-ea"/>
                        </a:rPr>
                        <a:t>A1</a:t>
                      </a:r>
                      <a:r>
                        <a:rPr kumimoji="1" lang="ja-JP" altLang="en-US" sz="1600" dirty="0">
                          <a:latin typeface="MeiryoUI"/>
                          <a:ea typeface="+mj-ea"/>
                        </a:rPr>
                        <a:t>社</a:t>
                      </a:r>
                    </a:p>
                  </a:txBody>
                  <a:tcPr/>
                </a:tc>
                <a:tc>
                  <a:txBody>
                    <a:bodyPr/>
                    <a:lstStyle/>
                    <a:p>
                      <a:pPr eaLnBrk="1"/>
                      <a:r>
                        <a:rPr kumimoji="1" lang="en-US" altLang="ja-JP" sz="1600" dirty="0">
                          <a:latin typeface="MeiryoUI"/>
                          <a:ea typeface="+mj-ea"/>
                        </a:rPr>
                        <a:t>B1</a:t>
                      </a:r>
                      <a:r>
                        <a:rPr kumimoji="1" lang="ja-JP" altLang="en-US" sz="1600" dirty="0">
                          <a:latin typeface="MeiryoUI"/>
                          <a:ea typeface="+mj-ea"/>
                        </a:rPr>
                        <a:t>社</a:t>
                      </a:r>
                    </a:p>
                  </a:txBody>
                  <a:tcPr/>
                </a:tc>
                <a:extLst>
                  <a:ext uri="{0D108BD9-81ED-4DB2-BD59-A6C34878D82A}">
                    <a16:rowId xmlns:a16="http://schemas.microsoft.com/office/drawing/2014/main" xmlns="" val="10000"/>
                  </a:ext>
                </a:extLst>
              </a:tr>
              <a:tr h="54151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ビジネス文書の</a:t>
                      </a:r>
                      <a:endParaRPr kumimoji="1" lang="en-US" altLang="ja-JP" sz="1600" dirty="0">
                        <a:latin typeface="MeiryoUI"/>
                        <a:ea typeface="+mj-ea"/>
                      </a:endParaRPr>
                    </a:p>
                    <a:p>
                      <a:pPr eaLnBrk="1"/>
                      <a:r>
                        <a:rPr kumimoji="1" lang="ja-JP" altLang="en-US" sz="1600" dirty="0">
                          <a:latin typeface="MeiryoUI"/>
                          <a:ea typeface="+mj-ea"/>
                        </a:rPr>
                        <a:t>対訳生データ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ja-JP" altLang="en-US" sz="1600" dirty="0">
                          <a:latin typeface="MeiryoUI"/>
                          <a:ea typeface="+mj-ea"/>
                        </a:rPr>
                        <a:t>〇</a:t>
                      </a:r>
                    </a:p>
                  </a:txBody>
                  <a:tcPr/>
                </a:tc>
                <a:tc>
                  <a:txBody>
                    <a:bodyPr/>
                    <a:lstStyle/>
                    <a:p>
                      <a:pPr algn="ctr" eaLnBrk="1"/>
                      <a:endParaRPr kumimoji="1" lang="ja-JP" altLang="en-US" sz="1600" dirty="0">
                        <a:latin typeface="MeiryoUI"/>
                        <a:ea typeface="+mj-ea"/>
                      </a:endParaRPr>
                    </a:p>
                  </a:txBody>
                  <a:tcPr/>
                </a:tc>
                <a:extLst>
                  <a:ext uri="{0D108BD9-81ED-4DB2-BD59-A6C34878D82A}">
                    <a16:rowId xmlns:a16="http://schemas.microsoft.com/office/drawing/2014/main" xmlns="" val="10001"/>
                  </a:ext>
                </a:extLst>
              </a:tr>
              <a:tr h="466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データ加工</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ノイズ除去等</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endParaRPr kumimoji="1" lang="ja-JP" altLang="en-US" sz="1600" dirty="0">
                        <a:latin typeface="MeiryoUI"/>
                        <a:ea typeface="+mj-ea"/>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ja-JP" altLang="en-US" sz="1600" dirty="0">
                          <a:solidFill>
                            <a:schemeClr val="tx1"/>
                          </a:solidFill>
                          <a:latin typeface="MeiryoUI"/>
                          <a:ea typeface="+mj-ea"/>
                        </a:rPr>
                        <a:t>〇</a:t>
                      </a:r>
                    </a:p>
                  </a:txBody>
                  <a:tcPr/>
                </a:tc>
                <a:extLst>
                  <a:ext uri="{0D108BD9-81ED-4DB2-BD59-A6C34878D82A}">
                    <a16:rowId xmlns:a16="http://schemas.microsoft.com/office/drawing/2014/main" xmlns="" val="10002"/>
                  </a:ext>
                </a:extLst>
              </a:tr>
              <a:tr h="49121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学習用</a:t>
                      </a:r>
                      <a:endParaRPr kumimoji="1" lang="en-US" altLang="ja-JP" sz="1600" dirty="0">
                        <a:latin typeface="MeiryoUI"/>
                        <a:ea typeface="+mj-ea"/>
                      </a:endParaRPr>
                    </a:p>
                    <a:p>
                      <a:pPr eaLnBrk="1"/>
                      <a:r>
                        <a:rPr kumimoji="1" lang="ja-JP" altLang="en-US" sz="1600" dirty="0">
                          <a:latin typeface="MeiryoUI"/>
                          <a:ea typeface="+mj-ea"/>
                        </a:rPr>
                        <a:t>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機械学習用</a:t>
                      </a:r>
                      <a:r>
                        <a:rPr kumimoji="1" lang="en-US" altLang="ja-JP" sz="1600" dirty="0">
                          <a:latin typeface="MeiryoUI"/>
                          <a:ea typeface="+mj-ea"/>
                        </a:rPr>
                        <a:t/>
                      </a:r>
                      <a:br>
                        <a:rPr kumimoji="1" lang="en-US" altLang="ja-JP" sz="1600" dirty="0">
                          <a:latin typeface="MeiryoUI"/>
                          <a:ea typeface="+mj-ea"/>
                        </a:rPr>
                      </a:br>
                      <a:r>
                        <a:rPr kumimoji="1" lang="ja-JP" altLang="en-US" sz="1600" dirty="0">
                          <a:latin typeface="MeiryoUI"/>
                          <a:ea typeface="+mj-ea"/>
                        </a:rPr>
                        <a:t>対訳データセット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endParaRPr kumimoji="1" lang="ja-JP" altLang="en-US" sz="1600" dirty="0">
                        <a:latin typeface="MeiryoUI"/>
                        <a:ea typeface="+mj-ea"/>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ja-JP" altLang="en-US" sz="1600" dirty="0">
                          <a:latin typeface="MeiryoUI"/>
                          <a:ea typeface="+mj-ea"/>
                        </a:rPr>
                        <a:t>〇</a:t>
                      </a:r>
                    </a:p>
                  </a:txBody>
                  <a:tcPr/>
                </a:tc>
                <a:extLst>
                  <a:ext uri="{0D108BD9-81ED-4DB2-BD59-A6C34878D82A}">
                    <a16:rowId xmlns:a16="http://schemas.microsoft.com/office/drawing/2014/main" xmlns="" val="10003"/>
                  </a:ext>
                </a:extLst>
              </a:tr>
              <a:tr h="70418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学習用</a:t>
                      </a:r>
                      <a:endParaRPr kumimoji="1" lang="en-US" altLang="ja-JP" sz="1600" dirty="0">
                        <a:latin typeface="MeiryoUI"/>
                        <a:ea typeface="+mj-ea"/>
                      </a:endParaRPr>
                    </a:p>
                    <a:p>
                      <a:pPr eaLnBrk="1"/>
                      <a:r>
                        <a:rPr kumimoji="1" lang="ja-JP" altLang="en-US" sz="1600" dirty="0">
                          <a:latin typeface="MeiryoUI"/>
                          <a:ea typeface="+mj-ea"/>
                        </a:rPr>
                        <a:t>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latin typeface="MeiryoUI"/>
                          <a:ea typeface="+mj-ea"/>
                        </a:rPr>
                        <a:t>機械学習する</a:t>
                      </a:r>
                      <a:endParaRPr kumimoji="1" lang="en-US" altLang="ja-JP" sz="1600" dirty="0">
                        <a:latin typeface="MeiryoUI"/>
                        <a:ea typeface="+mj-ea"/>
                      </a:endParaRPr>
                    </a:p>
                    <a:p>
                      <a:pPr eaLnBrk="1"/>
                      <a:r>
                        <a:rPr kumimoji="1" lang="ja-JP" altLang="en-US" sz="1600" dirty="0">
                          <a:latin typeface="MeiryoUI"/>
                          <a:ea typeface="+mj-ea"/>
                        </a:rPr>
                        <a:t>ためのプログラム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endParaRPr kumimoji="1" lang="ja-JP" altLang="en-US" sz="1600" dirty="0">
                        <a:latin typeface="MeiryoUI"/>
                        <a:ea typeface="+mj-ea"/>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ja-JP" altLang="en-US" sz="1600" dirty="0">
                          <a:latin typeface="MeiryoUI"/>
                          <a:ea typeface="+mj-ea"/>
                        </a:rPr>
                        <a:t>〇</a:t>
                      </a:r>
                    </a:p>
                  </a:txBody>
                  <a:tcPr/>
                </a:tc>
                <a:extLst>
                  <a:ext uri="{0D108BD9-81ED-4DB2-BD59-A6C34878D82A}">
                    <a16:rowId xmlns:a16="http://schemas.microsoft.com/office/drawing/2014/main" xmlns="" val="10004"/>
                  </a:ext>
                </a:extLst>
              </a:tr>
              <a:tr h="48449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solidFill>
                            <a:schemeClr val="tx2"/>
                          </a:solidFill>
                          <a:latin typeface="MeiryoUI"/>
                          <a:ea typeface="+mj-ea"/>
                        </a:rPr>
                        <a:t>機械学習</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solidFill>
                            <a:schemeClr val="tx2"/>
                          </a:solidFill>
                          <a:latin typeface="MeiryoUI"/>
                          <a:ea typeface="+mj-ea"/>
                        </a:rPr>
                        <a:t>学習済モデルの</a:t>
                      </a:r>
                      <a:endParaRPr kumimoji="1" lang="en-US" altLang="ja-JP" sz="1600" dirty="0">
                        <a:solidFill>
                          <a:schemeClr val="tx2"/>
                        </a:solidFill>
                        <a:latin typeface="MeiryoUI"/>
                        <a:ea typeface="+mj-ea"/>
                      </a:endParaRPr>
                    </a:p>
                    <a:p>
                      <a:pPr eaLnBrk="1"/>
                      <a:r>
                        <a:rPr kumimoji="1" lang="ja-JP" altLang="en-US" sz="1600" dirty="0">
                          <a:solidFill>
                            <a:schemeClr val="tx2"/>
                          </a:solidFill>
                          <a:latin typeface="MeiryoUI"/>
                          <a:ea typeface="+mj-ea"/>
                        </a:rPr>
                        <a:t>作成作業</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endParaRPr kumimoji="1" lang="ja-JP" altLang="en-US" sz="1600" dirty="0">
                        <a:solidFill>
                          <a:schemeClr val="tx2"/>
                        </a:solidFill>
                        <a:latin typeface="MeiryoUI"/>
                        <a:ea typeface="+mj-ea"/>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ja-JP" altLang="en-US" sz="1600" dirty="0">
                          <a:latin typeface="MeiryoUI"/>
                          <a:ea typeface="+mj-ea"/>
                        </a:rPr>
                        <a:t>〇</a:t>
                      </a:r>
                    </a:p>
                  </a:txBody>
                  <a:tcPr/>
                </a:tc>
                <a:extLst>
                  <a:ext uri="{0D108BD9-81ED-4DB2-BD59-A6C34878D82A}">
                    <a16:rowId xmlns:a16="http://schemas.microsoft.com/office/drawing/2014/main" xmlns="" val="10005"/>
                  </a:ext>
                </a:extLst>
              </a:tr>
              <a:tr h="58202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solidFill>
                            <a:schemeClr val="tx2"/>
                          </a:solidFill>
                          <a:latin typeface="MeiryoUI"/>
                          <a:ea typeface="+mj-ea"/>
                        </a:rPr>
                        <a:t>学習済</a:t>
                      </a:r>
                      <a:endParaRPr kumimoji="1" lang="en-US" altLang="ja-JP" sz="1600" dirty="0">
                        <a:solidFill>
                          <a:schemeClr val="tx2"/>
                        </a:solidFill>
                        <a:latin typeface="MeiryoUI"/>
                        <a:ea typeface="+mj-ea"/>
                      </a:endParaRPr>
                    </a:p>
                    <a:p>
                      <a:pPr eaLnBrk="1"/>
                      <a:r>
                        <a:rPr kumimoji="1" lang="ja-JP" altLang="en-US" sz="1600" dirty="0">
                          <a:solidFill>
                            <a:schemeClr val="tx2"/>
                          </a:solidFill>
                          <a:latin typeface="MeiryoUI"/>
                          <a:ea typeface="+mj-ea"/>
                        </a:rPr>
                        <a:t>モデル</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eaLnBrk="1"/>
                      <a:r>
                        <a:rPr kumimoji="1" lang="ja-JP" altLang="en-US" sz="1600" dirty="0">
                          <a:solidFill>
                            <a:schemeClr val="tx2"/>
                          </a:solidFill>
                          <a:latin typeface="MeiryoUI"/>
                          <a:ea typeface="+mj-ea"/>
                        </a:rPr>
                        <a:t>ビジネス文書用の翻訳エンジン</a:t>
                      </a:r>
                    </a:p>
                  </a:txBody>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eaLnBrk="1"/>
                      <a:r>
                        <a:rPr kumimoji="1" lang="en-US" altLang="ja-JP" sz="1600" dirty="0">
                          <a:solidFill>
                            <a:schemeClr val="tx2"/>
                          </a:solidFill>
                          <a:latin typeface="MeiryoUI"/>
                          <a:ea typeface="+mj-ea"/>
                        </a:rPr>
                        <a:t>(</a:t>
                      </a:r>
                      <a:r>
                        <a:rPr kumimoji="1" lang="ja-JP" altLang="en-US" sz="1600" dirty="0">
                          <a:solidFill>
                            <a:schemeClr val="tx2"/>
                          </a:solidFill>
                          <a:latin typeface="MeiryoUI"/>
                          <a:ea typeface="+mj-ea"/>
                        </a:rPr>
                        <a:t>取扱い協議</a:t>
                      </a:r>
                      <a:r>
                        <a:rPr kumimoji="1" lang="en-US" altLang="ja-JP" sz="1600" dirty="0">
                          <a:solidFill>
                            <a:schemeClr val="tx2"/>
                          </a:solidFill>
                          <a:latin typeface="MeiryoUI"/>
                          <a:ea typeface="+mj-ea"/>
                        </a:rPr>
                        <a:t>)</a:t>
                      </a:r>
                      <a:endParaRPr kumimoji="1" lang="ja-JP" altLang="en-US" sz="1600" dirty="0">
                        <a:solidFill>
                          <a:schemeClr val="tx2"/>
                        </a:solidFill>
                        <a:latin typeface="MeiryoUI"/>
                        <a:ea typeface="+mj-ea"/>
                      </a:endParaRPr>
                    </a:p>
                  </a:txBody>
                  <a:tcPr/>
                </a:tc>
                <a:tc hMerge="1">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j-ea"/>
                        <a:ea typeface="+mj-ea"/>
                      </a:endParaRPr>
                    </a:p>
                  </a:txBody>
                  <a:tcPr/>
                </a:tc>
                <a:extLst>
                  <a:ext uri="{0D108BD9-81ED-4DB2-BD59-A6C34878D82A}">
                    <a16:rowId xmlns:a16="http://schemas.microsoft.com/office/drawing/2014/main" xmlns="" val="10006"/>
                  </a:ext>
                </a:extLst>
              </a:tr>
              <a:tr h="582024">
                <a:tc>
                  <a:txBody>
                    <a:bodyPr/>
                    <a:lstStyle/>
                    <a:p>
                      <a:pPr eaLnBrk="1"/>
                      <a:r>
                        <a:rPr kumimoji="1" lang="ja-JP" altLang="en-US" sz="1600" dirty="0">
                          <a:solidFill>
                            <a:schemeClr val="tx2"/>
                          </a:solidFill>
                          <a:latin typeface="MeiryoUI"/>
                          <a:ea typeface="+mj-ea"/>
                        </a:rPr>
                        <a:t>追加学習</a:t>
                      </a:r>
                      <a:r>
                        <a:rPr kumimoji="1" lang="en-US" altLang="ja-JP" sz="1600" dirty="0">
                          <a:solidFill>
                            <a:schemeClr val="tx2"/>
                          </a:solidFill>
                          <a:latin typeface="MeiryoUI"/>
                          <a:ea typeface="+mj-ea"/>
                        </a:rPr>
                        <a:t/>
                      </a:r>
                      <a:br>
                        <a:rPr kumimoji="1" lang="en-US" altLang="ja-JP" sz="1600" dirty="0">
                          <a:solidFill>
                            <a:schemeClr val="tx2"/>
                          </a:solidFill>
                          <a:latin typeface="MeiryoUI"/>
                          <a:ea typeface="+mj-ea"/>
                        </a:rPr>
                      </a:br>
                      <a:r>
                        <a:rPr kumimoji="1" lang="ja-JP" altLang="en-US" sz="1600" dirty="0">
                          <a:solidFill>
                            <a:schemeClr val="tx2"/>
                          </a:solidFill>
                          <a:latin typeface="MeiryoUI"/>
                          <a:ea typeface="+mj-ea"/>
                        </a:rPr>
                        <a:t>再利用モデル</a:t>
                      </a:r>
                    </a:p>
                  </a:txBody>
                  <a:tcPr marL="0" marR="0"/>
                </a:tc>
                <a:tc>
                  <a:txBody>
                    <a:bodyPr/>
                    <a:lstStyle/>
                    <a:p>
                      <a:pPr eaLnBrk="1"/>
                      <a:r>
                        <a:rPr kumimoji="1" lang="ja-JP" altLang="en-US" sz="1600" dirty="0">
                          <a:solidFill>
                            <a:schemeClr val="tx2"/>
                          </a:solidFill>
                          <a:latin typeface="MeiryoUI"/>
                          <a:ea typeface="+mj-ea"/>
                        </a:rPr>
                        <a:t>翻訳エンジンのバージョンアップ</a:t>
                      </a:r>
                    </a:p>
                  </a:txBody>
                  <a:tcPr/>
                </a:tc>
                <a:tc gridSpan="2">
                  <a:txBody>
                    <a:bodyPr/>
                    <a:lstStyle/>
                    <a:p>
                      <a:pPr algn="ctr" eaLnBrk="1"/>
                      <a:r>
                        <a:rPr kumimoji="1" lang="ja-JP" altLang="en-US" sz="1600" dirty="0">
                          <a:solidFill>
                            <a:schemeClr val="tx2"/>
                          </a:solidFill>
                          <a:latin typeface="MeiryoUI"/>
                          <a:ea typeface="+mj-ea"/>
                        </a:rPr>
                        <a:t>（分担未定）</a:t>
                      </a:r>
                    </a:p>
                  </a:txBody>
                  <a:tcPr/>
                </a:tc>
                <a:tc hMerge="1">
                  <a:txBody>
                    <a:bodyPr/>
                    <a:lstStyle/>
                    <a:p>
                      <a:pPr algn="ctr"/>
                      <a:endParaRPr kumimoji="1" lang="ja-JP" altLang="en-US" sz="1600" dirty="0">
                        <a:latin typeface="+mj-ea"/>
                        <a:ea typeface="+mj-ea"/>
                      </a:endParaRPr>
                    </a:p>
                  </a:txBody>
                  <a:tcPr/>
                </a:tc>
                <a:extLst>
                  <a:ext uri="{0D108BD9-81ED-4DB2-BD59-A6C34878D82A}">
                    <a16:rowId xmlns:a16="http://schemas.microsoft.com/office/drawing/2014/main" xmlns="" val="10007"/>
                  </a:ext>
                </a:extLst>
              </a:tr>
            </a:tbl>
          </a:graphicData>
        </a:graphic>
      </p:graphicFrame>
      <p:sp>
        <p:nvSpPr>
          <p:cNvPr id="55" name="下矢印 54"/>
          <p:cNvSpPr/>
          <p:nvPr/>
        </p:nvSpPr>
        <p:spPr>
          <a:xfrm>
            <a:off x="3059832" y="3933057"/>
            <a:ext cx="360040" cy="464564"/>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56" name="角丸四角形 55"/>
          <p:cNvSpPr/>
          <p:nvPr/>
        </p:nvSpPr>
        <p:spPr>
          <a:xfrm>
            <a:off x="2596291" y="4437113"/>
            <a:ext cx="1197805" cy="769090"/>
          </a:xfrm>
          <a:prstGeom prst="round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学習済ﾓﾃﾞﾙ</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57" name="左矢印 56"/>
          <p:cNvSpPr/>
          <p:nvPr/>
        </p:nvSpPr>
        <p:spPr>
          <a:xfrm>
            <a:off x="2011913" y="4839213"/>
            <a:ext cx="543863" cy="173964"/>
          </a:xfrm>
          <a:prstGeom prst="left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UI"/>
              <a:ea typeface="ＭＳ Ｐゴシック"/>
            </a:endParaRPr>
          </a:p>
        </p:txBody>
      </p:sp>
      <p:sp>
        <p:nvSpPr>
          <p:cNvPr id="58" name="角丸四角形 57"/>
          <p:cNvSpPr/>
          <p:nvPr/>
        </p:nvSpPr>
        <p:spPr>
          <a:xfrm>
            <a:off x="421867" y="4664629"/>
            <a:ext cx="1561429" cy="543548"/>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企業向け機能拡張</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プログラム追加</a:t>
            </a:r>
          </a:p>
        </p:txBody>
      </p:sp>
      <p:sp>
        <p:nvSpPr>
          <p:cNvPr id="59" name="テキスト ボックス 58"/>
          <p:cNvSpPr txBox="1"/>
          <p:nvPr/>
        </p:nvSpPr>
        <p:spPr>
          <a:xfrm>
            <a:off x="2639397" y="3944090"/>
            <a:ext cx="431776" cy="523220"/>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機械</a:t>
            </a:r>
            <a:r>
              <a:rPr lang="en-US" altLang="ja-JP" sz="1400" dirty="0">
                <a:solidFill>
                  <a:prstClr val="black"/>
                </a:solidFill>
                <a:latin typeface="MeiryoUI"/>
                <a:ea typeface="ＭＳ Ｐゴシック"/>
              </a:rPr>
              <a:t/>
            </a:r>
            <a:br>
              <a:rPr lang="en-US" altLang="ja-JP" sz="1400" dirty="0">
                <a:solidFill>
                  <a:prstClr val="black"/>
                </a:solidFill>
                <a:latin typeface="MeiryoUI"/>
                <a:ea typeface="ＭＳ Ｐゴシック"/>
              </a:rPr>
            </a:br>
            <a:r>
              <a:rPr lang="ja-JP" altLang="en-US" sz="1400" dirty="0">
                <a:solidFill>
                  <a:prstClr val="black"/>
                </a:solidFill>
                <a:latin typeface="MeiryoUI"/>
                <a:ea typeface="ＭＳ Ｐゴシック"/>
              </a:rPr>
              <a:t>学習</a:t>
            </a:r>
          </a:p>
        </p:txBody>
      </p:sp>
      <p:sp>
        <p:nvSpPr>
          <p:cNvPr id="60" name="テキスト ボックス 59"/>
          <p:cNvSpPr txBox="1"/>
          <p:nvPr/>
        </p:nvSpPr>
        <p:spPr>
          <a:xfrm>
            <a:off x="1691680" y="3840550"/>
            <a:ext cx="915883" cy="307777"/>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データ提供</a:t>
            </a:r>
          </a:p>
        </p:txBody>
      </p:sp>
      <p:sp>
        <p:nvSpPr>
          <p:cNvPr id="61" name="テキスト ボックス 60"/>
          <p:cNvSpPr txBox="1"/>
          <p:nvPr/>
        </p:nvSpPr>
        <p:spPr>
          <a:xfrm>
            <a:off x="1979712" y="4365105"/>
            <a:ext cx="611312" cy="523220"/>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学習済</a:t>
            </a:r>
            <a:r>
              <a:rPr lang="en-US" altLang="ja-JP" sz="1400" dirty="0">
                <a:solidFill>
                  <a:prstClr val="black"/>
                </a:solidFill>
                <a:latin typeface="MeiryoUI"/>
                <a:ea typeface="ＭＳ Ｐゴシック"/>
              </a:rPr>
              <a:t/>
            </a:r>
            <a:br>
              <a:rPr lang="en-US" altLang="ja-JP" sz="1400" dirty="0">
                <a:solidFill>
                  <a:prstClr val="black"/>
                </a:solidFill>
                <a:latin typeface="MeiryoUI"/>
                <a:ea typeface="ＭＳ Ｐゴシック"/>
              </a:rPr>
            </a:br>
            <a:r>
              <a:rPr lang="ja-JP" altLang="en-US" sz="1400" dirty="0">
                <a:solidFill>
                  <a:prstClr val="black"/>
                </a:solidFill>
                <a:latin typeface="MeiryoUI"/>
                <a:ea typeface="ＭＳ Ｐゴシック"/>
              </a:rPr>
              <a:t>ﾓﾃﾞﾙ</a:t>
            </a:r>
          </a:p>
        </p:txBody>
      </p:sp>
      <p:sp>
        <p:nvSpPr>
          <p:cNvPr id="31" name="角丸四角形 30"/>
          <p:cNvSpPr/>
          <p:nvPr/>
        </p:nvSpPr>
        <p:spPr>
          <a:xfrm>
            <a:off x="2535943" y="6021288"/>
            <a:ext cx="1296144" cy="576064"/>
          </a:xfrm>
          <a:prstGeom prst="roundRect">
            <a:avLst/>
          </a:prstGeom>
          <a:ln>
            <a:solidFill>
              <a:schemeClr val="tx2"/>
            </a:solidFill>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tx2"/>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schemeClr val="tx2"/>
                </a:solidFill>
                <a:effectLst/>
                <a:uLnTx/>
                <a:uFillTx/>
                <a:latin typeface="MeiryoUI"/>
                <a:ea typeface="ＭＳ Ｐゴシック"/>
              </a:rPr>
              <a:t>(</a:t>
            </a:r>
            <a:r>
              <a:rPr kumimoji="0" lang="ja-JP" altLang="en-US" sz="1400" b="0" i="0" u="none" strike="noStrike" kern="0" cap="none" spc="0" normalizeH="0" baseline="0" noProof="0" dirty="0">
                <a:ln>
                  <a:noFill/>
                </a:ln>
                <a:solidFill>
                  <a:schemeClr val="tx2"/>
                </a:solidFill>
                <a:effectLst/>
                <a:uLnTx/>
                <a:uFillTx/>
                <a:latin typeface="MeiryoUI"/>
                <a:ea typeface="ＭＳ Ｐゴシック"/>
              </a:rPr>
              <a:t>再利用モデル</a:t>
            </a:r>
            <a:r>
              <a:rPr kumimoji="0" lang="en-US" altLang="ja-JP" sz="1400" b="0" i="0" u="none" strike="noStrike" kern="0" cap="none" spc="0" normalizeH="0" baseline="0" noProof="0" dirty="0">
                <a:ln>
                  <a:noFill/>
                </a:ln>
                <a:solidFill>
                  <a:schemeClr val="tx2"/>
                </a:solidFill>
                <a:effectLst/>
                <a:uLnTx/>
                <a:uFillTx/>
                <a:latin typeface="MeiryoUI"/>
                <a:ea typeface="ＭＳ Ｐゴシック"/>
              </a:rPr>
              <a:t>)</a:t>
            </a:r>
            <a:endParaRPr kumimoji="0" lang="ja-JP" altLang="en-US" sz="1400" b="0" i="0" u="none" strike="noStrike" kern="0" cap="none" spc="0" normalizeH="0" baseline="0" noProof="0" dirty="0">
              <a:ln>
                <a:noFill/>
              </a:ln>
              <a:solidFill>
                <a:schemeClr val="tx2"/>
              </a:solidFill>
              <a:effectLst/>
              <a:uLnTx/>
              <a:uFillTx/>
              <a:latin typeface="MeiryoUI"/>
              <a:ea typeface="ＭＳ Ｐゴシック"/>
            </a:endParaRPr>
          </a:p>
        </p:txBody>
      </p:sp>
      <p:sp>
        <p:nvSpPr>
          <p:cNvPr id="4" name="左カーブ矢印 3"/>
          <p:cNvSpPr/>
          <p:nvPr/>
        </p:nvSpPr>
        <p:spPr>
          <a:xfrm>
            <a:off x="3838444" y="4936403"/>
            <a:ext cx="373516" cy="1372917"/>
          </a:xfrm>
          <a:prstGeom prst="curvedLeftArrow">
            <a:avLst/>
          </a:prstGeom>
          <a:no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UI"/>
            </a:endParaRPr>
          </a:p>
        </p:txBody>
      </p:sp>
      <p:sp>
        <p:nvSpPr>
          <p:cNvPr id="5" name="テキスト ボックス 4"/>
          <p:cNvSpPr txBox="1"/>
          <p:nvPr/>
        </p:nvSpPr>
        <p:spPr>
          <a:xfrm>
            <a:off x="35496" y="6627435"/>
            <a:ext cx="434926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注）</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に関する用語は、</a:t>
            </a:r>
            <a:r>
              <a:rPr lang="ja-JP" altLang="en-US" sz="1200" dirty="0">
                <a:latin typeface="Meiryo UI" panose="020B0604030504040204" pitchFamily="50" charset="-128"/>
                <a:ea typeface="Meiryo UI" panose="020B0604030504040204" pitchFamily="50" charset="-128"/>
              </a:rPr>
              <a:t>第１章</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に関する用語集</a:t>
            </a:r>
            <a:r>
              <a:rPr kumimoji="1" lang="ja-JP" altLang="en-US" sz="1200" dirty="0">
                <a:latin typeface="Meiryo UI" panose="020B0604030504040204" pitchFamily="50" charset="-128"/>
                <a:ea typeface="Meiryo UI" panose="020B0604030504040204" pitchFamily="50" charset="-128"/>
              </a:rPr>
              <a:t>を参照</a:t>
            </a:r>
          </a:p>
        </p:txBody>
      </p:sp>
      <p:sp>
        <p:nvSpPr>
          <p:cNvPr id="27" name="角丸四角形 2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28" name="右矢印 27"/>
          <p:cNvSpPr/>
          <p:nvPr/>
        </p:nvSpPr>
        <p:spPr>
          <a:xfrm rot="14191634">
            <a:off x="1715513" y="5574114"/>
            <a:ext cx="1077767" cy="182632"/>
          </a:xfrm>
          <a:prstGeom prst="rightArrow">
            <a:avLst/>
          </a:prstGeom>
          <a:noFill/>
          <a:ln w="19050" cap="flat" cmpd="sng" algn="ctr">
            <a:solidFill>
              <a:schemeClr val="tx2"/>
            </a:solidFill>
            <a:prstDash val="sysDot"/>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30"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26</a:t>
            </a:fld>
            <a:endParaRPr lang="en-US" altLang="ja-JP" dirty="0"/>
          </a:p>
        </p:txBody>
      </p:sp>
    </p:spTree>
    <p:extLst>
      <p:ext uri="{BB962C8B-B14F-4D97-AF65-F5344CB8AC3E}">
        <p14:creationId xmlns:p14="http://schemas.microsoft.com/office/powerpoint/2010/main" val="96636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交渉サマリー</a:t>
            </a:r>
            <a:r>
              <a:rPr lang="ja-JP" altLang="en-US" dirty="0"/>
              <a:t>（交渉の争点と結果）</a:t>
            </a:r>
            <a:endParaRPr kumimoji="1" lang="ja-JP" altLang="en-US" dirty="0"/>
          </a:p>
        </p:txBody>
      </p:sp>
      <p:sp>
        <p:nvSpPr>
          <p:cNvPr id="3" name="コンテンツ プレースホルダー 2"/>
          <p:cNvSpPr>
            <a:spLocks noGrp="1"/>
          </p:cNvSpPr>
          <p:nvPr>
            <p:ph idx="1"/>
          </p:nvPr>
        </p:nvSpPr>
        <p:spPr>
          <a:xfrm>
            <a:off x="168160" y="692696"/>
            <a:ext cx="8785225" cy="5446712"/>
          </a:xfrm>
        </p:spPr>
        <p:txBody>
          <a:bodyPr/>
          <a:lstStyle/>
          <a:p>
            <a:pPr eaLnBrk="1"/>
            <a:r>
              <a:rPr lang="en-US" altLang="ja-JP" dirty="0"/>
              <a:t>AI</a:t>
            </a:r>
            <a:r>
              <a:rPr lang="ja-JP" altLang="en-US" dirty="0"/>
              <a:t>活用事例として学習済モデル</a:t>
            </a:r>
            <a:r>
              <a:rPr lang="en-US" altLang="ja-JP" dirty="0"/>
              <a:t>(</a:t>
            </a:r>
            <a:r>
              <a:rPr lang="ja-JP" altLang="en-US" dirty="0"/>
              <a:t>翻訳</a:t>
            </a:r>
            <a:r>
              <a:rPr kumimoji="1" lang="ja-JP" altLang="en-US" dirty="0"/>
              <a:t>エンジンとその再利用モデル</a:t>
            </a:r>
            <a:r>
              <a:rPr kumimoji="1" lang="en-US" altLang="ja-JP" dirty="0"/>
              <a:t>)</a:t>
            </a:r>
            <a:r>
              <a:rPr kumimoji="1" lang="ja-JP" altLang="en-US" dirty="0"/>
              <a:t>の知財取扱いが争点となり、以下のような交渉結果となった。</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27</a:t>
            </a:fld>
            <a:endParaRPr lang="en-US" altLang="ja-JP"/>
          </a:p>
        </p:txBody>
      </p:sp>
      <p:sp>
        <p:nvSpPr>
          <p:cNvPr id="5" name="正方形/長方形 4"/>
          <p:cNvSpPr/>
          <p:nvPr/>
        </p:nvSpPr>
        <p:spPr>
          <a:xfrm>
            <a:off x="179512" y="1844824"/>
            <a:ext cx="2520280" cy="2232248"/>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１．</a:t>
            </a:r>
            <a:r>
              <a:rPr lang="ja-JP" altLang="en-US" sz="2000" b="1" u="sng" dirty="0">
                <a:solidFill>
                  <a:schemeClr val="tx1"/>
                </a:solidFill>
                <a:latin typeface="Meiryo UI" panose="020B0604030504040204" pitchFamily="50" charset="-128"/>
                <a:ea typeface="Meiryo UI" panose="020B0604030504040204" pitchFamily="50" charset="-128"/>
              </a:rPr>
              <a:t>翻訳エンジン</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（学習済みモデル）</a:t>
            </a:r>
            <a:endParaRPr lang="en-US" altLang="ja-JP" sz="2000"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の帰属、利用条件</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39552" y="1484784"/>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争点</a:t>
            </a:r>
          </a:p>
        </p:txBody>
      </p:sp>
      <p:sp>
        <p:nvSpPr>
          <p:cNvPr id="7" name="正方形/長方形 6"/>
          <p:cNvSpPr/>
          <p:nvPr/>
        </p:nvSpPr>
        <p:spPr>
          <a:xfrm>
            <a:off x="179512" y="4221088"/>
            <a:ext cx="2592288" cy="201622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２．</a:t>
            </a:r>
            <a:r>
              <a:rPr lang="ja-JP" altLang="en-US" sz="2000" b="1" u="sng" dirty="0">
                <a:solidFill>
                  <a:schemeClr val="tx1"/>
                </a:solidFill>
                <a:latin typeface="Meiryo UI" panose="020B0604030504040204" pitchFamily="50" charset="-128"/>
                <a:ea typeface="Meiryo UI" panose="020B0604030504040204" pitchFamily="50" charset="-128"/>
              </a:rPr>
              <a:t>翻訳エンジンの</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b="1" u="sng" dirty="0">
                <a:solidFill>
                  <a:schemeClr val="tx1"/>
                </a:solidFill>
                <a:latin typeface="Meiryo UI" panose="020B0604030504040204" pitchFamily="50" charset="-128"/>
                <a:ea typeface="Meiryo UI" panose="020B0604030504040204" pitchFamily="50" charset="-128"/>
              </a:rPr>
              <a:t>追加学習</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（再利用モデル作成）</a:t>
            </a:r>
            <a:r>
              <a:rPr lang="ja-JP" altLang="en-US" sz="2000" dirty="0">
                <a:solidFill>
                  <a:schemeClr val="tx1"/>
                </a:solidFill>
                <a:latin typeface="Meiryo UI" panose="020B0604030504040204" pitchFamily="50" charset="-128"/>
                <a:ea typeface="Meiryo UI" panose="020B0604030504040204" pitchFamily="50" charset="-128"/>
              </a:rPr>
              <a:t>の条件</a:t>
            </a:r>
            <a:endParaRPr lang="en-US" altLang="ja-JP" sz="2000" dirty="0">
              <a:solidFill>
                <a:schemeClr val="tx1"/>
              </a:solidFill>
              <a:latin typeface="Meiryo UI" panose="020B0604030504040204" pitchFamily="50" charset="-128"/>
              <a:ea typeface="Meiryo UI" panose="020B0604030504040204" pitchFamily="50" charset="-128"/>
            </a:endParaRPr>
          </a:p>
          <a:p>
            <a:pPr marL="180975" indent="-180975" eaLnBrk="1"/>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翻訳エンジンはユーザデータ等を利用して、</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バージョンアップを想定</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51920" y="1484784"/>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結果</a:t>
            </a:r>
          </a:p>
        </p:txBody>
      </p:sp>
      <p:sp>
        <p:nvSpPr>
          <p:cNvPr id="10" name="正方形/長方形 9"/>
          <p:cNvSpPr/>
          <p:nvPr/>
        </p:nvSpPr>
        <p:spPr>
          <a:xfrm>
            <a:off x="2843808" y="1844824"/>
            <a:ext cx="6048672" cy="2232248"/>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Meiryo UI" panose="020B0604030504040204" pitchFamily="50" charset="-128"/>
                <a:ea typeface="Meiryo UI" panose="020B0604030504040204" pitchFamily="50" charset="-128"/>
              </a:rPr>
              <a:t>（帰属）共有</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41338" lvl="1" indent="-84138" eaLnBrk="1"/>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ベンチャー</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社の信用リスクを考慮して、事業会社</a:t>
            </a:r>
            <a:r>
              <a:rPr lang="en-US" altLang="ja-JP" sz="2000" dirty="0">
                <a:solidFill>
                  <a:schemeClr val="tx1"/>
                </a:solidFill>
                <a:latin typeface="Meiryo UI" panose="020B0604030504040204" pitchFamily="50" charset="-128"/>
                <a:ea typeface="Meiryo UI" panose="020B0604030504040204" pitchFamily="50" charset="-128"/>
              </a:rPr>
              <a:t>A1</a:t>
            </a:r>
            <a:r>
              <a:rPr lang="ja-JP" altLang="en-US" sz="2000" dirty="0">
                <a:solidFill>
                  <a:schemeClr val="tx1"/>
                </a:solidFill>
                <a:latin typeface="Meiryo UI" panose="020B0604030504040204" pitchFamily="50" charset="-128"/>
                <a:ea typeface="Meiryo UI" panose="020B0604030504040204" pitchFamily="50" charset="-128"/>
              </a:rPr>
              <a:t>社も権利保有</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b="1" u="sng" dirty="0">
                <a:solidFill>
                  <a:schemeClr val="tx1"/>
                </a:solidFill>
                <a:latin typeface="Meiryo UI" panose="020B0604030504040204" pitchFamily="50" charset="-128"/>
                <a:ea typeface="Meiryo UI" panose="020B0604030504040204" pitchFamily="50" charset="-128"/>
              </a:rPr>
              <a:t>（利用条件）双方のユーザ向け利用は無償で可能</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41338" lvl="1" indent="-84138"/>
            <a:r>
              <a:rPr lang="ja-JP" altLang="en-US" sz="2000" dirty="0">
                <a:solidFill>
                  <a:schemeClr val="tx1"/>
                </a:solidFill>
                <a:latin typeface="Meiryo UI" panose="020B0604030504040204" pitchFamily="50" charset="-128"/>
                <a:ea typeface="Meiryo UI" panose="020B0604030504040204" pitchFamily="50" charset="-128"/>
              </a:rPr>
              <a:t>・双方独自にビジネスチャンスを広げられるようにする</a:t>
            </a:r>
            <a:endParaRPr lang="en-US" altLang="ja-JP" sz="2000" dirty="0">
              <a:solidFill>
                <a:schemeClr val="tx1"/>
              </a:solidFill>
              <a:latin typeface="Meiryo UI" panose="020B0604030504040204" pitchFamily="50" charset="-128"/>
              <a:ea typeface="Meiryo UI" panose="020B0604030504040204" pitchFamily="50" charset="-128"/>
            </a:endParaRPr>
          </a:p>
          <a:p>
            <a:pPr marL="541338" lvl="1" indent="-84138"/>
            <a:r>
              <a:rPr lang="ja-JP" altLang="en-US" sz="2000" dirty="0">
                <a:solidFill>
                  <a:schemeClr val="tx1"/>
                </a:solidFill>
                <a:latin typeface="Meiryo UI" panose="020B0604030504040204" pitchFamily="50" charset="-128"/>
                <a:ea typeface="Meiryo UI" panose="020B0604030504040204" pitchFamily="50" charset="-128"/>
              </a:rPr>
              <a:t>・翻訳エンジンの利用に対するメリットシェアは困難で</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あり、採用せず</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843808" y="4221088"/>
            <a:ext cx="6048672" cy="201622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b="1" u="sng" dirty="0">
                <a:solidFill>
                  <a:schemeClr val="tx1"/>
                </a:solidFill>
                <a:latin typeface="Meiryo UI" panose="020B0604030504040204" pitchFamily="50" charset="-128"/>
                <a:ea typeface="Meiryo UI" panose="020B0604030504040204" pitchFamily="50" charset="-128"/>
              </a:rPr>
              <a:t>A1</a:t>
            </a:r>
            <a:r>
              <a:rPr lang="ja-JP" altLang="en-US" sz="2000" b="1" u="sng" dirty="0">
                <a:solidFill>
                  <a:schemeClr val="tx1"/>
                </a:solidFill>
                <a:latin typeface="Meiryo UI" panose="020B0604030504040204" pitchFamily="50" charset="-128"/>
                <a:ea typeface="Meiryo UI" panose="020B0604030504040204" pitchFamily="50" charset="-128"/>
              </a:rPr>
              <a:t>社は</a:t>
            </a:r>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社に原則再利用モデルの作成を打診する。</a:t>
            </a:r>
            <a:endParaRPr lang="en-US" altLang="ja-JP" sz="2000" b="1" u="sng" dirty="0">
              <a:solidFill>
                <a:schemeClr val="tx1"/>
              </a:solidFill>
              <a:latin typeface="Meiryo UI" panose="020B0604030504040204" pitchFamily="50" charset="-128"/>
              <a:ea typeface="Meiryo UI" panose="020B0604030504040204" pitchFamily="50" charset="-128"/>
            </a:endParaRPr>
          </a:p>
          <a:p>
            <a:pPr marL="457200" lvl="2"/>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社が翻訳エンジン作成ノウハウを有している</a:t>
            </a:r>
            <a:endParaRPr lang="en-US" altLang="ja-JP" sz="2000" dirty="0">
              <a:solidFill>
                <a:schemeClr val="tx1"/>
              </a:solidFill>
              <a:latin typeface="Meiryo UI" panose="020B0604030504040204" pitchFamily="50" charset="-128"/>
              <a:ea typeface="Meiryo UI" panose="020B0604030504040204" pitchFamily="50" charset="-128"/>
            </a:endParaRPr>
          </a:p>
          <a:p>
            <a:pPr eaLnBrk="1"/>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社の</a:t>
            </a:r>
            <a:r>
              <a:rPr lang="en-US" altLang="ja-JP" sz="2000" b="1" u="sng" dirty="0" err="1">
                <a:solidFill>
                  <a:schemeClr val="tx1"/>
                </a:solidFill>
                <a:latin typeface="Meiryo UI" panose="020B0604030504040204" pitchFamily="50" charset="-128"/>
                <a:ea typeface="Meiryo UI" panose="020B0604030504040204" pitchFamily="50" charset="-128"/>
              </a:rPr>
              <a:t>CoC</a:t>
            </a:r>
            <a:r>
              <a:rPr lang="ja-JP" altLang="en-US" sz="2000" b="1" u="sng" dirty="0">
                <a:solidFill>
                  <a:schemeClr val="tx1"/>
                </a:solidFill>
                <a:latin typeface="Meiryo UI" panose="020B0604030504040204" pitchFamily="50" charset="-128"/>
                <a:ea typeface="Meiryo UI" panose="020B0604030504040204" pitchFamily="50" charset="-128"/>
              </a:rPr>
              <a:t>*時には、事業会社</a:t>
            </a:r>
            <a:r>
              <a:rPr lang="en-US" altLang="ja-JP" sz="2000" b="1" u="sng" dirty="0">
                <a:solidFill>
                  <a:schemeClr val="tx1"/>
                </a:solidFill>
                <a:latin typeface="Meiryo UI" panose="020B0604030504040204" pitchFamily="50" charset="-128"/>
                <a:ea typeface="Meiryo UI" panose="020B0604030504040204" pitchFamily="50" charset="-128"/>
              </a:rPr>
              <a:t>A1</a:t>
            </a:r>
            <a:r>
              <a:rPr lang="ja-JP" altLang="en-US" sz="2000" b="1" u="sng" dirty="0">
                <a:solidFill>
                  <a:schemeClr val="tx1"/>
                </a:solidFill>
                <a:latin typeface="Meiryo UI" panose="020B0604030504040204" pitchFamily="50" charset="-128"/>
                <a:ea typeface="Meiryo UI" panose="020B0604030504040204" pitchFamily="50" charset="-128"/>
              </a:rPr>
              <a:t>社が自ら実施できるようする</a:t>
            </a:r>
            <a:r>
              <a:rPr lang="ja-JP" altLang="en-US" sz="2000" dirty="0">
                <a:solidFill>
                  <a:schemeClr val="tx1"/>
                </a:solidFill>
                <a:latin typeface="Meiryo UI" panose="020B0604030504040204" pitchFamily="50" charset="-128"/>
                <a:ea typeface="Meiryo UI" panose="020B0604030504040204" pitchFamily="50" charset="-128"/>
              </a:rPr>
              <a:t>（学習用プログラムの使用許諾を受ける）。</a:t>
            </a:r>
            <a:endParaRPr lang="en-US" altLang="ja-JP" sz="2000" dirty="0">
              <a:solidFill>
                <a:schemeClr val="tx1"/>
              </a:solidFill>
              <a:latin typeface="Meiryo UI" panose="020B0604030504040204" pitchFamily="50" charset="-128"/>
              <a:ea typeface="Meiryo UI" panose="020B0604030504040204" pitchFamily="50" charset="-128"/>
            </a:endParaRPr>
          </a:p>
          <a:p>
            <a:pPr marL="714375" lvl="1" indent="-266700"/>
            <a:r>
              <a:rPr lang="ja-JP" altLang="en-US" sz="2000" dirty="0">
                <a:solidFill>
                  <a:schemeClr val="tx1"/>
                </a:solidFill>
                <a:latin typeface="Meiryo UI" panose="020B0604030504040204" pitchFamily="50" charset="-128"/>
                <a:ea typeface="Meiryo UI" panose="020B0604030504040204" pitchFamily="50" charset="-128"/>
              </a:rPr>
              <a:t>・いかなる状況下でも</a:t>
            </a:r>
            <a:r>
              <a:rPr lang="en-US" altLang="ja-JP" sz="2000" dirty="0">
                <a:solidFill>
                  <a:schemeClr val="tx1"/>
                </a:solidFill>
                <a:latin typeface="Meiryo UI" panose="020B0604030504040204" pitchFamily="50" charset="-128"/>
                <a:ea typeface="Meiryo UI" panose="020B0604030504040204" pitchFamily="50" charset="-128"/>
              </a:rPr>
              <a:t>A1</a:t>
            </a:r>
            <a:r>
              <a:rPr lang="ja-JP" altLang="en-US" sz="2000" dirty="0">
                <a:solidFill>
                  <a:schemeClr val="tx1"/>
                </a:solidFill>
                <a:latin typeface="Meiryo UI" panose="020B0604030504040204" pitchFamily="50" charset="-128"/>
                <a:ea typeface="Meiryo UI" panose="020B0604030504040204" pitchFamily="50" charset="-128"/>
              </a:rPr>
              <a:t>社がビジネスを継続できる</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00733" y="6237312"/>
            <a:ext cx="4527201"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Change</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of</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Control</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経営支配権の変化</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5" name="角丸四角形 14"/>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14" name="テキスト ボックス 13"/>
          <p:cNvSpPr txBox="1"/>
          <p:nvPr/>
        </p:nvSpPr>
        <p:spPr>
          <a:xfrm>
            <a:off x="-11460" y="6622404"/>
            <a:ext cx="521488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注）ここで翻訳エンジンのメリットシェアが困難とした理由は、ケース</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考察</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を参照</a:t>
            </a:r>
          </a:p>
        </p:txBody>
      </p:sp>
    </p:spTree>
    <p:extLst>
      <p:ext uri="{BB962C8B-B14F-4D97-AF65-F5344CB8AC3E}">
        <p14:creationId xmlns:p14="http://schemas.microsoft.com/office/powerpoint/2010/main" val="423344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交渉の争点と方針</a:t>
            </a:r>
            <a:r>
              <a:rPr kumimoji="1" lang="en-US" altLang="ja-JP" dirty="0"/>
              <a:t>(A1</a:t>
            </a:r>
            <a:r>
              <a:rPr kumimoji="1" lang="ja-JP" altLang="en-US" dirty="0"/>
              <a:t>社視点</a:t>
            </a:r>
            <a:r>
              <a:rPr kumimoji="1" lang="en-US" altLang="ja-JP" dirty="0"/>
              <a:t>)</a:t>
            </a:r>
            <a:endParaRPr kumimoji="1" lang="ja-JP" altLang="en-US" dirty="0"/>
          </a:p>
        </p:txBody>
      </p:sp>
      <p:sp>
        <p:nvSpPr>
          <p:cNvPr id="3" name="コンテンツ プレースホルダー 2"/>
          <p:cNvSpPr>
            <a:spLocks noGrp="1"/>
          </p:cNvSpPr>
          <p:nvPr>
            <p:ph idx="1"/>
          </p:nvPr>
        </p:nvSpPr>
        <p:spPr>
          <a:xfrm>
            <a:off x="107504" y="646584"/>
            <a:ext cx="8857108" cy="2998440"/>
          </a:xfrm>
        </p:spPr>
        <p:txBody>
          <a:bodyPr rIns="72000"/>
          <a:lstStyle/>
          <a:p>
            <a:pPr eaLnBrk="1"/>
            <a:r>
              <a:rPr kumimoji="1" lang="ja-JP" altLang="en-US" dirty="0">
                <a:solidFill>
                  <a:schemeClr val="tx2"/>
                </a:solidFill>
              </a:rPr>
              <a:t>今回の成果物である翻訳エンジンと、バージョンアップ時の再利用モデル作成の取扱いが争点と想定し、以下交渉方針とした </a:t>
            </a:r>
            <a:r>
              <a:rPr kumimoji="1" lang="en-US" altLang="ja-JP" dirty="0">
                <a:solidFill>
                  <a:schemeClr val="tx2"/>
                </a:solidFill>
              </a:rPr>
              <a:t>(</a:t>
            </a:r>
            <a:r>
              <a:rPr kumimoji="1" lang="ja-JP" altLang="en-US" dirty="0">
                <a:solidFill>
                  <a:schemeClr val="tx2"/>
                </a:solidFill>
              </a:rPr>
              <a:t>下表参照</a:t>
            </a:r>
            <a:r>
              <a:rPr kumimoji="1" lang="en-US" altLang="ja-JP" dirty="0">
                <a:solidFill>
                  <a:schemeClr val="tx2"/>
                </a:solidFill>
              </a:rPr>
              <a:t>)</a:t>
            </a:r>
          </a:p>
          <a:p>
            <a:r>
              <a:rPr kumimoji="1" lang="ja-JP" altLang="en-US" dirty="0">
                <a:solidFill>
                  <a:schemeClr val="tx2"/>
                </a:solidFill>
              </a:rPr>
              <a:t>翻訳エンジン</a:t>
            </a:r>
            <a:endParaRPr kumimoji="1" lang="en-US" altLang="ja-JP" dirty="0">
              <a:solidFill>
                <a:schemeClr val="tx2"/>
              </a:solidFill>
            </a:endParaRPr>
          </a:p>
          <a:p>
            <a:pPr lvl="1"/>
            <a:r>
              <a:rPr lang="ja-JP" altLang="en-US" dirty="0">
                <a:solidFill>
                  <a:schemeClr val="tx2"/>
                </a:solidFill>
              </a:rPr>
              <a:t>帰属はなるべく</a:t>
            </a:r>
            <a:r>
              <a:rPr lang="en-US" altLang="ja-JP" dirty="0">
                <a:solidFill>
                  <a:schemeClr val="tx2"/>
                </a:solidFill>
              </a:rPr>
              <a:t>A1</a:t>
            </a:r>
            <a:r>
              <a:rPr lang="ja-JP" altLang="en-US" dirty="0">
                <a:solidFill>
                  <a:schemeClr val="tx2"/>
                </a:solidFill>
              </a:rPr>
              <a:t>社にしたいが、最低限共有して</a:t>
            </a:r>
            <a:r>
              <a:rPr lang="en-US" altLang="ja-JP" dirty="0">
                <a:solidFill>
                  <a:schemeClr val="tx2"/>
                </a:solidFill>
              </a:rPr>
              <a:t>B1</a:t>
            </a:r>
            <a:r>
              <a:rPr lang="ja-JP" altLang="en-US" dirty="0">
                <a:solidFill>
                  <a:schemeClr val="tx2"/>
                </a:solidFill>
              </a:rPr>
              <a:t>社の</a:t>
            </a:r>
            <a:r>
              <a:rPr lang="en-US" altLang="ja-JP" dirty="0" err="1">
                <a:solidFill>
                  <a:schemeClr val="tx2"/>
                </a:solidFill>
              </a:rPr>
              <a:t>CoC</a:t>
            </a:r>
            <a:r>
              <a:rPr lang="ja-JP" altLang="en-US" dirty="0">
                <a:solidFill>
                  <a:schemeClr val="tx2"/>
                </a:solidFill>
              </a:rPr>
              <a:t>時にも権利確保</a:t>
            </a:r>
            <a:endParaRPr lang="en-US" altLang="ja-JP" dirty="0">
              <a:solidFill>
                <a:schemeClr val="tx2"/>
              </a:solidFill>
            </a:endParaRPr>
          </a:p>
          <a:p>
            <a:pPr lvl="1"/>
            <a:r>
              <a:rPr lang="en-US" altLang="ja-JP" dirty="0">
                <a:solidFill>
                  <a:schemeClr val="tx2"/>
                </a:solidFill>
              </a:rPr>
              <a:t>A1</a:t>
            </a:r>
            <a:r>
              <a:rPr lang="ja-JP" altLang="en-US" dirty="0">
                <a:solidFill>
                  <a:schemeClr val="tx2"/>
                </a:solidFill>
              </a:rPr>
              <a:t>社はなるべく無償利用とし、最低限ビジネス向け用途は〇年間独占したい</a:t>
            </a:r>
            <a:endParaRPr lang="en-US" altLang="ja-JP" dirty="0">
              <a:solidFill>
                <a:schemeClr val="tx2"/>
              </a:solidFill>
            </a:endParaRPr>
          </a:p>
          <a:p>
            <a:r>
              <a:rPr lang="ja-JP" altLang="en-US" dirty="0">
                <a:solidFill>
                  <a:schemeClr val="tx2"/>
                </a:solidFill>
              </a:rPr>
              <a:t>再利用モデル作成</a:t>
            </a:r>
            <a:endParaRPr lang="en-US" altLang="ja-JP" dirty="0">
              <a:solidFill>
                <a:schemeClr val="tx2"/>
              </a:solidFill>
            </a:endParaRPr>
          </a:p>
          <a:p>
            <a:pPr lvl="1"/>
            <a:r>
              <a:rPr lang="ja-JP" altLang="en-US" dirty="0">
                <a:solidFill>
                  <a:schemeClr val="tx2"/>
                </a:solidFill>
              </a:rPr>
              <a:t>なるべく</a:t>
            </a:r>
            <a:r>
              <a:rPr lang="en-US" altLang="ja-JP" dirty="0">
                <a:solidFill>
                  <a:schemeClr val="tx2"/>
                </a:solidFill>
              </a:rPr>
              <a:t>A1</a:t>
            </a:r>
            <a:r>
              <a:rPr lang="ja-JP" altLang="en-US" dirty="0">
                <a:solidFill>
                  <a:schemeClr val="tx2"/>
                </a:solidFill>
              </a:rPr>
              <a:t>社が実施したいが最低限</a:t>
            </a:r>
            <a:r>
              <a:rPr lang="en-US" altLang="ja-JP" dirty="0">
                <a:solidFill>
                  <a:schemeClr val="tx2"/>
                </a:solidFill>
              </a:rPr>
              <a:t>B1</a:t>
            </a:r>
            <a:r>
              <a:rPr lang="ja-JP" altLang="en-US" dirty="0">
                <a:solidFill>
                  <a:schemeClr val="tx2"/>
                </a:solidFill>
              </a:rPr>
              <a:t>社の</a:t>
            </a:r>
            <a:r>
              <a:rPr lang="en-US" altLang="ja-JP" dirty="0" err="1">
                <a:solidFill>
                  <a:schemeClr val="tx2"/>
                </a:solidFill>
              </a:rPr>
              <a:t>CoC</a:t>
            </a:r>
            <a:r>
              <a:rPr lang="ja-JP" altLang="en-US" dirty="0">
                <a:solidFill>
                  <a:schemeClr val="tx2"/>
                </a:solidFill>
              </a:rPr>
              <a:t>時には</a:t>
            </a:r>
            <a:r>
              <a:rPr lang="en-US" altLang="ja-JP" dirty="0">
                <a:solidFill>
                  <a:schemeClr val="tx2"/>
                </a:solidFill>
              </a:rPr>
              <a:t>A1</a:t>
            </a:r>
            <a:r>
              <a:rPr lang="ja-JP" altLang="en-US" dirty="0">
                <a:solidFill>
                  <a:schemeClr val="tx2"/>
                </a:solidFill>
              </a:rPr>
              <a:t>社で実施可能とする</a:t>
            </a:r>
          </a:p>
          <a:p>
            <a:pPr lvl="1"/>
            <a:endParaRPr kumimoji="1" lang="en-US" altLang="ja-JP" dirty="0">
              <a:solidFill>
                <a:schemeClr val="tx2"/>
              </a:solidFill>
            </a:endParaRPr>
          </a:p>
          <a:p>
            <a:endParaRPr kumimoji="1" lang="ja-JP" altLang="en-US" dirty="0">
              <a:solidFill>
                <a:schemeClr val="tx2"/>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28</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334024772"/>
              </p:ext>
            </p:extLst>
          </p:nvPr>
        </p:nvGraphicFramePr>
        <p:xfrm>
          <a:off x="179512" y="3738850"/>
          <a:ext cx="8496944" cy="2895600"/>
        </p:xfrm>
        <a:graphic>
          <a:graphicData uri="http://schemas.openxmlformats.org/drawingml/2006/table">
            <a:tbl>
              <a:tblPr firstRow="1" bandRow="1"/>
              <a:tblGrid>
                <a:gridCol w="100811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800200">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944216">
                  <a:extLst>
                    <a:ext uri="{9D8B030D-6E8A-4147-A177-3AD203B41FA5}">
                      <a16:colId xmlns:a16="http://schemas.microsoft.com/office/drawing/2014/main" xmlns="" val="20006"/>
                    </a:ext>
                  </a:extLst>
                </a:gridCol>
              </a:tblGrid>
              <a:tr h="14401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dirty="0">
                          <a:solidFill>
                            <a:schemeClr val="tx2"/>
                          </a:solidFill>
                          <a:latin typeface="Meiryo UI" panose="020B0604030504040204" pitchFamily="50" charset="-128"/>
                          <a:ea typeface="Meiryo UI" panose="020B0604030504040204" pitchFamily="50" charset="-128"/>
                        </a:rPr>
                        <a:t>項目</a:t>
                      </a: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dirty="0">
                          <a:solidFill>
                            <a:schemeClr val="tx2"/>
                          </a:solidFill>
                          <a:latin typeface="Meiryo UI" panose="020B0604030504040204" pitchFamily="50" charset="-128"/>
                          <a:ea typeface="Meiryo UI" panose="020B0604030504040204" pitchFamily="50" charset="-128"/>
                        </a:rPr>
                        <a:t>内容</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社の第一主張</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gridSpan="2">
                  <a:txBody>
                    <a:bodyPr/>
                    <a:lstStyle/>
                    <a:p>
                      <a:pPr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社のボトム条件</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xmlns="" val="10004"/>
                  </a:ext>
                </a:extLst>
              </a:tr>
              <a:tr h="240784">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dirty="0">
                          <a:solidFill>
                            <a:schemeClr val="tx2"/>
                          </a:solidFill>
                          <a:latin typeface="Meiryo UI" panose="020B0604030504040204" pitchFamily="50" charset="-128"/>
                          <a:ea typeface="Meiryo UI" panose="020B0604030504040204" pitchFamily="50" charset="-128"/>
                        </a:rPr>
                        <a:t>種類</a:t>
                      </a:r>
                      <a:endParaRPr kumimoji="1" lang="en-US" altLang="ja-JP" sz="1600" b="0" dirty="0">
                        <a:solidFill>
                          <a:schemeClr val="tx2"/>
                        </a:solidFill>
                        <a:latin typeface="Meiryo UI" panose="020B0604030504040204" pitchFamily="50" charset="-128"/>
                        <a:ea typeface="Meiryo UI" panose="020B0604030504040204" pitchFamily="50" charset="-128"/>
                      </a:endParaRPr>
                    </a:p>
                    <a:p>
                      <a:pPr eaLnBrk="1"/>
                      <a:r>
                        <a:rPr kumimoji="1" lang="en-US" altLang="ja-JP" sz="1600" b="0" dirty="0">
                          <a:solidFill>
                            <a:schemeClr val="tx2"/>
                          </a:solidFill>
                          <a:latin typeface="Meiryo UI" panose="020B0604030504040204" pitchFamily="50" charset="-128"/>
                          <a:ea typeface="Meiryo UI" panose="020B0604030504040204" pitchFamily="50" charset="-128"/>
                        </a:rPr>
                        <a:t>(</a:t>
                      </a:r>
                      <a:r>
                        <a:rPr kumimoji="1" lang="ja-JP" altLang="en-US" sz="1600" b="0" dirty="0">
                          <a:solidFill>
                            <a:schemeClr val="tx2"/>
                          </a:solidFill>
                          <a:latin typeface="Meiryo UI" panose="020B0604030504040204" pitchFamily="50" charset="-128"/>
                          <a:ea typeface="Meiryo UI" panose="020B0604030504040204" pitchFamily="50" charset="-128"/>
                        </a:rPr>
                        <a:t>帰属</a:t>
                      </a:r>
                      <a:r>
                        <a:rPr kumimoji="1" lang="en-US" altLang="ja-JP" sz="1600" b="0" dirty="0">
                          <a:solidFill>
                            <a:schemeClr val="tx2"/>
                          </a:solidFill>
                          <a:latin typeface="Meiryo UI" panose="020B0604030504040204" pitchFamily="50" charset="-128"/>
                          <a:ea typeface="Meiryo UI" panose="020B0604030504040204" pitchFamily="50" charset="-128"/>
                        </a:rPr>
                        <a:t>)</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dirty="0">
                          <a:solidFill>
                            <a:schemeClr val="tx2"/>
                          </a:solidFill>
                          <a:latin typeface="Meiryo UI" panose="020B0604030504040204" pitchFamily="50" charset="-128"/>
                          <a:ea typeface="Meiryo UI" panose="020B0604030504040204" pitchFamily="50" charset="-128"/>
                        </a:rPr>
                        <a:t>種類</a:t>
                      </a:r>
                      <a:endParaRPr kumimoji="1" lang="en-US" altLang="ja-JP" sz="1600" b="0" dirty="0">
                        <a:solidFill>
                          <a:schemeClr val="tx2"/>
                        </a:solidFill>
                        <a:latin typeface="Meiryo UI" panose="020B0604030504040204" pitchFamily="50" charset="-128"/>
                        <a:ea typeface="Meiryo UI" panose="020B0604030504040204" pitchFamily="50" charset="-128"/>
                      </a:endParaRPr>
                    </a:p>
                    <a:p>
                      <a:pPr eaLnBrk="1"/>
                      <a:r>
                        <a:rPr kumimoji="1" lang="en-US" altLang="ja-JP" sz="1600" b="0" dirty="0">
                          <a:solidFill>
                            <a:schemeClr val="tx2"/>
                          </a:solidFill>
                          <a:latin typeface="Meiryo UI" panose="020B0604030504040204" pitchFamily="50" charset="-128"/>
                          <a:ea typeface="Meiryo UI" panose="020B0604030504040204" pitchFamily="50" charset="-128"/>
                        </a:rPr>
                        <a:t>(</a:t>
                      </a:r>
                      <a:r>
                        <a:rPr kumimoji="1" lang="ja-JP" altLang="en-US" sz="1600" b="0" dirty="0">
                          <a:solidFill>
                            <a:schemeClr val="tx2"/>
                          </a:solidFill>
                          <a:latin typeface="Meiryo UI" panose="020B0604030504040204" pitchFamily="50" charset="-128"/>
                          <a:ea typeface="Meiryo UI" panose="020B0604030504040204" pitchFamily="50" charset="-128"/>
                        </a:rPr>
                        <a:t>帰属</a:t>
                      </a:r>
                      <a:r>
                        <a:rPr kumimoji="1" lang="en-US" altLang="ja-JP" sz="1600" b="0" dirty="0">
                          <a:solidFill>
                            <a:schemeClr val="tx2"/>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dirty="0">
                          <a:solidFill>
                            <a:schemeClr val="tx2"/>
                          </a:solidFill>
                          <a:latin typeface="Meiryo UI" panose="020B0604030504040204" pitchFamily="50" charset="-128"/>
                          <a:ea typeface="Meiryo UI" panose="020B0604030504040204" pitchFamily="50" charset="-128"/>
                        </a:rPr>
                        <a:t>学習用</a:t>
                      </a:r>
                      <a:endParaRPr kumimoji="1" lang="en-US" altLang="ja-JP" sz="1600" dirty="0">
                        <a:solidFill>
                          <a:schemeClr val="tx2"/>
                        </a:solidFill>
                        <a:latin typeface="Meiryo UI" panose="020B0604030504040204" pitchFamily="50" charset="-128"/>
                        <a:ea typeface="Meiryo UI" panose="020B0604030504040204" pitchFamily="50" charset="-128"/>
                      </a:endParaRPr>
                    </a:p>
                    <a:p>
                      <a:pPr eaLnBrk="1"/>
                      <a:r>
                        <a:rPr kumimoji="1" lang="ja-JP" altLang="en-US" sz="1600" dirty="0">
                          <a:solidFill>
                            <a:schemeClr val="tx2"/>
                          </a:solidFill>
                          <a:latin typeface="Meiryo UI" panose="020B0604030504040204" pitchFamily="50" charset="-128"/>
                          <a:ea typeface="Meiryo UI" panose="020B0604030504040204" pitchFamily="50" charset="-128"/>
                        </a:rPr>
                        <a:t>プログラム</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翻訳エンジン</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
                      </a:r>
                      <a:br>
                        <a:rPr kumimoji="1" lang="en-US" altLang="ja-JP" sz="1600" b="0" kern="1200" dirty="0">
                          <a:solidFill>
                            <a:schemeClr val="tx2"/>
                          </a:solidFill>
                          <a:latin typeface="Meiryo UI" panose="020B0604030504040204" pitchFamily="50" charset="-128"/>
                          <a:ea typeface="Meiryo UI" panose="020B0604030504040204" pitchFamily="50" charset="-128"/>
                          <a:cs typeface="+mn-cs"/>
                        </a:rPr>
                      </a:b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プラットフォーム</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p>
                      <a:pPr algn="l" eaLnBrk="1"/>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(B1</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社</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社は常時使用権あり</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l" eaLnBrk="1"/>
                      <a:r>
                        <a:rPr kumimoji="1" lang="ja-JP" altLang="en-US" sz="1600" b="0" dirty="0">
                          <a:solidFill>
                            <a:schemeClr val="tx2"/>
                          </a:solidFill>
                          <a:latin typeface="Meiryo UI" panose="020B0604030504040204" pitchFamily="50" charset="-128"/>
                          <a:ea typeface="Meiryo UI" panose="020B0604030504040204" pitchFamily="50" charset="-128"/>
                        </a:rPr>
                        <a:t>同左</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A1</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社は</a:t>
                      </a:r>
                      <a:r>
                        <a:rPr kumimoji="1" lang="en-US" altLang="ja-JP" sz="1600" b="0" kern="1200" dirty="0" err="1">
                          <a:solidFill>
                            <a:schemeClr val="tx2"/>
                          </a:solidFill>
                          <a:latin typeface="Meiryo UI" panose="020B0604030504040204" pitchFamily="50" charset="-128"/>
                          <a:ea typeface="Meiryo UI" panose="020B0604030504040204" pitchFamily="50" charset="-128"/>
                          <a:cs typeface="+mn-cs"/>
                        </a:rPr>
                        <a:t>CoC</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時のみ使用権確保</a:t>
                      </a: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dirty="0">
                          <a:solidFill>
                            <a:schemeClr val="tx2"/>
                          </a:solidFill>
                          <a:latin typeface="Meiryo UI" panose="020B0604030504040204" pitchFamily="50" charset="-128"/>
                          <a:ea typeface="Meiryo UI" panose="020B0604030504040204" pitchFamily="50" charset="-128"/>
                        </a:rPr>
                        <a:t>学習済</a:t>
                      </a:r>
                      <a:endParaRPr kumimoji="1" lang="en-US" altLang="ja-JP" sz="1600" dirty="0">
                        <a:solidFill>
                          <a:schemeClr val="tx2"/>
                        </a:solidFill>
                        <a:latin typeface="Meiryo UI" panose="020B0604030504040204" pitchFamily="50" charset="-128"/>
                        <a:ea typeface="Meiryo UI" panose="020B0604030504040204" pitchFamily="50" charset="-128"/>
                      </a:endParaRPr>
                    </a:p>
                    <a:p>
                      <a:pPr eaLnBrk="1"/>
                      <a:r>
                        <a:rPr kumimoji="1" lang="ja-JP" altLang="en-US" sz="1600" dirty="0">
                          <a:solidFill>
                            <a:schemeClr val="tx2"/>
                          </a:solidFill>
                          <a:latin typeface="Meiryo UI" panose="020B0604030504040204" pitchFamily="50" charset="-128"/>
                          <a:ea typeface="Meiryo UI" panose="020B0604030504040204" pitchFamily="50" charset="-128"/>
                        </a:rPr>
                        <a:t>モデル</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翻訳エンジン（プログラム）のこと</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p>
                      <a:pPr algn="l" eaLnBrk="1"/>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(A1</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社</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社無償自由利用</a:t>
                      </a:r>
                      <a:endParaRPr kumimoji="1" lang="en-US" altLang="ja-JP" sz="1600" b="0" dirty="0">
                        <a:solidFill>
                          <a:schemeClr val="tx2"/>
                        </a:solidFill>
                        <a:latin typeface="Meiryo UI" panose="020B0604030504040204" pitchFamily="50" charset="-128"/>
                        <a:ea typeface="Meiryo UI" panose="020B0604030504040204" pitchFamily="50" charset="-128"/>
                      </a:endParaRPr>
                    </a:p>
                    <a:p>
                      <a:pPr algn="l" eaLnBrk="1"/>
                      <a:r>
                        <a:rPr kumimoji="1" lang="en-US" altLang="ja-JP" sz="1600" b="0" dirty="0">
                          <a:solidFill>
                            <a:schemeClr val="tx2"/>
                          </a:solidFill>
                          <a:latin typeface="Meiryo UI" panose="020B0604030504040204" pitchFamily="50" charset="-128"/>
                          <a:ea typeface="Meiryo UI" panose="020B0604030504040204" pitchFamily="50" charset="-128"/>
                        </a:rPr>
                        <a:t>B1</a:t>
                      </a:r>
                      <a:r>
                        <a:rPr kumimoji="1" lang="ja-JP" altLang="en-US" sz="1600" b="0" dirty="0">
                          <a:solidFill>
                            <a:schemeClr val="tx2"/>
                          </a:solidFill>
                          <a:latin typeface="Meiryo UI" panose="020B0604030504040204" pitchFamily="50" charset="-128"/>
                          <a:ea typeface="Meiryo UI" panose="020B0604030504040204" pitchFamily="50" charset="-128"/>
                        </a:rPr>
                        <a:t>社に実施許諾</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65000"/>
                      </a:schemeClr>
                    </a:solidFill>
                  </a:tcPr>
                </a:tc>
                <a:tc>
                  <a:txBody>
                    <a:body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p>
                      <a:pPr algn="l" eaLnBrk="1"/>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共有</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はビジネス向けに〇年間無償独占使用</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5"/>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eaLnBrk="1"/>
                      <a:r>
                        <a:rPr kumimoji="1" lang="ja-JP" altLang="en-US" sz="1600" dirty="0">
                          <a:solidFill>
                            <a:schemeClr val="tx2"/>
                          </a:solidFill>
                          <a:latin typeface="Meiryo UI" panose="020B0604030504040204" pitchFamily="50" charset="-128"/>
                          <a:ea typeface="Meiryo UI" panose="020B0604030504040204" pitchFamily="50" charset="-128"/>
                        </a:rPr>
                        <a:t>再利用</a:t>
                      </a:r>
                      <a:endParaRPr kumimoji="1" lang="en-US" altLang="ja-JP" sz="1600" dirty="0">
                        <a:solidFill>
                          <a:schemeClr val="tx2"/>
                        </a:solidFill>
                        <a:latin typeface="Meiryo UI" panose="020B0604030504040204" pitchFamily="50" charset="-128"/>
                        <a:ea typeface="Meiryo UI" panose="020B0604030504040204" pitchFamily="50" charset="-128"/>
                      </a:endParaRPr>
                    </a:p>
                    <a:p>
                      <a:pPr eaLnBrk="1"/>
                      <a:r>
                        <a:rPr kumimoji="1" lang="ja-JP" altLang="en-US" sz="1600" dirty="0">
                          <a:solidFill>
                            <a:schemeClr val="tx2"/>
                          </a:solidFill>
                          <a:latin typeface="Meiryo UI" panose="020B0604030504040204" pitchFamily="50" charset="-128"/>
                          <a:ea typeface="Meiryo UI" panose="020B0604030504040204" pitchFamily="50" charset="-128"/>
                        </a:rPr>
                        <a:t>モデル</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翻訳エンジンのバージョンアップ</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eaLnBrk="1"/>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社も再利用モデル構築できる</a:t>
                      </a:r>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65000"/>
                      </a:schemeClr>
                    </a:solidFill>
                  </a:tcPr>
                </a:tc>
                <a:tc>
                  <a:txBody>
                    <a:bodyPr/>
                    <a:lstStyle/>
                    <a:p>
                      <a:pPr algn="l" eaLnBrk="1"/>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2"/>
                        </a:solidFill>
                        <a:latin typeface="Meiryo UI" panose="020B0604030504040204" pitchFamily="50" charset="-128"/>
                        <a:ea typeface="Meiryo UI" panose="020B0604030504040204" pitchFamily="50" charset="-128"/>
                        <a:cs typeface="+mn-cs"/>
                      </a:endParaRPr>
                    </a:p>
                    <a:p>
                      <a:pPr algn="l" eaLnBrk="1"/>
                      <a:endParaRPr kumimoji="1" lang="en-US" altLang="ja-JP" sz="1600" b="0" dirty="0">
                        <a:solidFill>
                          <a:schemeClr val="tx2"/>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eaLnBrk="1"/>
                      <a:r>
                        <a:rPr kumimoji="1" lang="ja-JP" altLang="en-US" sz="1600" b="0" dirty="0">
                          <a:solidFill>
                            <a:schemeClr val="tx2"/>
                          </a:solidFill>
                          <a:latin typeface="Meiryo UI" panose="020B0604030504040204" pitchFamily="50" charset="-128"/>
                          <a:ea typeface="Meiryo UI" panose="020B0604030504040204" pitchFamily="50" charset="-128"/>
                        </a:rPr>
                        <a:t>通常</a:t>
                      </a:r>
                      <a:r>
                        <a:rPr kumimoji="1" lang="en-US" altLang="ja-JP" sz="1600" b="0" dirty="0">
                          <a:solidFill>
                            <a:schemeClr val="tx2"/>
                          </a:solidFill>
                          <a:latin typeface="Meiryo UI" panose="020B0604030504040204" pitchFamily="50" charset="-128"/>
                          <a:ea typeface="Meiryo UI" panose="020B0604030504040204" pitchFamily="50" charset="-128"/>
                        </a:rPr>
                        <a:t>B1</a:t>
                      </a:r>
                      <a:r>
                        <a:rPr kumimoji="1" lang="ja-JP" altLang="en-US" sz="1600" b="0" dirty="0">
                          <a:solidFill>
                            <a:schemeClr val="tx2"/>
                          </a:solidFill>
                          <a:latin typeface="Meiryo UI" panose="020B0604030504040204" pitchFamily="50" charset="-128"/>
                          <a:ea typeface="Meiryo UI" panose="020B0604030504040204" pitchFamily="50" charset="-128"/>
                        </a:rPr>
                        <a:t>社のみが構築できる</a:t>
                      </a:r>
                      <a:r>
                        <a:rPr kumimoji="1" lang="en-US" altLang="ja-JP" sz="1600" b="0" dirty="0">
                          <a:solidFill>
                            <a:schemeClr val="tx2"/>
                          </a:solidFill>
                          <a:latin typeface="Meiryo UI" panose="020B0604030504040204" pitchFamily="50" charset="-128"/>
                          <a:ea typeface="Meiryo UI" panose="020B0604030504040204" pitchFamily="50" charset="-128"/>
                        </a:rPr>
                        <a:t>(</a:t>
                      </a:r>
                      <a:r>
                        <a:rPr kumimoji="1" lang="en-US" altLang="ja-JP" sz="1600" b="0" dirty="0" err="1">
                          <a:solidFill>
                            <a:schemeClr val="tx2"/>
                          </a:solidFill>
                          <a:latin typeface="Meiryo UI" panose="020B0604030504040204" pitchFamily="50" charset="-128"/>
                          <a:ea typeface="Meiryo UI" panose="020B0604030504040204" pitchFamily="50" charset="-128"/>
                        </a:rPr>
                        <a:t>CoC</a:t>
                      </a:r>
                      <a:r>
                        <a:rPr kumimoji="1" lang="ja-JP" altLang="en-US" sz="1600" b="0" dirty="0">
                          <a:solidFill>
                            <a:schemeClr val="tx2"/>
                          </a:solidFill>
                          <a:latin typeface="Meiryo UI" panose="020B0604030504040204" pitchFamily="50" charset="-128"/>
                          <a:ea typeface="Meiryo UI" panose="020B0604030504040204" pitchFamily="50" charset="-128"/>
                        </a:rPr>
                        <a:t>時は</a:t>
                      </a:r>
                      <a:r>
                        <a:rPr kumimoji="1" lang="en-US" altLang="ja-JP" sz="1600" b="0" dirty="0">
                          <a:solidFill>
                            <a:schemeClr val="tx2"/>
                          </a:solidFill>
                          <a:latin typeface="Meiryo UI" panose="020B0604030504040204" pitchFamily="50" charset="-128"/>
                          <a:ea typeface="Meiryo UI" panose="020B0604030504040204" pitchFamily="50" charset="-128"/>
                        </a:rPr>
                        <a:t>A1</a:t>
                      </a:r>
                      <a:r>
                        <a:rPr kumimoji="1" lang="ja-JP" altLang="en-US" sz="1600" b="0" dirty="0">
                          <a:solidFill>
                            <a:schemeClr val="tx2"/>
                          </a:solidFill>
                          <a:latin typeface="Meiryo UI" panose="020B0604030504040204" pitchFamily="50" charset="-128"/>
                          <a:ea typeface="Meiryo UI" panose="020B0604030504040204" pitchFamily="50" charset="-128"/>
                        </a:rPr>
                        <a:t>社構築可能</a:t>
                      </a:r>
                      <a:r>
                        <a:rPr kumimoji="1" lang="en-US" altLang="ja-JP" sz="1600" b="0" dirty="0">
                          <a:solidFill>
                            <a:schemeClr val="tx2"/>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7"/>
                  </a:ext>
                </a:extLst>
              </a:tr>
            </a:tbl>
          </a:graphicData>
        </a:graphic>
      </p:graphicFrame>
      <p:sp>
        <p:nvSpPr>
          <p:cNvPr id="6" name="テキスト ボックス 5"/>
          <p:cNvSpPr txBox="1"/>
          <p:nvPr/>
        </p:nvSpPr>
        <p:spPr>
          <a:xfrm>
            <a:off x="3707904" y="3369518"/>
            <a:ext cx="216024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交渉方針</a:t>
            </a:r>
            <a:r>
              <a:rPr kumimoji="1" lang="en-US" altLang="ja-JP" dirty="0">
                <a:latin typeface="Meiryo UI" panose="020B0604030504040204" pitchFamily="50" charset="-128"/>
                <a:ea typeface="Meiryo UI" panose="020B0604030504040204" pitchFamily="50" charset="-128"/>
              </a:rPr>
              <a:t>(A1</a:t>
            </a:r>
            <a:r>
              <a:rPr kumimoji="1" lang="ja-JP" altLang="en-US" dirty="0">
                <a:latin typeface="Meiryo UI" panose="020B0604030504040204" pitchFamily="50" charset="-128"/>
                <a:ea typeface="Meiryo UI" panose="020B0604030504040204" pitchFamily="50" charset="-128"/>
              </a:rPr>
              <a:t>社</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8" name="角丸四角形 7"/>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7" name="テキスト ボックス 6"/>
          <p:cNvSpPr txBox="1"/>
          <p:nvPr/>
        </p:nvSpPr>
        <p:spPr>
          <a:xfrm>
            <a:off x="-36512" y="6615529"/>
            <a:ext cx="911884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ここで第一主張は文字通りファーストオファーで、現実的な範囲内で最良の条件をいう。ボトム条件は許容できる最低ラインをいう。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以降同様</a:t>
            </a:r>
            <a:r>
              <a:rPr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24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目次（２／３）</a:t>
            </a:r>
          </a:p>
        </p:txBody>
      </p:sp>
      <p:sp>
        <p:nvSpPr>
          <p:cNvPr id="3" name="コンテンツ プレースホルダー 2"/>
          <p:cNvSpPr>
            <a:spLocks noGrp="1"/>
          </p:cNvSpPr>
          <p:nvPr>
            <p:ph idx="1"/>
          </p:nvPr>
        </p:nvSpPr>
        <p:spPr>
          <a:xfrm>
            <a:off x="35496" y="718592"/>
            <a:ext cx="9108504" cy="5446712"/>
          </a:xfrm>
        </p:spPr>
        <p:txBody>
          <a:bodyPr/>
          <a:lstStyle/>
          <a:p>
            <a:pPr marL="711200" indent="-169863" eaLnBrk="1">
              <a:buFont typeface="Wingdings" panose="05000000000000000000" pitchFamily="2" charset="2"/>
              <a:buChar char="l"/>
            </a:pPr>
            <a:r>
              <a:rPr lang="ja-JP" altLang="en-US" sz="2000" dirty="0">
                <a:solidFill>
                  <a:schemeClr val="accent4"/>
                </a:solidFill>
              </a:rPr>
              <a:t>　 事例  </a:t>
            </a:r>
            <a:r>
              <a:rPr lang="en-US" altLang="ja-JP" sz="2000" dirty="0">
                <a:solidFill>
                  <a:schemeClr val="accent4"/>
                </a:solidFill>
              </a:rPr>
              <a:t>(</a:t>
            </a:r>
            <a:r>
              <a:rPr lang="ja-JP" altLang="en-US" sz="2000" dirty="0">
                <a:solidFill>
                  <a:schemeClr val="accent4"/>
                </a:solidFill>
              </a:rPr>
              <a:t>２</a:t>
            </a:r>
            <a:r>
              <a:rPr lang="en-US" altLang="ja-JP" sz="2000" dirty="0">
                <a:solidFill>
                  <a:schemeClr val="accent4"/>
                </a:solidFill>
              </a:rPr>
              <a:t>)</a:t>
            </a:r>
            <a:r>
              <a:rPr lang="ja-JP" altLang="en-US" sz="2000" dirty="0">
                <a:solidFill>
                  <a:schemeClr val="accent4"/>
                </a:solidFill>
              </a:rPr>
              <a:t>　データ創出事例　異業種協業（無人店舗）　　　</a:t>
            </a:r>
            <a:r>
              <a:rPr lang="en-US" altLang="ja-JP" sz="2000" dirty="0">
                <a:solidFill>
                  <a:schemeClr val="accent4"/>
                </a:solidFill>
              </a:rPr>
              <a:t> …</a:t>
            </a:r>
            <a:r>
              <a:rPr lang="ja-JP" altLang="en-US" sz="2000" dirty="0">
                <a:solidFill>
                  <a:schemeClr val="accent4"/>
                </a:solidFill>
              </a:rPr>
              <a:t>　</a:t>
            </a:r>
            <a:r>
              <a:rPr lang="en-US" altLang="ja-JP" sz="2000" dirty="0">
                <a:solidFill>
                  <a:schemeClr val="accent4"/>
                </a:solidFill>
              </a:rPr>
              <a:t>P.45</a:t>
            </a:r>
          </a:p>
          <a:p>
            <a:pPr marL="882650" indent="-171450" eaLnBrk="1">
              <a:buFont typeface="Arial" panose="020B0604020202020204" pitchFamily="34" charset="0"/>
              <a:buChar char="•"/>
            </a:pPr>
            <a:r>
              <a:rPr lang="ja-JP" altLang="en-US" sz="2000" dirty="0">
                <a:solidFill>
                  <a:schemeClr val="accent4"/>
                </a:solidFill>
              </a:rPr>
              <a:t>　協業の背景</a:t>
            </a:r>
            <a:endParaRPr lang="en-US" altLang="ja-JP" sz="2000" dirty="0">
              <a:solidFill>
                <a:schemeClr val="accent4"/>
              </a:solidFill>
            </a:endParaRPr>
          </a:p>
          <a:p>
            <a:pPr marL="882650" indent="-171450" eaLnBrk="1">
              <a:buFont typeface="Arial" panose="020B0604020202020204" pitchFamily="34" charset="0"/>
              <a:buChar char="•"/>
            </a:pPr>
            <a:r>
              <a:rPr lang="ja-JP" altLang="en-US" sz="2000" dirty="0">
                <a:solidFill>
                  <a:schemeClr val="accent4"/>
                </a:solidFill>
              </a:rPr>
              <a:t>  仮想交渉ケース２</a:t>
            </a:r>
            <a:r>
              <a:rPr lang="en-US" altLang="ja-JP" sz="2000" dirty="0">
                <a:solidFill>
                  <a:schemeClr val="accent4"/>
                </a:solidFill>
              </a:rPr>
              <a:t>-1</a:t>
            </a:r>
            <a:r>
              <a:rPr lang="ja-JP" altLang="en-US" sz="2000" dirty="0">
                <a:solidFill>
                  <a:schemeClr val="accent4"/>
                </a:solidFill>
              </a:rPr>
              <a:t>　（</a:t>
            </a:r>
            <a:r>
              <a:rPr lang="en-US" altLang="ja-JP" sz="2000" dirty="0">
                <a:solidFill>
                  <a:schemeClr val="accent4"/>
                </a:solidFill>
              </a:rPr>
              <a:t> IoT</a:t>
            </a:r>
            <a:r>
              <a:rPr lang="ja-JP" altLang="en-US" sz="2000" dirty="0">
                <a:solidFill>
                  <a:schemeClr val="accent4"/>
                </a:solidFill>
              </a:rPr>
              <a:t>技術によるコンビニ運営の省力化検討）</a:t>
            </a:r>
            <a:endParaRPr lang="en-US" altLang="ja-JP" sz="2000" dirty="0">
              <a:solidFill>
                <a:schemeClr val="accent4"/>
              </a:solidFill>
            </a:endParaRPr>
          </a:p>
          <a:p>
            <a:pPr marL="882650" indent="-171450" eaLnBrk="1">
              <a:buFont typeface="Arial" panose="020B0604020202020204" pitchFamily="34" charset="0"/>
              <a:buChar char="•"/>
            </a:pPr>
            <a:r>
              <a:rPr lang="ja-JP" altLang="en-US" sz="2000" dirty="0">
                <a:solidFill>
                  <a:schemeClr val="accent4"/>
                </a:solidFill>
              </a:rPr>
              <a:t>  仮想交渉ケース２</a:t>
            </a:r>
            <a:r>
              <a:rPr lang="en-US" altLang="ja-JP" sz="2000" dirty="0">
                <a:solidFill>
                  <a:schemeClr val="accent4"/>
                </a:solidFill>
              </a:rPr>
              <a:t>-2</a:t>
            </a:r>
            <a:r>
              <a:rPr lang="ja-JP" altLang="en-US" sz="2000" dirty="0">
                <a:solidFill>
                  <a:schemeClr val="accent4"/>
                </a:solidFill>
              </a:rPr>
              <a:t>　</a:t>
            </a:r>
            <a:r>
              <a:rPr lang="ja-JP" altLang="en-US" sz="1800" dirty="0">
                <a:solidFill>
                  <a:schemeClr val="accent4"/>
                </a:solidFill>
              </a:rPr>
              <a:t>（創出データおよび提供データと連携した無人店舗の実現）</a:t>
            </a:r>
            <a:endParaRPr lang="en-US" altLang="ja-JP" sz="2000" dirty="0">
              <a:solidFill>
                <a:schemeClr val="bg1">
                  <a:lumMod val="75000"/>
                </a:schemeClr>
              </a:solidFill>
            </a:endParaRPr>
          </a:p>
          <a:p>
            <a:pPr marL="711200" indent="-169863" eaLnBrk="1">
              <a:buFont typeface="Wingdings" panose="05000000000000000000" pitchFamily="2" charset="2"/>
              <a:buChar char="l"/>
            </a:pPr>
            <a:r>
              <a:rPr lang="ja-JP" altLang="en-US" sz="2000" dirty="0">
                <a:solidFill>
                  <a:schemeClr val="bg1">
                    <a:lumMod val="75000"/>
                  </a:schemeClr>
                </a:solidFill>
              </a:rPr>
              <a:t>　 事例  </a:t>
            </a:r>
            <a:r>
              <a:rPr lang="en-US" altLang="ja-JP" sz="2000" dirty="0">
                <a:solidFill>
                  <a:schemeClr val="bg1">
                    <a:lumMod val="75000"/>
                  </a:schemeClr>
                </a:solidFill>
              </a:rPr>
              <a:t>(</a:t>
            </a:r>
            <a:r>
              <a:rPr lang="ja-JP" altLang="en-US" sz="2000" dirty="0">
                <a:solidFill>
                  <a:schemeClr val="bg1">
                    <a:lumMod val="75000"/>
                  </a:schemeClr>
                </a:solidFill>
              </a:rPr>
              <a:t>３</a:t>
            </a:r>
            <a:r>
              <a:rPr lang="en-US" altLang="ja-JP" sz="2000" dirty="0">
                <a:solidFill>
                  <a:schemeClr val="bg1">
                    <a:lumMod val="75000"/>
                  </a:schemeClr>
                </a:solidFill>
              </a:rPr>
              <a:t>)</a:t>
            </a:r>
            <a:r>
              <a:rPr lang="ja-JP" altLang="en-US" sz="2000" dirty="0">
                <a:solidFill>
                  <a:schemeClr val="bg1">
                    <a:lumMod val="75000"/>
                  </a:schemeClr>
                </a:solidFill>
              </a:rPr>
              <a:t>　データ提供・</a:t>
            </a:r>
            <a:r>
              <a:rPr lang="en-US" altLang="ja-JP" sz="2000" dirty="0">
                <a:solidFill>
                  <a:schemeClr val="bg1">
                    <a:lumMod val="75000"/>
                  </a:schemeClr>
                </a:solidFill>
              </a:rPr>
              <a:t>AI</a:t>
            </a:r>
            <a:r>
              <a:rPr lang="ja-JP" altLang="en-US" sz="2000" dirty="0">
                <a:solidFill>
                  <a:schemeClr val="bg1">
                    <a:lumMod val="75000"/>
                  </a:schemeClr>
                </a:solidFill>
              </a:rPr>
              <a:t>活用事例　産学連携（臭い判定ｿﾘｭｰｼｮﾝ）</a:t>
            </a:r>
            <a:r>
              <a:rPr lang="en-US" altLang="ja-JP" sz="2000" dirty="0">
                <a:solidFill>
                  <a:schemeClr val="bg1">
                    <a:lumMod val="75000"/>
                  </a:schemeClr>
                </a:solidFill>
              </a:rPr>
              <a:t/>
            </a:r>
            <a:br>
              <a:rPr lang="en-US" altLang="ja-JP" sz="2000" dirty="0">
                <a:solidFill>
                  <a:schemeClr val="bg1">
                    <a:lumMod val="75000"/>
                  </a:schemeClr>
                </a:solidFill>
              </a:rPr>
            </a:br>
            <a:r>
              <a:rPr lang="ja-JP" altLang="en-US" sz="2000" dirty="0">
                <a:solidFill>
                  <a:schemeClr val="bg1">
                    <a:lumMod val="75000"/>
                  </a:schemeClr>
                </a:solidFill>
              </a:rPr>
              <a:t>　　　　　　　　　　　　　　　　　　　　　　　　　　　　　　　　　　　　　　　　　</a:t>
            </a:r>
            <a:endParaRPr lang="en-US" altLang="ja-JP" sz="2000" dirty="0">
              <a:solidFill>
                <a:schemeClr val="bg1">
                  <a:lumMod val="75000"/>
                </a:schemeClr>
              </a:solidFill>
            </a:endParaRPr>
          </a:p>
          <a:p>
            <a:pPr marL="882650" indent="-171450" eaLnBrk="1">
              <a:buFont typeface="Arial" panose="020B0604020202020204" pitchFamily="34" charset="0"/>
              <a:buChar char="•"/>
            </a:pPr>
            <a:r>
              <a:rPr lang="ja-JP" altLang="en-US" sz="2000" dirty="0">
                <a:solidFill>
                  <a:schemeClr val="bg1">
                    <a:lumMod val="75000"/>
                  </a:schemeClr>
                </a:solidFill>
              </a:rPr>
              <a:t>　協業の背景</a:t>
            </a:r>
            <a:endParaRPr lang="en-US" altLang="ja-JP" sz="2000" dirty="0">
              <a:solidFill>
                <a:schemeClr val="bg1">
                  <a:lumMod val="75000"/>
                </a:schemeClr>
              </a:solidFill>
            </a:endParaRPr>
          </a:p>
          <a:p>
            <a:pPr marL="882650" indent="-171450" eaLnBrk="1">
              <a:buFont typeface="Arial" panose="020B0604020202020204" pitchFamily="34" charset="0"/>
              <a:buChar char="•"/>
            </a:pPr>
            <a:r>
              <a:rPr lang="ja-JP" altLang="en-US" sz="2000" dirty="0">
                <a:solidFill>
                  <a:schemeClr val="bg1">
                    <a:lumMod val="75000"/>
                  </a:schemeClr>
                </a:solidFill>
              </a:rPr>
              <a:t>  仮想交渉ケース３</a:t>
            </a:r>
            <a:r>
              <a:rPr lang="en-US" altLang="ja-JP" sz="2000" dirty="0">
                <a:solidFill>
                  <a:schemeClr val="bg1">
                    <a:lumMod val="75000"/>
                  </a:schemeClr>
                </a:solidFill>
              </a:rPr>
              <a:t>-1</a:t>
            </a:r>
            <a:r>
              <a:rPr lang="ja-JP" altLang="en-US" sz="2000" dirty="0">
                <a:solidFill>
                  <a:schemeClr val="bg1">
                    <a:lumMod val="75000"/>
                  </a:schemeClr>
                </a:solidFill>
              </a:rPr>
              <a:t>　（</a:t>
            </a:r>
            <a:r>
              <a:rPr lang="en-US" altLang="ja-JP" sz="2000" dirty="0">
                <a:solidFill>
                  <a:schemeClr val="bg1">
                    <a:lumMod val="75000"/>
                  </a:schemeClr>
                </a:solidFill>
              </a:rPr>
              <a:t> BGIP</a:t>
            </a:r>
            <a:r>
              <a:rPr lang="ja-JP" altLang="en-US" sz="2000" dirty="0">
                <a:solidFill>
                  <a:schemeClr val="bg1">
                    <a:lumMod val="75000"/>
                  </a:schemeClr>
                </a:solidFill>
              </a:rPr>
              <a:t>がある場合の学習済モデル利用条件）</a:t>
            </a:r>
            <a:endParaRPr lang="en-US" altLang="ja-JP" sz="2000" dirty="0">
              <a:solidFill>
                <a:schemeClr val="bg1">
                  <a:lumMod val="75000"/>
                </a:schemeClr>
              </a:solidFill>
            </a:endParaRPr>
          </a:p>
          <a:p>
            <a:pPr marL="882650" indent="-171450" eaLnBrk="1">
              <a:buFont typeface="Arial" panose="020B0604020202020204" pitchFamily="34" charset="0"/>
              <a:buChar char="•"/>
            </a:pPr>
            <a:r>
              <a:rPr lang="ja-JP" altLang="en-US" sz="2000" dirty="0">
                <a:solidFill>
                  <a:schemeClr val="bg1">
                    <a:lumMod val="75000"/>
                  </a:schemeClr>
                </a:solidFill>
              </a:rPr>
              <a:t>  仮想交渉ケース </a:t>
            </a:r>
            <a:r>
              <a:rPr lang="en-US" altLang="ja-JP" sz="2000" dirty="0">
                <a:solidFill>
                  <a:schemeClr val="bg1">
                    <a:lumMod val="75000"/>
                  </a:schemeClr>
                </a:solidFill>
              </a:rPr>
              <a:t>3-2</a:t>
            </a:r>
            <a:r>
              <a:rPr lang="ja-JP" altLang="en-US" sz="2000" dirty="0">
                <a:solidFill>
                  <a:schemeClr val="bg1">
                    <a:lumMod val="75000"/>
                  </a:schemeClr>
                </a:solidFill>
              </a:rPr>
              <a:t>　</a:t>
            </a:r>
            <a:r>
              <a:rPr lang="en-US" altLang="ja-JP" sz="2000" dirty="0">
                <a:solidFill>
                  <a:schemeClr val="bg1">
                    <a:lumMod val="75000"/>
                  </a:schemeClr>
                </a:solidFill>
              </a:rPr>
              <a:t>(</a:t>
            </a:r>
            <a:r>
              <a:rPr lang="ja-JP" altLang="ja-JP" sz="2000" dirty="0">
                <a:solidFill>
                  <a:schemeClr val="bg1">
                    <a:lumMod val="75000"/>
                  </a:schemeClr>
                </a:solidFill>
              </a:rPr>
              <a:t>大学発</a:t>
            </a:r>
            <a:r>
              <a:rPr lang="en-US" altLang="ja-JP" sz="2000" dirty="0">
                <a:solidFill>
                  <a:schemeClr val="bg1">
                    <a:lumMod val="75000"/>
                  </a:schemeClr>
                </a:solidFill>
              </a:rPr>
              <a:t>VB</a:t>
            </a:r>
            <a:r>
              <a:rPr lang="ja-JP" altLang="ja-JP" sz="2000" dirty="0">
                <a:solidFill>
                  <a:schemeClr val="bg1">
                    <a:lumMod val="75000"/>
                  </a:schemeClr>
                </a:solidFill>
              </a:rPr>
              <a:t>との協業―再利用モデルの利用条件</a:t>
            </a:r>
            <a:r>
              <a:rPr lang="ja-JP" altLang="en-US" sz="2000" dirty="0">
                <a:solidFill>
                  <a:schemeClr val="bg1">
                    <a:lumMod val="75000"/>
                  </a:schemeClr>
                </a:solidFill>
              </a:rPr>
              <a:t>）</a:t>
            </a:r>
            <a:endParaRPr lang="en-US" altLang="ja-JP" sz="2000" dirty="0">
              <a:solidFill>
                <a:schemeClr val="bg1">
                  <a:lumMod val="75000"/>
                </a:schemeClr>
              </a:solidFill>
            </a:endParaRPr>
          </a:p>
          <a:p>
            <a:pPr marL="711200" indent="-169863" eaLnBrk="1">
              <a:buFont typeface="Wingdings" panose="05000000000000000000" pitchFamily="2" charset="2"/>
              <a:buChar char="l"/>
            </a:pPr>
            <a:r>
              <a:rPr lang="ja-JP" altLang="en-US" sz="2000" dirty="0">
                <a:solidFill>
                  <a:schemeClr val="bg1">
                    <a:lumMod val="75000"/>
                  </a:schemeClr>
                </a:solidFill>
              </a:rPr>
              <a:t>   事例  </a:t>
            </a:r>
            <a:r>
              <a:rPr lang="en-US" altLang="ja-JP" sz="2000" dirty="0">
                <a:solidFill>
                  <a:schemeClr val="bg1">
                    <a:lumMod val="75000"/>
                  </a:schemeClr>
                </a:solidFill>
              </a:rPr>
              <a:t>(</a:t>
            </a:r>
            <a:r>
              <a:rPr lang="ja-JP" altLang="en-US" sz="2000" dirty="0">
                <a:solidFill>
                  <a:schemeClr val="bg1">
                    <a:lumMod val="75000"/>
                  </a:schemeClr>
                </a:solidFill>
              </a:rPr>
              <a:t>４</a:t>
            </a:r>
            <a:r>
              <a:rPr lang="en-US" altLang="ja-JP" sz="2000" dirty="0">
                <a:solidFill>
                  <a:schemeClr val="bg1">
                    <a:lumMod val="75000"/>
                  </a:schemeClr>
                </a:solidFill>
              </a:rPr>
              <a:t>) </a:t>
            </a:r>
            <a:r>
              <a:rPr lang="ja-JP" altLang="en-US" sz="2000" dirty="0">
                <a:solidFill>
                  <a:schemeClr val="bg1">
                    <a:lumMod val="75000"/>
                  </a:schemeClr>
                </a:solidFill>
              </a:rPr>
              <a:t>データ共用事例　プラットフォーム活用（</a:t>
            </a:r>
            <a:r>
              <a:rPr lang="en-US" altLang="ja-JP" sz="2000" dirty="0" err="1">
                <a:solidFill>
                  <a:schemeClr val="bg1">
                    <a:lumMod val="75000"/>
                  </a:schemeClr>
                </a:solidFill>
              </a:rPr>
              <a:t>MaaS</a:t>
            </a:r>
            <a:r>
              <a:rPr lang="ja-JP" altLang="en-US" sz="2000" dirty="0">
                <a:solidFill>
                  <a:schemeClr val="bg1">
                    <a:lumMod val="75000"/>
                  </a:schemeClr>
                </a:solidFill>
              </a:rPr>
              <a:t>ｿﾘｭｰｼｮﾝ）</a:t>
            </a:r>
            <a:endParaRPr lang="en-US" altLang="ja-JP" sz="2000" dirty="0">
              <a:solidFill>
                <a:schemeClr val="bg1">
                  <a:lumMod val="75000"/>
                </a:schemeClr>
              </a:solidFill>
            </a:endParaRPr>
          </a:p>
          <a:p>
            <a:pPr marL="539750" indent="-90488" eaLnBrk="1">
              <a:buNone/>
              <a:tabLst>
                <a:tab pos="631825" algn="l"/>
              </a:tabLst>
            </a:pPr>
            <a:r>
              <a:rPr lang="ja-JP" altLang="en-US" sz="2000" dirty="0">
                <a:solidFill>
                  <a:schemeClr val="bg1">
                    <a:lumMod val="75000"/>
                  </a:schemeClr>
                </a:solidFill>
              </a:rPr>
              <a:t>　　　　　　　　　　　　　　　　　　　　　　　　　　　　　　　　　　　　　　　　　</a:t>
            </a:r>
            <a:endParaRPr lang="en-US" altLang="ja-JP" sz="2000" dirty="0">
              <a:solidFill>
                <a:schemeClr val="bg1">
                  <a:lumMod val="75000"/>
                </a:schemeClr>
              </a:solidFill>
            </a:endParaRPr>
          </a:p>
          <a:p>
            <a:pPr marL="1081088" indent="-366713" eaLnBrk="1">
              <a:buFont typeface="Arial" panose="020B0604020202020204" pitchFamily="34" charset="0"/>
              <a:buChar char="•"/>
            </a:pPr>
            <a:r>
              <a:rPr lang="ja-JP" altLang="en-US" sz="2000" dirty="0">
                <a:solidFill>
                  <a:schemeClr val="bg1">
                    <a:lumMod val="75000"/>
                  </a:schemeClr>
                </a:solidFill>
              </a:rPr>
              <a:t>協業の背景</a:t>
            </a:r>
            <a:endParaRPr lang="en-US" altLang="ja-JP" sz="2000" dirty="0">
              <a:solidFill>
                <a:schemeClr val="bg1">
                  <a:lumMod val="75000"/>
                </a:schemeClr>
              </a:solidFill>
            </a:endParaRPr>
          </a:p>
          <a:p>
            <a:pPr marL="882650" indent="-171450" eaLnBrk="1">
              <a:buFont typeface="Arial" panose="020B0604020202020204" pitchFamily="34" charset="0"/>
              <a:buChar char="•"/>
            </a:pPr>
            <a:r>
              <a:rPr lang="ja-JP" altLang="en-US" sz="2000" dirty="0">
                <a:solidFill>
                  <a:schemeClr val="bg1">
                    <a:lumMod val="75000"/>
                  </a:schemeClr>
                </a:solidFill>
              </a:rPr>
              <a:t>  仮想交渉ケース４</a:t>
            </a:r>
            <a:r>
              <a:rPr lang="en-US" altLang="ja-JP" sz="2000" dirty="0">
                <a:solidFill>
                  <a:schemeClr val="bg1">
                    <a:lumMod val="75000"/>
                  </a:schemeClr>
                </a:solidFill>
              </a:rPr>
              <a:t>-1</a:t>
            </a:r>
            <a:r>
              <a:rPr lang="ja-JP" altLang="en-US" sz="2000" dirty="0">
                <a:solidFill>
                  <a:schemeClr val="bg1">
                    <a:lumMod val="75000"/>
                  </a:schemeClr>
                </a:solidFill>
              </a:rPr>
              <a:t>　</a:t>
            </a:r>
            <a:r>
              <a:rPr lang="en-US" altLang="ja-JP" sz="2000" dirty="0">
                <a:solidFill>
                  <a:schemeClr val="bg1">
                    <a:lumMod val="75000"/>
                  </a:schemeClr>
                </a:solidFill>
              </a:rPr>
              <a:t>(</a:t>
            </a:r>
            <a:r>
              <a:rPr lang="ja-JP" altLang="en-US" sz="2000" dirty="0">
                <a:solidFill>
                  <a:schemeClr val="bg1">
                    <a:lumMod val="75000"/>
                  </a:schemeClr>
                </a:solidFill>
              </a:rPr>
              <a:t>データ提供及び利用者とプラットフォーマーとの契約</a:t>
            </a:r>
            <a:r>
              <a:rPr lang="en-US" altLang="ja-JP" sz="2000" dirty="0">
                <a:solidFill>
                  <a:schemeClr val="bg1">
                    <a:lumMod val="75000"/>
                  </a:schemeClr>
                </a:solidFill>
              </a:rPr>
              <a:t>)</a:t>
            </a:r>
          </a:p>
          <a:p>
            <a:pPr marL="882650" indent="-171450" eaLnBrk="1">
              <a:buFont typeface="Arial" panose="020B0604020202020204" pitchFamily="34" charset="0"/>
              <a:buChar char="•"/>
            </a:pPr>
            <a:r>
              <a:rPr lang="ja-JP" altLang="en-US" sz="2000" dirty="0">
                <a:solidFill>
                  <a:schemeClr val="bg1">
                    <a:lumMod val="75000"/>
                  </a:schemeClr>
                </a:solidFill>
              </a:rPr>
              <a:t>  仮想交渉ケース</a:t>
            </a:r>
            <a:r>
              <a:rPr lang="en-US" altLang="ja-JP" sz="2000" dirty="0">
                <a:solidFill>
                  <a:schemeClr val="bg1">
                    <a:lumMod val="75000"/>
                  </a:schemeClr>
                </a:solidFill>
              </a:rPr>
              <a:t>4 -2</a:t>
            </a:r>
            <a:r>
              <a:rPr lang="ja-JP" altLang="en-US" sz="2000" dirty="0">
                <a:solidFill>
                  <a:schemeClr val="bg1">
                    <a:lumMod val="75000"/>
                  </a:schemeClr>
                </a:solidFill>
              </a:rPr>
              <a:t>（データ利用専用者とプラットフォーマーとの契約</a:t>
            </a:r>
            <a:r>
              <a:rPr lang="en-US" altLang="ja-JP" sz="2000" dirty="0">
                <a:solidFill>
                  <a:schemeClr val="bg1">
                    <a:lumMod val="75000"/>
                  </a:schemeClr>
                </a:solidFill>
              </a:rPr>
              <a:t/>
            </a:r>
            <a:br>
              <a:rPr lang="en-US" altLang="ja-JP" sz="2000" dirty="0">
                <a:solidFill>
                  <a:schemeClr val="bg1">
                    <a:lumMod val="75000"/>
                  </a:schemeClr>
                </a:solidFill>
              </a:rPr>
            </a:br>
            <a:r>
              <a:rPr lang="ja-JP" altLang="en-US" sz="2000" dirty="0">
                <a:solidFill>
                  <a:schemeClr val="bg1">
                    <a:lumMod val="75000"/>
                  </a:schemeClr>
                </a:solidFill>
              </a:rPr>
              <a:t>　　　　　　　　　　　　　　（データの越境移転） ）</a:t>
            </a:r>
            <a:endParaRPr lang="en-US" altLang="ja-JP" sz="2000" dirty="0">
              <a:solidFill>
                <a:schemeClr val="bg1">
                  <a:lumMod val="75000"/>
                </a:schemeClr>
              </a:solidFill>
            </a:endParaRPr>
          </a:p>
          <a:p>
            <a:pPr marL="541337" indent="0" eaLnBrk="1">
              <a:buNone/>
            </a:pPr>
            <a:endParaRPr lang="en-US" altLang="ja-JP" sz="2000" dirty="0">
              <a:solidFill>
                <a:schemeClr val="accent4"/>
              </a:solidFill>
            </a:endParaRPr>
          </a:p>
          <a:p>
            <a:pPr marL="0" indent="0" eaLnBrk="1">
              <a:buNone/>
            </a:pPr>
            <a:endParaRPr kumimoji="1" lang="ja-JP" altLang="en-US" dirty="0">
              <a:solidFill>
                <a:schemeClr val="accent4"/>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a:t>
            </a:fld>
            <a:endParaRPr lang="en-US" altLang="ja-JP"/>
          </a:p>
        </p:txBody>
      </p:sp>
      <p:sp>
        <p:nvSpPr>
          <p:cNvPr id="6" name="テキスト ボックス 5">
            <a:extLst>
              <a:ext uri="{FF2B5EF4-FFF2-40B4-BE49-F238E27FC236}">
                <a16:creationId xmlns:a16="http://schemas.microsoft.com/office/drawing/2014/main" xmlns="" id="{329C4F4C-210C-4588-9C78-F83FE5DCAE36}"/>
              </a:ext>
            </a:extLst>
          </p:cNvPr>
          <p:cNvSpPr txBox="1"/>
          <p:nvPr/>
        </p:nvSpPr>
        <p:spPr>
          <a:xfrm>
            <a:off x="5508104" y="6309320"/>
            <a:ext cx="2840842"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注記）事例</a:t>
            </a:r>
            <a:r>
              <a:rPr kumimoji="1" lang="en-US" altLang="ja-JP" dirty="0">
                <a:latin typeface="Meiryo UI" panose="020B0604030504040204" pitchFamily="50" charset="-128"/>
                <a:ea typeface="Meiryo UI" panose="020B0604030504040204" pitchFamily="50" charset="-128"/>
              </a:rPr>
              <a:t>(3)</a:t>
            </a:r>
            <a:r>
              <a:rPr kumimoji="1" lang="ja-JP" altLang="en-US" dirty="0" err="1">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は割愛</a:t>
            </a:r>
          </a:p>
        </p:txBody>
      </p:sp>
    </p:spTree>
    <p:extLst>
      <p:ext uri="{BB962C8B-B14F-4D97-AF65-F5344CB8AC3E}">
        <p14:creationId xmlns:p14="http://schemas.microsoft.com/office/powerpoint/2010/main" val="185816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交渉経緯</a:t>
            </a:r>
            <a:endParaRPr kumimoji="1" lang="ja-JP" altLang="en-US" dirty="0"/>
          </a:p>
        </p:txBody>
      </p:sp>
      <p:sp>
        <p:nvSpPr>
          <p:cNvPr id="3" name="コンテンツ プレースホルダー 2"/>
          <p:cNvSpPr>
            <a:spLocks noGrp="1"/>
          </p:cNvSpPr>
          <p:nvPr>
            <p:ph idx="1"/>
          </p:nvPr>
        </p:nvSpPr>
        <p:spPr>
          <a:xfrm>
            <a:off x="179388" y="646584"/>
            <a:ext cx="8785225" cy="5734744"/>
          </a:xfrm>
        </p:spPr>
        <p:txBody>
          <a:bodyPr/>
          <a:lstStyle/>
          <a:p>
            <a:pPr>
              <a:lnSpc>
                <a:spcPct val="110000"/>
              </a:lnSpc>
            </a:pPr>
            <a:r>
              <a:rPr kumimoji="1" lang="ja-JP" altLang="en-US" dirty="0"/>
              <a:t>翻訳エンジンの帰属、利用条件</a:t>
            </a:r>
            <a:endParaRPr kumimoji="1" lang="en-US" altLang="ja-JP" dirty="0"/>
          </a:p>
          <a:p>
            <a:pPr lvl="1">
              <a:lnSpc>
                <a:spcPct val="110000"/>
              </a:lnSpc>
            </a:pPr>
            <a:r>
              <a:rPr lang="ja-JP" altLang="en-US" dirty="0"/>
              <a:t>双方自己帰属を主張</a:t>
            </a:r>
            <a:endParaRPr lang="en-US" altLang="ja-JP" dirty="0"/>
          </a:p>
          <a:p>
            <a:pPr lvl="1">
              <a:lnSpc>
                <a:spcPct val="110000"/>
              </a:lnSpc>
            </a:pPr>
            <a:r>
              <a:rPr lang="en-US" altLang="ja-JP" dirty="0"/>
              <a:t>B1</a:t>
            </a:r>
            <a:r>
              <a:rPr lang="ja-JP" altLang="en-US" dirty="0"/>
              <a:t>社　技術的貢献から</a:t>
            </a:r>
            <a:r>
              <a:rPr lang="en-US" altLang="ja-JP" dirty="0"/>
              <a:t>B1</a:t>
            </a:r>
            <a:r>
              <a:rPr lang="ja-JP" altLang="en-US" dirty="0"/>
              <a:t>社単独帰属（</a:t>
            </a:r>
            <a:r>
              <a:rPr lang="en-US" altLang="ja-JP" dirty="0"/>
              <a:t>A1</a:t>
            </a:r>
            <a:r>
              <a:rPr lang="ja-JP" altLang="en-US" dirty="0"/>
              <a:t>社へ実施許諾）</a:t>
            </a:r>
            <a:r>
              <a:rPr lang="en-US" altLang="ja-JP" dirty="0"/>
              <a:t>※</a:t>
            </a:r>
            <a:r>
              <a:rPr lang="ja-JP" altLang="en-US" dirty="0"/>
              <a:t>議論優勢</a:t>
            </a:r>
            <a:endParaRPr lang="en-US" altLang="ja-JP" dirty="0"/>
          </a:p>
          <a:p>
            <a:pPr lvl="1" eaLnBrk="1">
              <a:lnSpc>
                <a:spcPct val="110000"/>
              </a:lnSpc>
            </a:pPr>
            <a:r>
              <a:rPr lang="en-US" altLang="ja-JP" dirty="0"/>
              <a:t>A1</a:t>
            </a:r>
            <a:r>
              <a:rPr lang="ja-JP" altLang="en-US" dirty="0"/>
              <a:t>社　プログラム（著作権）の使用許諾では、</a:t>
            </a:r>
            <a:r>
              <a:rPr lang="en-US" altLang="ja-JP" dirty="0"/>
              <a:t>B1</a:t>
            </a:r>
            <a:r>
              <a:rPr lang="ja-JP" altLang="en-US" dirty="0"/>
              <a:t>社の</a:t>
            </a:r>
            <a:r>
              <a:rPr lang="en-US" altLang="ja-JP" dirty="0" err="1"/>
              <a:t>CoC</a:t>
            </a:r>
            <a:r>
              <a:rPr lang="ja-JP" altLang="en-US" dirty="0"/>
              <a:t>時に第三者対抗できず使用許諾解除の懸念有。データと費用負担の貢献もあり共有が妥当。</a:t>
            </a:r>
            <a:r>
              <a:rPr lang="en-US" altLang="ja-JP" dirty="0"/>
              <a:t/>
            </a:r>
            <a:br>
              <a:rPr lang="en-US" altLang="ja-JP" dirty="0"/>
            </a:br>
            <a:endParaRPr lang="en-US" altLang="ja-JP" dirty="0"/>
          </a:p>
          <a:p>
            <a:pPr lvl="1">
              <a:lnSpc>
                <a:spcPct val="110000"/>
              </a:lnSpc>
            </a:pPr>
            <a:r>
              <a:rPr kumimoji="1" lang="ja-JP" altLang="en-US" dirty="0"/>
              <a:t>共有</a:t>
            </a:r>
            <a:r>
              <a:rPr lang="ja-JP" altLang="en-US" dirty="0"/>
              <a:t>で決着。但し、共有著作物の利用は、相手の承諾が必要であるため、利用条件を予め網羅するように協議。</a:t>
            </a:r>
            <a:endParaRPr lang="en-US" altLang="ja-JP" dirty="0"/>
          </a:p>
          <a:p>
            <a:pPr>
              <a:lnSpc>
                <a:spcPct val="110000"/>
              </a:lnSpc>
            </a:pPr>
            <a:r>
              <a:rPr lang="ja-JP" altLang="en-US" dirty="0"/>
              <a:t>再利用モデルの扱い</a:t>
            </a:r>
            <a:endParaRPr lang="en-US" altLang="ja-JP" dirty="0"/>
          </a:p>
          <a:p>
            <a:pPr lvl="1">
              <a:lnSpc>
                <a:spcPct val="110000"/>
              </a:lnSpc>
            </a:pPr>
            <a:r>
              <a:rPr lang="ja-JP" altLang="en-US" dirty="0"/>
              <a:t>双方自己のみ構築できることを主張</a:t>
            </a:r>
            <a:endParaRPr lang="en-US" altLang="ja-JP" dirty="0"/>
          </a:p>
          <a:p>
            <a:pPr lvl="1">
              <a:lnSpc>
                <a:spcPct val="110000"/>
              </a:lnSpc>
            </a:pPr>
            <a:r>
              <a:rPr lang="en-US" altLang="ja-JP" dirty="0"/>
              <a:t>B1</a:t>
            </a:r>
            <a:r>
              <a:rPr lang="ja-JP" altLang="en-US" dirty="0"/>
              <a:t>社　将来の再利用モデル構築による収益機会を</a:t>
            </a:r>
            <a:r>
              <a:rPr lang="en-US" altLang="ja-JP" dirty="0"/>
              <a:t>B1</a:t>
            </a:r>
            <a:r>
              <a:rPr lang="ja-JP" altLang="en-US" dirty="0"/>
              <a:t>社が確保できるなら、翻訳エンジンの利用によるメリットシェア（収益の一部還元）は不要</a:t>
            </a:r>
            <a:r>
              <a:rPr lang="en-US" altLang="ja-JP" dirty="0"/>
              <a:t/>
            </a:r>
            <a:br>
              <a:rPr lang="en-US" altLang="ja-JP" dirty="0"/>
            </a:br>
            <a:endParaRPr lang="en-US" altLang="ja-JP" dirty="0"/>
          </a:p>
          <a:p>
            <a:pPr lvl="1">
              <a:lnSpc>
                <a:spcPct val="110000"/>
              </a:lnSpc>
            </a:pPr>
            <a:r>
              <a:rPr lang="ja-JP" altLang="en-US" dirty="0"/>
              <a:t>通常は</a:t>
            </a:r>
            <a:r>
              <a:rPr lang="en-US" altLang="ja-JP" dirty="0"/>
              <a:t>B1</a:t>
            </a:r>
            <a:r>
              <a:rPr lang="ja-JP" altLang="en-US" dirty="0"/>
              <a:t>社のみが構築することで決着。</a:t>
            </a:r>
            <a:endParaRPr lang="en-US" altLang="ja-JP" dirty="0"/>
          </a:p>
          <a:p>
            <a:pPr lvl="1">
              <a:lnSpc>
                <a:spcPct val="110000"/>
              </a:lnSpc>
            </a:pPr>
            <a:r>
              <a:rPr lang="ja-JP" altLang="en-US" dirty="0"/>
              <a:t>但し、</a:t>
            </a:r>
            <a:r>
              <a:rPr lang="en-US" altLang="ja-JP" dirty="0"/>
              <a:t>B1</a:t>
            </a:r>
            <a:r>
              <a:rPr lang="ja-JP" altLang="en-US" dirty="0"/>
              <a:t>社の</a:t>
            </a:r>
            <a:r>
              <a:rPr lang="en-US" altLang="ja-JP" dirty="0" err="1"/>
              <a:t>CoC</a:t>
            </a:r>
            <a:r>
              <a:rPr lang="ja-JP" altLang="en-US" dirty="0"/>
              <a:t>時には</a:t>
            </a:r>
            <a:r>
              <a:rPr lang="en-US" altLang="ja-JP" dirty="0"/>
              <a:t>A1</a:t>
            </a:r>
            <a:r>
              <a:rPr lang="ja-JP" altLang="en-US" dirty="0"/>
              <a:t>社も実施できるように学習用プログラムの使用許諾を受けられるようにする。</a:t>
            </a:r>
            <a:endParaRPr lang="en-US" altLang="ja-JP" dirty="0"/>
          </a:p>
          <a:p>
            <a:pPr lvl="1">
              <a:lnSpc>
                <a:spcPct val="110000"/>
              </a:lnSpc>
            </a:pP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29</a:t>
            </a:fld>
            <a:endParaRPr lang="en-US" altLang="ja-JP"/>
          </a:p>
        </p:txBody>
      </p:sp>
      <p:sp>
        <p:nvSpPr>
          <p:cNvPr id="13" name="下矢印 12"/>
          <p:cNvSpPr/>
          <p:nvPr/>
        </p:nvSpPr>
        <p:spPr>
          <a:xfrm>
            <a:off x="4211960" y="2636912"/>
            <a:ext cx="504056" cy="360040"/>
          </a:xfrm>
          <a:prstGeom prst="downArrow">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4211960" y="5301208"/>
            <a:ext cx="504056" cy="360040"/>
          </a:xfrm>
          <a:prstGeom prst="downArrow">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5" name="テキスト ボックス 4"/>
          <p:cNvSpPr txBox="1"/>
          <p:nvPr/>
        </p:nvSpPr>
        <p:spPr>
          <a:xfrm>
            <a:off x="-61020" y="6642815"/>
            <a:ext cx="899316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注</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翻訳エンジンの帰属において、技術的貢献により</a:t>
            </a:r>
            <a:r>
              <a:rPr kumimoji="1" lang="en-US" altLang="ja-JP" sz="1200" dirty="0">
                <a:latin typeface="Meiryo UI" panose="020B0604030504040204" pitchFamily="50" charset="-128"/>
                <a:ea typeface="Meiryo UI" panose="020B0604030504040204" pitchFamily="50" charset="-128"/>
              </a:rPr>
              <a:t>B1</a:t>
            </a:r>
            <a:r>
              <a:rPr kumimoji="1" lang="ja-JP" altLang="en-US" sz="1200" dirty="0">
                <a:latin typeface="Meiryo UI" panose="020B0604030504040204" pitchFamily="50" charset="-128"/>
                <a:ea typeface="Meiryo UI" panose="020B0604030504040204" pitchFamily="50" charset="-128"/>
              </a:rPr>
              <a:t>社単独帰属の議論優勢とした背景は、考察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学習済みモデルの知財取扱いを参照</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952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交渉結果</a:t>
            </a:r>
          </a:p>
        </p:txBody>
      </p:sp>
      <p:sp>
        <p:nvSpPr>
          <p:cNvPr id="3" name="コンテンツ プレースホルダー 2"/>
          <p:cNvSpPr>
            <a:spLocks noGrp="1"/>
          </p:cNvSpPr>
          <p:nvPr>
            <p:ph idx="1"/>
          </p:nvPr>
        </p:nvSpPr>
        <p:spPr>
          <a:xfrm>
            <a:off x="179512" y="692597"/>
            <a:ext cx="9001000" cy="576163"/>
          </a:xfrm>
        </p:spPr>
        <p:txBody>
          <a:bodyPr/>
          <a:lstStyle/>
          <a:p>
            <a:r>
              <a:rPr kumimoji="1" lang="ja-JP" altLang="en-US" sz="2000" dirty="0"/>
              <a:t>翻訳エンジン</a:t>
            </a:r>
            <a:r>
              <a:rPr lang="ja-JP" altLang="en-US" sz="2000" dirty="0"/>
              <a:t>の</a:t>
            </a:r>
            <a:r>
              <a:rPr kumimoji="1" lang="ja-JP" altLang="en-US" sz="2000" dirty="0"/>
              <a:t>利用条件を網羅するため、両社の視点で２パターン</a:t>
            </a:r>
            <a:r>
              <a:rPr kumimoji="1" lang="en-US" altLang="ja-JP" sz="2000" dirty="0"/>
              <a:t/>
            </a:r>
            <a:br>
              <a:rPr kumimoji="1" lang="en-US" altLang="ja-JP" sz="2000" dirty="0"/>
            </a:br>
            <a:r>
              <a:rPr kumimoji="1" lang="ja-JP" altLang="en-US" sz="2000" dirty="0"/>
              <a:t>（エンドユーザ向け利用、他の翻訳会社等の第三者向け使用許諾）を議論した。</a:t>
            </a:r>
            <a:endParaRPr kumimoji="1" lang="en-US" altLang="ja-JP" sz="2000" dirty="0"/>
          </a:p>
          <a:p>
            <a:pPr eaLnBrk="1"/>
            <a:r>
              <a:rPr lang="ja-JP" altLang="en-US" sz="2000" dirty="0"/>
              <a:t>翻訳エンジン</a:t>
            </a:r>
            <a:r>
              <a:rPr lang="en-US" altLang="ja-JP" sz="2000" dirty="0"/>
              <a:t>(</a:t>
            </a:r>
            <a:r>
              <a:rPr lang="ja-JP" altLang="en-US" sz="2000" dirty="0"/>
              <a:t>学習済モデル</a:t>
            </a:r>
            <a:r>
              <a:rPr lang="en-US" altLang="ja-JP" sz="2000" dirty="0"/>
              <a:t>)</a:t>
            </a:r>
            <a:r>
              <a:rPr lang="ja-JP" altLang="en-US" sz="2000" dirty="0" err="1"/>
              <a:t>、</a:t>
            </a:r>
            <a:r>
              <a:rPr lang="ja-JP" altLang="en-US" sz="2000" dirty="0"/>
              <a:t>再利用モデル以外の項目も取扱いを協議し、</a:t>
            </a:r>
            <a:r>
              <a:rPr lang="en-US" altLang="ja-JP" sz="2000" dirty="0"/>
              <a:t/>
            </a:r>
            <a:br>
              <a:rPr lang="en-US" altLang="ja-JP" sz="2000" dirty="0"/>
            </a:br>
            <a:r>
              <a:rPr lang="ja-JP" altLang="en-US" sz="2000" dirty="0"/>
              <a:t>結果は下表の通りとなった。</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30</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399693437"/>
              </p:ext>
            </p:extLst>
          </p:nvPr>
        </p:nvGraphicFramePr>
        <p:xfrm>
          <a:off x="251518" y="2266528"/>
          <a:ext cx="8712969" cy="4047995"/>
        </p:xfrm>
        <a:graphic>
          <a:graphicData uri="http://schemas.openxmlformats.org/drawingml/2006/table">
            <a:tbl>
              <a:tblPr firstRow="1" bandRow="1">
                <a:tableStyleId>{5940675A-B579-460E-94D1-54222C63F5DA}</a:tableStyleId>
              </a:tblPr>
              <a:tblGrid>
                <a:gridCol w="1079483">
                  <a:extLst>
                    <a:ext uri="{9D8B030D-6E8A-4147-A177-3AD203B41FA5}">
                      <a16:colId xmlns:a16="http://schemas.microsoft.com/office/drawing/2014/main" xmlns="" val="20001"/>
                    </a:ext>
                  </a:extLst>
                </a:gridCol>
                <a:gridCol w="2004754">
                  <a:extLst>
                    <a:ext uri="{9D8B030D-6E8A-4147-A177-3AD203B41FA5}">
                      <a16:colId xmlns:a16="http://schemas.microsoft.com/office/drawing/2014/main" xmlns="" val="20002"/>
                    </a:ext>
                  </a:extLst>
                </a:gridCol>
                <a:gridCol w="925271">
                  <a:extLst>
                    <a:ext uri="{9D8B030D-6E8A-4147-A177-3AD203B41FA5}">
                      <a16:colId xmlns:a16="http://schemas.microsoft.com/office/drawing/2014/main" xmlns="" val="20003"/>
                    </a:ext>
                  </a:extLst>
                </a:gridCol>
                <a:gridCol w="1002377">
                  <a:extLst>
                    <a:ext uri="{9D8B030D-6E8A-4147-A177-3AD203B41FA5}">
                      <a16:colId xmlns:a16="http://schemas.microsoft.com/office/drawing/2014/main" xmlns="" val="20004"/>
                    </a:ext>
                  </a:extLst>
                </a:gridCol>
                <a:gridCol w="1756869">
                  <a:extLst>
                    <a:ext uri="{9D8B030D-6E8A-4147-A177-3AD203B41FA5}">
                      <a16:colId xmlns:a16="http://schemas.microsoft.com/office/drawing/2014/main" xmlns="" val="20005"/>
                    </a:ext>
                  </a:extLst>
                </a:gridCol>
                <a:gridCol w="1944215">
                  <a:extLst>
                    <a:ext uri="{9D8B030D-6E8A-4147-A177-3AD203B41FA5}">
                      <a16:colId xmlns:a16="http://schemas.microsoft.com/office/drawing/2014/main" xmlns="" val="20006"/>
                    </a:ext>
                  </a:extLst>
                </a:gridCol>
              </a:tblGrid>
              <a:tr h="247135">
                <a:tc rowSpan="2">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項目</a:t>
                      </a:r>
                    </a:p>
                  </a:txBody>
                  <a:tcPr marL="36000" marR="36000"/>
                </a:tc>
                <a:tc rowSpan="2">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内容</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noFill/>
                  </a:tcPr>
                </a:tc>
                <a:tc rowSpan="2">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種類</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eaLnBrk="1"/>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帰属</a:t>
                      </a:r>
                      <a:r>
                        <a:rPr kumimoji="1" lang="en-US" altLang="ja-JP" sz="1600" b="0" dirty="0">
                          <a:solidFill>
                            <a:schemeClr val="tx1"/>
                          </a:solidFill>
                          <a:latin typeface="Meiryo UI" panose="020B0604030504040204" pitchFamily="50" charset="-128"/>
                          <a:ea typeface="Meiryo UI" panose="020B0604030504040204" pitchFamily="50" charset="-128"/>
                        </a:rPr>
                        <a:t>)</a:t>
                      </a: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gridSpan="3">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利用条件</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426869">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vMerge="1">
                  <a:txBody>
                    <a:bodyPr/>
                    <a:lstStyle/>
                    <a:p>
                      <a:endParaRPr kumimoji="1" lang="en-US" altLang="ja-JP" sz="12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利用者</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エンドユーザ向け利用</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第三者向け使用許諾</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0"/>
                  </a:ext>
                </a:extLst>
              </a:tr>
              <a:tr h="247135">
                <a:tc>
                  <a:txBody>
                    <a:bodyPr/>
                    <a:lstStyle/>
                    <a:p>
                      <a:pPr eaLnBrk="1"/>
                      <a:r>
                        <a:rPr kumimoji="1" lang="ja-JP" altLang="en-US" sz="1600" dirty="0">
                          <a:solidFill>
                            <a:schemeClr val="tx1"/>
                          </a:solidFill>
                          <a:latin typeface="Meiryo UI" panose="020B0604030504040204" pitchFamily="50" charset="-128"/>
                          <a:ea typeface="Meiryo UI" panose="020B0604030504040204" pitchFamily="50" charset="-128"/>
                        </a:rPr>
                        <a:t>生データ、</a:t>
                      </a:r>
                      <a:endParaRPr kumimoji="1" lang="en-US" altLang="ja-JP" sz="1600" dirty="0">
                        <a:solidFill>
                          <a:schemeClr val="tx1"/>
                        </a:solidFill>
                        <a:latin typeface="Meiryo UI" panose="020B0604030504040204" pitchFamily="50" charset="-128"/>
                        <a:ea typeface="Meiryo UI" panose="020B0604030504040204" pitchFamily="50" charset="-128"/>
                      </a:endParaRPr>
                    </a:p>
                    <a:p>
                      <a:pPr eaLnBrk="1"/>
                      <a:r>
                        <a:rPr kumimoji="1" lang="ja-JP" altLang="en-US" sz="1600" dirty="0">
                          <a:solidFill>
                            <a:schemeClr val="tx1"/>
                          </a:solidFill>
                          <a:latin typeface="Meiryo UI" panose="020B0604030504040204" pitchFamily="50" charset="-128"/>
                          <a:ea typeface="Meiryo UI" panose="020B0604030504040204" pitchFamily="50" charset="-128"/>
                        </a:rPr>
                        <a:t>学習用</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データセット</a:t>
                      </a:r>
                    </a:p>
                  </a:txBody>
                  <a:tcPr marL="36000" marR="0">
                    <a:lnB w="12700" cap="flat" cmpd="sng" algn="ctr">
                      <a:solidFill>
                        <a:schemeClr val="tx1"/>
                      </a:solidFill>
                      <a:prstDash val="solid"/>
                      <a:round/>
                      <a:headEnd type="none" w="med" len="med"/>
                      <a:tailEnd type="none" w="med" len="med"/>
                    </a:lnB>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A1</a:t>
                      </a:r>
                      <a:r>
                        <a:rPr kumimoji="1" lang="ja-JP" altLang="en-US" sz="1600" b="0" dirty="0">
                          <a:solidFill>
                            <a:schemeClr val="tx1"/>
                          </a:solidFill>
                          <a:latin typeface="Meiryo UI" panose="020B0604030504040204" pitchFamily="50" charset="-128"/>
                          <a:ea typeface="Meiryo UI" panose="020B0604030504040204" pitchFamily="50" charset="-128"/>
                        </a:rPr>
                        <a:t>社内の対訳データ、</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eaLnBrk="1"/>
                      <a:r>
                        <a:rPr kumimoji="1" lang="ja-JP" altLang="en-US" sz="1600" b="0" dirty="0">
                          <a:solidFill>
                            <a:schemeClr val="tx1"/>
                          </a:solidFill>
                          <a:latin typeface="Meiryo UI" panose="020B0604030504040204" pitchFamily="50" charset="-128"/>
                          <a:ea typeface="Meiryo UI" panose="020B0604030504040204" pitchFamily="50" charset="-128"/>
                        </a:rPr>
                        <a:t>フォーマット成型後のデータセット</a:t>
                      </a:r>
                    </a:p>
                  </a:txBody>
                  <a:tcPr marL="36000" marR="36000">
                    <a:noFill/>
                  </a:tcPr>
                </a:tc>
                <a:tc>
                  <a:txBody>
                    <a:bodyPr/>
                    <a:lstStyle/>
                    <a:p>
                      <a:pPr algn="ctr" eaLnBrk="1"/>
                      <a:r>
                        <a:rPr kumimoji="1" lang="ja-JP" altLang="en-US" sz="1600" b="0" dirty="0">
                          <a:solidFill>
                            <a:schemeClr val="tx1"/>
                          </a:solidFill>
                          <a:latin typeface="Meiryo UI" panose="020B0604030504040204" pitchFamily="50" charset="-128"/>
                          <a:ea typeface="Meiryo UI" panose="020B0604030504040204" pitchFamily="50" charset="-128"/>
                        </a:rPr>
                        <a:t>データ</a:t>
                      </a: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l" eaLnBrk="1"/>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利用後削除</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1"/>
                  </a:ext>
                </a:extLst>
              </a:tr>
              <a:tr h="247135">
                <a:tc rowSpan="2">
                  <a:txBody>
                    <a:bodyPr/>
                    <a:lstStyle/>
                    <a:p>
                      <a:pPr eaLnBrk="1"/>
                      <a:r>
                        <a:rPr kumimoji="1" lang="ja-JP" altLang="en-US" sz="1600" dirty="0">
                          <a:solidFill>
                            <a:schemeClr val="tx1"/>
                          </a:solidFill>
                          <a:latin typeface="Meiryo UI" panose="020B0604030504040204" pitchFamily="50" charset="-128"/>
                          <a:ea typeface="Meiryo UI" panose="020B0604030504040204" pitchFamily="50" charset="-128"/>
                        </a:rPr>
                        <a:t>学習用</a:t>
                      </a:r>
                      <a:endParaRPr kumimoji="1" lang="en-US" altLang="ja-JP" sz="1600" dirty="0">
                        <a:solidFill>
                          <a:schemeClr val="tx1"/>
                        </a:solidFill>
                        <a:latin typeface="Meiryo UI" panose="020B0604030504040204" pitchFamily="50" charset="-128"/>
                        <a:ea typeface="Meiryo UI" panose="020B0604030504040204" pitchFamily="50" charset="-128"/>
                      </a:endParaRPr>
                    </a:p>
                    <a:p>
                      <a:pPr eaLnBrk="1"/>
                      <a:r>
                        <a:rPr kumimoji="1" lang="ja-JP" altLang="en-US" sz="1600" dirty="0">
                          <a:solidFill>
                            <a:schemeClr val="tx1"/>
                          </a:solidFill>
                          <a:latin typeface="Meiryo UI" panose="020B0604030504040204" pitchFamily="50" charset="-128"/>
                          <a:ea typeface="Meiryo UI" panose="020B0604030504040204" pitchFamily="50" charset="-128"/>
                        </a:rPr>
                        <a:t>プログラム</a:t>
                      </a:r>
                    </a:p>
                  </a:txBody>
                  <a:tcPr marL="36000" marR="0">
                    <a:lnT w="12700" cap="flat" cmpd="sng" algn="ctr">
                      <a:solidFill>
                        <a:schemeClr val="tx1"/>
                      </a:solidFill>
                      <a:prstDash val="solid"/>
                      <a:round/>
                      <a:headEnd type="none" w="med" len="med"/>
                      <a:tailEnd type="none" w="med" len="med"/>
                    </a:lnT>
                  </a:tcPr>
                </a:tc>
                <a:tc rowSpan="2">
                  <a:txBody>
                    <a:bodyPr/>
                    <a:lstStyle/>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翻訳エンジン作成の</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プラットフォーム</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rowSpan="2">
                  <a:txBody>
                    <a:bodyPr/>
                    <a:lstStyle/>
                    <a:p>
                      <a:pPr algn="ctr"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A1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err="1">
                          <a:solidFill>
                            <a:schemeClr val="tx1"/>
                          </a:solidFill>
                          <a:latin typeface="Meiryo UI" panose="020B0604030504040204" pitchFamily="50" charset="-128"/>
                          <a:ea typeface="Meiryo UI" panose="020B0604030504040204" pitchFamily="50" charset="-128"/>
                        </a:rPr>
                        <a:t>CoC</a:t>
                      </a:r>
                      <a:r>
                        <a:rPr kumimoji="1" lang="ja-JP" altLang="en-US" sz="1600" b="0" dirty="0">
                          <a:solidFill>
                            <a:schemeClr val="tx1"/>
                          </a:solidFill>
                          <a:latin typeface="Meiryo UI" panose="020B0604030504040204" pitchFamily="50" charset="-128"/>
                          <a:ea typeface="Meiryo UI" panose="020B0604030504040204" pitchFamily="50" charset="-128"/>
                        </a:rPr>
                        <a:t>時）</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4713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7"/>
                  </a:ext>
                </a:extLst>
              </a:tr>
              <a:tr h="606603">
                <a:tc rowSpan="2">
                  <a:txBody>
                    <a:bodyPr/>
                    <a:lstStyle/>
                    <a:p>
                      <a:pPr eaLnBrk="1"/>
                      <a:r>
                        <a:rPr kumimoji="1" lang="ja-JP" altLang="en-US" sz="1600" dirty="0">
                          <a:solidFill>
                            <a:schemeClr val="tx1"/>
                          </a:solidFill>
                          <a:latin typeface="Meiryo UI" panose="020B0604030504040204" pitchFamily="50" charset="-128"/>
                          <a:ea typeface="Meiryo UI" panose="020B0604030504040204" pitchFamily="50" charset="-128"/>
                        </a:rPr>
                        <a:t>学習済</a:t>
                      </a:r>
                      <a:endParaRPr kumimoji="1" lang="en-US" altLang="ja-JP" sz="1600" dirty="0">
                        <a:solidFill>
                          <a:schemeClr val="tx1"/>
                        </a:solidFill>
                        <a:latin typeface="Meiryo UI" panose="020B0604030504040204" pitchFamily="50" charset="-128"/>
                        <a:ea typeface="Meiryo UI" panose="020B0604030504040204" pitchFamily="50" charset="-128"/>
                      </a:endParaRPr>
                    </a:p>
                    <a:p>
                      <a:pPr eaLnBrk="1"/>
                      <a:r>
                        <a:rPr kumimoji="1" lang="ja-JP" altLang="en-US" sz="1600" dirty="0">
                          <a:solidFill>
                            <a:schemeClr val="tx1"/>
                          </a:solidFill>
                          <a:latin typeface="Meiryo UI" panose="020B0604030504040204" pitchFamily="50" charset="-128"/>
                          <a:ea typeface="Meiryo UI" panose="020B0604030504040204" pitchFamily="50" charset="-128"/>
                        </a:rPr>
                        <a:t>モデル</a:t>
                      </a:r>
                    </a:p>
                  </a:txBody>
                  <a:tcPr marL="36000" marR="0"/>
                </a:tc>
                <a:tc rowSpan="2">
                  <a:txBody>
                    <a:bodyPr/>
                    <a:lstStyle/>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翻訳エンジン</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（プログラム）</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著作物</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共有</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65000"/>
                      </a:schemeClr>
                    </a:solidFill>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A1</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バイナリ</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eaLnBrk="1"/>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企業ユーザ、</a:t>
                      </a:r>
                      <a:r>
                        <a:rPr kumimoji="1" lang="en-US" altLang="ja-JP" sz="1600" b="0" dirty="0">
                          <a:solidFill>
                            <a:schemeClr val="tx1"/>
                          </a:solidFill>
                          <a:latin typeface="Meiryo UI" panose="020B0604030504040204" pitchFamily="50" charset="-128"/>
                          <a:ea typeface="Meiryo UI" panose="020B0604030504040204" pitchFamily="50" charset="-128"/>
                        </a:rPr>
                        <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ja-JP" altLang="en-US" sz="1600" b="0" dirty="0">
                          <a:solidFill>
                            <a:schemeClr val="tx1"/>
                          </a:solidFill>
                          <a:latin typeface="Meiryo UI" panose="020B0604030504040204" pitchFamily="50" charset="-128"/>
                          <a:ea typeface="Meiryo UI" panose="020B0604030504040204" pitchFamily="50" charset="-128"/>
                        </a:rPr>
                        <a:t>再使用許諾可</a:t>
                      </a:r>
                      <a:r>
                        <a:rPr kumimoji="1" lang="en-US" altLang="ja-JP"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eaLnBrk="1"/>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●年間はリスト記載会社は</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5"/>
                  </a:ext>
                </a:extLst>
              </a:tr>
              <a:tr h="6066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eaLnBrk="1"/>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algn="l" eaLnBrk="1"/>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一般ユーザ、</a:t>
                      </a:r>
                      <a:r>
                        <a:rPr kumimoji="1" lang="en-US" altLang="ja-JP" sz="1600" b="0" dirty="0">
                          <a:solidFill>
                            <a:schemeClr val="tx1"/>
                          </a:solidFill>
                          <a:latin typeface="Meiryo UI" panose="020B0604030504040204" pitchFamily="50" charset="-128"/>
                          <a:ea typeface="Meiryo UI" panose="020B0604030504040204" pitchFamily="50" charset="-128"/>
                        </a:rPr>
                        <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ja-JP" altLang="en-US" sz="1600" b="0" dirty="0">
                          <a:solidFill>
                            <a:schemeClr val="tx1"/>
                          </a:solidFill>
                          <a:latin typeface="Meiryo UI" panose="020B0604030504040204" pitchFamily="50" charset="-128"/>
                          <a:ea typeface="Meiryo UI" panose="020B0604030504040204" pitchFamily="50" charset="-128"/>
                        </a:rPr>
                        <a:t>クラウド経由で提供</a:t>
                      </a:r>
                      <a:r>
                        <a:rPr kumimoji="1" lang="en-US" altLang="ja-JP"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●年間はリスト記載会社は</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xmlns="" val="10009"/>
                  </a:ext>
                </a:extLst>
              </a:tr>
              <a:tr h="426869">
                <a:tc>
                  <a:txBody>
                    <a:bodyPr/>
                    <a:lstStyle/>
                    <a:p>
                      <a:pPr eaLnBrk="1"/>
                      <a:r>
                        <a:rPr kumimoji="1" lang="ja-JP" altLang="en-US" sz="1600" dirty="0">
                          <a:solidFill>
                            <a:schemeClr val="tx1"/>
                          </a:solidFill>
                          <a:latin typeface="Meiryo UI" panose="020B0604030504040204" pitchFamily="50" charset="-128"/>
                          <a:ea typeface="Meiryo UI" panose="020B0604030504040204" pitchFamily="50" charset="-128"/>
                        </a:rPr>
                        <a:t>再利用</a:t>
                      </a:r>
                      <a:endParaRPr kumimoji="1" lang="en-US" altLang="ja-JP" sz="1600" dirty="0">
                        <a:solidFill>
                          <a:schemeClr val="tx1"/>
                        </a:solidFill>
                        <a:latin typeface="Meiryo UI" panose="020B0604030504040204" pitchFamily="50" charset="-128"/>
                        <a:ea typeface="Meiryo UI" panose="020B0604030504040204" pitchFamily="50" charset="-128"/>
                      </a:endParaRPr>
                    </a:p>
                    <a:p>
                      <a:pPr eaLnBrk="1"/>
                      <a:r>
                        <a:rPr kumimoji="1" lang="ja-JP" altLang="en-US" sz="1600" dirty="0">
                          <a:solidFill>
                            <a:schemeClr val="tx1"/>
                          </a:solidFill>
                          <a:latin typeface="Meiryo UI" panose="020B0604030504040204" pitchFamily="50" charset="-128"/>
                          <a:ea typeface="Meiryo UI" panose="020B0604030504040204" pitchFamily="50" charset="-128"/>
                        </a:rPr>
                        <a:t>モデル</a:t>
                      </a:r>
                    </a:p>
                  </a:txBody>
                  <a:tcPr marL="36000" marR="0"/>
                </a:tc>
                <a:tc>
                  <a:txBody>
                    <a:bodyPr/>
                    <a:lstStyle/>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追加学習した新規翻訳エンジン</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gridSpan="4">
                  <a:txBody>
                    <a:bodyPr/>
                    <a:lstStyle/>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業務受託は</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社が優先交渉（</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A1</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社は最初に</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社に打診）</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eaLnBrk="1"/>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詳細は別途協議</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solidFill>
                      <a:schemeClr val="bg1">
                        <a:lumMod val="65000"/>
                      </a:schemeClr>
                    </a:solidFill>
                  </a:tcPr>
                </a:tc>
                <a:tc hMerge="1">
                  <a:txBody>
                    <a:bodyPr/>
                    <a:lstStyle/>
                    <a:p>
                      <a:pPr algn="l"/>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algn="l"/>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algn="l"/>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8"/>
                  </a:ext>
                </a:extLst>
              </a:tr>
            </a:tbl>
          </a:graphicData>
        </a:graphic>
      </p:graphicFrame>
      <p:sp>
        <p:nvSpPr>
          <p:cNvPr id="6" name="テキスト ボックス 5"/>
          <p:cNvSpPr txBox="1"/>
          <p:nvPr/>
        </p:nvSpPr>
        <p:spPr>
          <a:xfrm>
            <a:off x="179512" y="6309320"/>
            <a:ext cx="8856984" cy="338554"/>
          </a:xfrm>
          <a:prstGeom prst="rect">
            <a:avLst/>
          </a:prstGeom>
          <a:noFill/>
        </p:spPr>
        <p:txBody>
          <a:bodyPr wrap="square" rtlCol="0">
            <a:spAutoFit/>
          </a:bodyPr>
          <a:lstStyle/>
          <a:p>
            <a:pPr eaLnBrk="1" fontAlgn="auto" hangingPunct="1">
              <a:spcBef>
                <a:spcPts val="0"/>
              </a:spcBef>
              <a:spcAft>
                <a:spcPts val="0"/>
              </a:spcAft>
            </a:pPr>
            <a:r>
              <a:rPr lang="ja-JP" altLang="en-US" sz="1600" dirty="0">
                <a:solidFill>
                  <a:prstClr val="black"/>
                </a:solidFill>
                <a:latin typeface="MeiryoUI"/>
                <a:ea typeface="ＭＳ Ｐゴシック"/>
              </a:rPr>
              <a:t>凡例　◎：無償自由、〇：自由実施、△：制約有、</a:t>
            </a:r>
            <a:r>
              <a:rPr lang="en-US" altLang="ja-JP" sz="1600" dirty="0">
                <a:solidFill>
                  <a:prstClr val="black"/>
                </a:solidFill>
                <a:latin typeface="MeiryoUI"/>
                <a:ea typeface="ＭＳ Ｐゴシック"/>
              </a:rPr>
              <a:t>×</a:t>
            </a:r>
            <a:r>
              <a:rPr lang="ja-JP" altLang="en-US" sz="1600" dirty="0">
                <a:solidFill>
                  <a:prstClr val="black"/>
                </a:solidFill>
                <a:latin typeface="MeiryoUI"/>
                <a:ea typeface="ＭＳ Ｐゴシック"/>
              </a:rPr>
              <a:t>：利用不可</a:t>
            </a:r>
          </a:p>
        </p:txBody>
      </p:sp>
      <p:sp>
        <p:nvSpPr>
          <p:cNvPr id="10" name="テキスト ボックス 9"/>
          <p:cNvSpPr txBox="1"/>
          <p:nvPr/>
        </p:nvSpPr>
        <p:spPr>
          <a:xfrm>
            <a:off x="3707904" y="1916832"/>
            <a:ext cx="1800200"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交渉結果</a:t>
            </a:r>
          </a:p>
        </p:txBody>
      </p:sp>
      <p:sp>
        <p:nvSpPr>
          <p:cNvPr id="9" name="角丸四角形 8"/>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
        <p:nvSpPr>
          <p:cNvPr id="7" name="テキスト ボックス 6"/>
          <p:cNvSpPr txBox="1"/>
          <p:nvPr/>
        </p:nvSpPr>
        <p:spPr>
          <a:xfrm>
            <a:off x="35496" y="6631782"/>
            <a:ext cx="842493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注</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ここで</a:t>
            </a:r>
            <a:r>
              <a:rPr lang="en-US" altLang="ja-JP" sz="1200" dirty="0">
                <a:latin typeface="Meiryo UI" panose="020B0604030504040204" pitchFamily="50" charset="-128"/>
                <a:ea typeface="Meiryo UI" panose="020B0604030504040204" pitchFamily="50" charset="-128"/>
              </a:rPr>
              <a:t>A1</a:t>
            </a:r>
            <a:r>
              <a:rPr lang="ja-JP" altLang="en-US" sz="1200" dirty="0">
                <a:latin typeface="Meiryo UI" panose="020B0604030504040204" pitchFamily="50" charset="-128"/>
                <a:ea typeface="Meiryo UI" panose="020B0604030504040204" pitchFamily="50" charset="-128"/>
              </a:rPr>
              <a:t>社は翻訳エンジンをバイナリ形式</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ソースコードは非開示の状態</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で受</a:t>
            </a:r>
            <a:r>
              <a:rPr lang="ja-JP" altLang="en-US" sz="1200" dirty="0">
                <a:latin typeface="Meiryo UI" panose="020B0604030504040204" pitchFamily="50" charset="-128"/>
                <a:ea typeface="Meiryo UI" panose="020B0604030504040204" pitchFamily="50" charset="-128"/>
              </a:rPr>
              <a:t>領している。その背景はケース</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考察２を参照。</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188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考察１</a:t>
            </a:r>
          </a:p>
        </p:txBody>
      </p:sp>
      <p:sp>
        <p:nvSpPr>
          <p:cNvPr id="3" name="コンテンツ プレースホルダー 2"/>
          <p:cNvSpPr>
            <a:spLocks noGrp="1"/>
          </p:cNvSpPr>
          <p:nvPr>
            <p:ph idx="1"/>
          </p:nvPr>
        </p:nvSpPr>
        <p:spPr>
          <a:xfrm>
            <a:off x="107504" y="646584"/>
            <a:ext cx="8784977" cy="5446712"/>
          </a:xfrm>
        </p:spPr>
        <p:txBody>
          <a:bodyPr rIns="36000"/>
          <a:lstStyle/>
          <a:p>
            <a:pPr>
              <a:lnSpc>
                <a:spcPct val="110000"/>
              </a:lnSpc>
            </a:pPr>
            <a:r>
              <a:rPr lang="ja-JP" altLang="en-US" b="1" dirty="0">
                <a:solidFill>
                  <a:schemeClr val="tx2"/>
                </a:solidFill>
              </a:rPr>
              <a:t>争点１：翻訳エンジン（学習済みモデル）の帰属、利用条件</a:t>
            </a:r>
            <a:endParaRPr lang="en-US" altLang="ja-JP" b="1" dirty="0">
              <a:solidFill>
                <a:schemeClr val="tx2"/>
              </a:solidFill>
            </a:endParaRPr>
          </a:p>
          <a:p>
            <a:pPr marL="542925" indent="-276225" eaLnBrk="1">
              <a:lnSpc>
                <a:spcPct val="110000"/>
              </a:lnSpc>
            </a:pPr>
            <a:r>
              <a:rPr kumimoji="1" lang="ja-JP" altLang="en-US" b="1" u="sng" dirty="0">
                <a:solidFill>
                  <a:schemeClr val="tx2"/>
                </a:solidFill>
              </a:rPr>
              <a:t>帰属は共有とした</a:t>
            </a:r>
            <a:r>
              <a:rPr kumimoji="1" lang="ja-JP" altLang="en-US" dirty="0">
                <a:solidFill>
                  <a:schemeClr val="tx2"/>
                </a:solidFill>
              </a:rPr>
              <a:t>。技術的貢献からベンチャー</a:t>
            </a:r>
            <a:r>
              <a:rPr kumimoji="1" lang="en-US" altLang="ja-JP" dirty="0">
                <a:solidFill>
                  <a:schemeClr val="tx2"/>
                </a:solidFill>
              </a:rPr>
              <a:t>B1</a:t>
            </a:r>
            <a:r>
              <a:rPr kumimoji="1" lang="ja-JP" altLang="en-US" dirty="0">
                <a:solidFill>
                  <a:schemeClr val="tx2"/>
                </a:solidFill>
              </a:rPr>
              <a:t>社の単独帰属とし</a:t>
            </a:r>
            <a:r>
              <a:rPr kumimoji="1" lang="en-US" altLang="ja-JP" dirty="0">
                <a:solidFill>
                  <a:schemeClr val="tx2"/>
                </a:solidFill>
              </a:rPr>
              <a:t>A1</a:t>
            </a:r>
            <a:r>
              <a:rPr kumimoji="1" lang="ja-JP" altLang="en-US" dirty="0">
                <a:solidFill>
                  <a:schemeClr val="tx2"/>
                </a:solidFill>
              </a:rPr>
              <a:t>社に実施許諾する可能性もあったが、著作権の使用許諾は第三者対抗要件がないため、</a:t>
            </a:r>
            <a:r>
              <a:rPr kumimoji="1" lang="en-US" altLang="ja-JP" dirty="0">
                <a:solidFill>
                  <a:schemeClr val="tx2"/>
                </a:solidFill>
              </a:rPr>
              <a:t>B1</a:t>
            </a:r>
            <a:r>
              <a:rPr kumimoji="1" lang="ja-JP" altLang="en-US" dirty="0">
                <a:solidFill>
                  <a:schemeClr val="tx2"/>
                </a:solidFill>
              </a:rPr>
              <a:t>社の信用リスクを考慮して</a:t>
            </a:r>
            <a:r>
              <a:rPr kumimoji="1" lang="en-US" altLang="ja-JP" dirty="0">
                <a:solidFill>
                  <a:schemeClr val="tx2"/>
                </a:solidFill>
              </a:rPr>
              <a:t>A1</a:t>
            </a:r>
            <a:r>
              <a:rPr kumimoji="1" lang="ja-JP" altLang="en-US" dirty="0">
                <a:solidFill>
                  <a:schemeClr val="tx2"/>
                </a:solidFill>
              </a:rPr>
              <a:t>社も権利保有できるようにした。</a:t>
            </a:r>
            <a:r>
              <a:rPr kumimoji="1" lang="en-US" altLang="ja-JP" dirty="0">
                <a:solidFill>
                  <a:schemeClr val="tx2"/>
                </a:solidFill>
              </a:rPr>
              <a:t>B1</a:t>
            </a:r>
            <a:r>
              <a:rPr kumimoji="1" lang="ja-JP" altLang="en-US" dirty="0">
                <a:solidFill>
                  <a:schemeClr val="tx2"/>
                </a:solidFill>
              </a:rPr>
              <a:t>社の信用リスクに問題がなければ、</a:t>
            </a:r>
            <a:r>
              <a:rPr kumimoji="1" lang="en-US" altLang="ja-JP" dirty="0">
                <a:solidFill>
                  <a:schemeClr val="tx2"/>
                </a:solidFill>
              </a:rPr>
              <a:t>B1</a:t>
            </a:r>
            <a:r>
              <a:rPr kumimoji="1" lang="ja-JP" altLang="en-US" dirty="0">
                <a:solidFill>
                  <a:schemeClr val="tx2"/>
                </a:solidFill>
              </a:rPr>
              <a:t>社の単独帰属も有り得た。</a:t>
            </a:r>
            <a:r>
              <a:rPr kumimoji="1" lang="en-US" altLang="ja-JP" dirty="0">
                <a:solidFill>
                  <a:schemeClr val="tx2"/>
                </a:solidFill>
              </a:rPr>
              <a:t/>
            </a:r>
            <a:br>
              <a:rPr kumimoji="1" lang="en-US" altLang="ja-JP" dirty="0">
                <a:solidFill>
                  <a:schemeClr val="tx2"/>
                </a:solidFill>
              </a:rPr>
            </a:br>
            <a:r>
              <a:rPr kumimoji="1" lang="ja-JP" altLang="en-US" dirty="0">
                <a:solidFill>
                  <a:schemeClr val="tx2"/>
                </a:solidFill>
              </a:rPr>
              <a:t>（学習済みモデルの取扱いについて次頁参照）</a:t>
            </a:r>
            <a:endParaRPr kumimoji="1" lang="en-US" altLang="ja-JP" dirty="0">
              <a:solidFill>
                <a:schemeClr val="tx2"/>
              </a:solidFill>
            </a:endParaRPr>
          </a:p>
          <a:p>
            <a:pPr marL="542925" indent="-276225">
              <a:lnSpc>
                <a:spcPct val="110000"/>
              </a:lnSpc>
            </a:pPr>
            <a:r>
              <a:rPr lang="ja-JP" altLang="en-US" dirty="0">
                <a:solidFill>
                  <a:schemeClr val="tx2"/>
                </a:solidFill>
              </a:rPr>
              <a:t>帰属の議論になりやすいが、</a:t>
            </a:r>
            <a:r>
              <a:rPr lang="ja-JP" altLang="en-US" b="1" u="sng" dirty="0">
                <a:solidFill>
                  <a:schemeClr val="tx2"/>
                </a:solidFill>
              </a:rPr>
              <a:t>実質的には利用条件の議論が重要</a:t>
            </a:r>
            <a:r>
              <a:rPr lang="ja-JP" altLang="en-US" dirty="0">
                <a:solidFill>
                  <a:schemeClr val="tx2"/>
                </a:solidFill>
              </a:rPr>
              <a:t>であった。そのためにはお互いのビジネスモデル（活用イメージ）が明らかになっている必要がある。</a:t>
            </a:r>
            <a:r>
              <a:rPr kumimoji="1" lang="ja-JP" altLang="en-US" dirty="0">
                <a:solidFill>
                  <a:schemeClr val="tx2"/>
                </a:solidFill>
              </a:rPr>
              <a:t>本ケースは翻訳エンジン完成後の知財取り扱い協議であり、双方のビジネスモデルが明確であった。仮に、ビジネスモデルが明確でない場合は、双方の主張が折り合わず、利用条件がまとまらない可能性があった。</a:t>
            </a:r>
            <a:endParaRPr kumimoji="1" lang="en-US" altLang="ja-JP" dirty="0">
              <a:solidFill>
                <a:schemeClr val="tx2"/>
              </a:solidFill>
            </a:endParaRPr>
          </a:p>
          <a:p>
            <a:pPr marL="542925" indent="-276225">
              <a:lnSpc>
                <a:spcPct val="110000"/>
              </a:lnSpc>
            </a:pPr>
            <a:endParaRPr kumimoji="1" lang="en-US" altLang="ja-JP" dirty="0">
              <a:solidFill>
                <a:schemeClr val="tx2"/>
              </a:solidFill>
            </a:endParaRPr>
          </a:p>
          <a:p>
            <a:pPr marL="542925" indent="-276225">
              <a:lnSpc>
                <a:spcPct val="110000"/>
              </a:lnSpc>
            </a:pPr>
            <a:endParaRPr kumimoji="1" lang="en-US" altLang="ja-JP" dirty="0">
              <a:solidFill>
                <a:schemeClr val="tx2"/>
              </a:solidFill>
            </a:endParaRPr>
          </a:p>
          <a:p>
            <a:pPr>
              <a:lnSpc>
                <a:spcPct val="110000"/>
              </a:lnSpc>
            </a:pPr>
            <a:endParaRPr lang="en-US" altLang="ja-JP" dirty="0">
              <a:solidFill>
                <a:schemeClr val="tx2"/>
              </a:solidFill>
            </a:endParaRPr>
          </a:p>
          <a:p>
            <a:pPr>
              <a:lnSpc>
                <a:spcPct val="110000"/>
              </a:lnSpc>
            </a:pPr>
            <a:endParaRPr kumimoji="1" lang="en-US" altLang="ja-JP" dirty="0">
              <a:solidFill>
                <a:schemeClr val="tx2"/>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31</a:t>
            </a:fld>
            <a:endParaRPr lang="en-US" altLang="ja-JP"/>
          </a:p>
        </p:txBody>
      </p:sp>
      <p:sp>
        <p:nvSpPr>
          <p:cNvPr id="8" name="角丸四角形 7"/>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Tree>
    <p:extLst>
      <p:ext uri="{BB962C8B-B14F-4D97-AF65-F5344CB8AC3E}">
        <p14:creationId xmlns:p14="http://schemas.microsoft.com/office/powerpoint/2010/main" val="354828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学習済みモデルの知財取扱い</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33021726"/>
              </p:ext>
            </p:extLst>
          </p:nvPr>
        </p:nvGraphicFramePr>
        <p:xfrm>
          <a:off x="179264" y="3339936"/>
          <a:ext cx="6408960" cy="2753360"/>
        </p:xfrm>
        <a:graphic>
          <a:graphicData uri="http://schemas.openxmlformats.org/drawingml/2006/table">
            <a:tbl>
              <a:tblPr firstRow="1" bandRow="1">
                <a:tableStyleId>{5940675A-B579-460E-94D1-54222C63F5DA}</a:tableStyleId>
              </a:tblPr>
              <a:tblGrid>
                <a:gridCol w="1008360">
                  <a:extLst>
                    <a:ext uri="{9D8B030D-6E8A-4147-A177-3AD203B41FA5}">
                      <a16:colId xmlns:a16="http://schemas.microsoft.com/office/drawing/2014/main" xmlns="" val="20000"/>
                    </a:ext>
                  </a:extLst>
                </a:gridCol>
                <a:gridCol w="1655936">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1872456">
                  <a:extLst>
                    <a:ext uri="{9D8B030D-6E8A-4147-A177-3AD203B41FA5}">
                      <a16:colId xmlns:a16="http://schemas.microsoft.com/office/drawing/2014/main" xmlns="" val="20003"/>
                    </a:ext>
                  </a:extLst>
                </a:gridCol>
              </a:tblGrid>
              <a:tr h="370840">
                <a:tc gridSpan="2">
                  <a:txBody>
                    <a:bodyPr/>
                    <a:lstStyle/>
                    <a:p>
                      <a:r>
                        <a:rPr kumimoji="1" lang="ja-JP" altLang="en-US" dirty="0">
                          <a:latin typeface="Meiryo UI" panose="020B0604030504040204" pitchFamily="50" charset="-128"/>
                          <a:ea typeface="Meiryo UI" panose="020B0604030504040204" pitchFamily="50" charset="-128"/>
                        </a:rPr>
                        <a:t>寄与度要素案</a:t>
                      </a:r>
                    </a:p>
                  </a:txBody>
                  <a:tcPr>
                    <a:solidFill>
                      <a:schemeClr val="bg1">
                        <a:lumMod val="85000"/>
                      </a:schemeClr>
                    </a:solidFill>
                  </a:tcPr>
                </a:tc>
                <a:tc hMerge="1">
                  <a:txBody>
                    <a:bodyPr/>
                    <a:lstStyle/>
                    <a:p>
                      <a:endParaRPr kumimoji="1" lang="ja-JP" altLang="en-US"/>
                    </a:p>
                  </a:txBody>
                  <a:tcPr/>
                </a:tc>
                <a:tc>
                  <a:txBody>
                    <a:bodyPr/>
                    <a:lstStyle/>
                    <a:p>
                      <a:r>
                        <a:rPr kumimoji="1" lang="ja-JP" altLang="en-US" dirty="0">
                          <a:latin typeface="Meiryo UI" panose="020B0604030504040204" pitchFamily="50" charset="-128"/>
                          <a:ea typeface="Meiryo UI" panose="020B0604030504040204" pitchFamily="50" charset="-128"/>
                        </a:rPr>
                        <a:t>事業会社</a:t>
                      </a:r>
                      <a:r>
                        <a:rPr kumimoji="1" lang="en-US" altLang="ja-JP" dirty="0">
                          <a:latin typeface="Meiryo UI" panose="020B0604030504040204" pitchFamily="50" charset="-128"/>
                          <a:ea typeface="Meiryo UI" panose="020B0604030504040204" pitchFamily="50" charset="-128"/>
                        </a:rPr>
                        <a:t>A1</a:t>
                      </a:r>
                      <a:r>
                        <a:rPr kumimoji="1" lang="ja-JP" altLang="en-US" dirty="0">
                          <a:latin typeface="Meiryo UI" panose="020B0604030504040204" pitchFamily="50" charset="-128"/>
                          <a:ea typeface="Meiryo UI" panose="020B0604030504040204" pitchFamily="50" charset="-128"/>
                        </a:rPr>
                        <a:t>社</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ベンチャー</a:t>
                      </a:r>
                      <a:r>
                        <a:rPr kumimoji="1" lang="en-US" altLang="ja-JP" dirty="0">
                          <a:latin typeface="Meiryo UI" panose="020B0604030504040204" pitchFamily="50" charset="-128"/>
                          <a:ea typeface="Meiryo UI" panose="020B0604030504040204" pitchFamily="50" charset="-128"/>
                        </a:rPr>
                        <a:t>B1</a:t>
                      </a:r>
                      <a:r>
                        <a:rPr kumimoji="1" lang="ja-JP" altLang="en-US" dirty="0">
                          <a:latin typeface="Meiryo UI" panose="020B0604030504040204" pitchFamily="50" charset="-128"/>
                          <a:ea typeface="Meiryo UI" panose="020B0604030504040204" pitchFamily="50" charset="-128"/>
                        </a:rPr>
                        <a:t>社</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0000"/>
                  </a:ext>
                </a:extLst>
              </a:tr>
              <a:tr h="370840">
                <a:tc gridSpan="2">
                  <a:txBody>
                    <a:bodyPr/>
                    <a:lstStyle/>
                    <a:p>
                      <a:r>
                        <a:rPr kumimoji="1" lang="ja-JP" altLang="en-US" dirty="0">
                          <a:latin typeface="Meiryo UI" panose="020B0604030504040204" pitchFamily="50" charset="-128"/>
                          <a:ea typeface="Meiryo UI" panose="020B0604030504040204" pitchFamily="50" charset="-128"/>
                        </a:rPr>
                        <a:t>提供データの貢献</a:t>
                      </a:r>
                    </a:p>
                  </a:txBody>
                  <a:tcPr/>
                </a:tc>
                <a:tc hMerge="1">
                  <a:txBody>
                    <a:bodyPr/>
                    <a:lstStyle/>
                    <a:p>
                      <a:endParaRPr kumimoji="1" lang="ja-JP" altLang="en-US"/>
                    </a:p>
                  </a:txBody>
                  <a:tcPr/>
                </a:tc>
                <a:tc>
                  <a:txBody>
                    <a:bodyPr/>
                    <a:lstStyle/>
                    <a:p>
                      <a:r>
                        <a:rPr kumimoji="1" lang="ja-JP" altLang="en-US" dirty="0">
                          <a:latin typeface="Meiryo UI" panose="020B0604030504040204" pitchFamily="50" charset="-128"/>
                          <a:ea typeface="Meiryo UI" panose="020B0604030504040204" pitchFamily="50" charset="-128"/>
                        </a:rPr>
                        <a:t>〇</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ビジネス文書</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lumMod val="65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1"/>
                  </a:ext>
                </a:extLst>
              </a:tr>
              <a:tr h="320040">
                <a:tc>
                  <a:txBody>
                    <a:bodyPr/>
                    <a:lstStyle/>
                    <a:p>
                      <a:r>
                        <a:rPr kumimoji="1" lang="ja-JP" altLang="en-US" dirty="0">
                          <a:latin typeface="Meiryo UI" panose="020B0604030504040204" pitchFamily="50" charset="-128"/>
                          <a:ea typeface="Meiryo UI" panose="020B0604030504040204" pitchFamily="50" charset="-128"/>
                        </a:rPr>
                        <a:t>金銭貢献</a:t>
                      </a:r>
                    </a:p>
                  </a:txBody>
                  <a:tcPr marL="36000" marR="3600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対価の額</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dirty="0">
                          <a:latin typeface="Meiryo UI" panose="020B0604030504040204" pitchFamily="50" charset="-128"/>
                          <a:ea typeface="Meiryo UI" panose="020B0604030504040204" pitchFamily="50" charset="-128"/>
                        </a:rPr>
                        <a:t>〇</a:t>
                      </a:r>
                      <a:r>
                        <a:rPr kumimoji="1" lang="en-US" altLang="ja-JP" dirty="0">
                          <a:latin typeface="Meiryo UI" panose="020B0604030504040204" pitchFamily="50" charset="-128"/>
                          <a:ea typeface="Meiryo UI" panose="020B0604030504040204" pitchFamily="50" charset="-128"/>
                        </a:rPr>
                        <a:t>(B1</a:t>
                      </a:r>
                      <a:r>
                        <a:rPr kumimoji="1" lang="ja-JP" altLang="en-US" dirty="0">
                          <a:latin typeface="Meiryo UI" panose="020B0604030504040204" pitchFamily="50" charset="-128"/>
                          <a:ea typeface="Meiryo UI" panose="020B0604030504040204" pitchFamily="50" charset="-128"/>
                        </a:rPr>
                        <a:t>作業コスト</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開発コスト</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370840">
                <a:tc rowSpan="3">
                  <a:txBody>
                    <a:bodyPr/>
                    <a:lstStyle/>
                    <a:p>
                      <a:r>
                        <a:rPr kumimoji="1" lang="ja-JP" altLang="en-US" dirty="0">
                          <a:latin typeface="Meiryo UI" panose="020B0604030504040204" pitchFamily="50" charset="-128"/>
                          <a:ea typeface="Meiryo UI" panose="020B0604030504040204" pitchFamily="50" charset="-128"/>
                        </a:rPr>
                        <a:t>技術貢献</a:t>
                      </a:r>
                    </a:p>
                  </a:txBody>
                  <a:tcPr marL="36000" marR="3600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ノウハウ・</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創意工夫の提供</a:t>
                      </a:r>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成果物の有用・有効性から判断</a:t>
                      </a:r>
                      <a:r>
                        <a:rPr kumimoji="1" lang="en-US" altLang="ja-JP" sz="16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xmlns="" val="10002"/>
                  </a:ext>
                </a:extLst>
              </a:tr>
              <a:tr h="267216">
                <a:tc vMerge="1">
                  <a:txBody>
                    <a:bodyPr/>
                    <a:lstStyle/>
                    <a:p>
                      <a:endParaRPr kumimoji="1" lang="ja-JP" altLang="en-US"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技術力の高さ</a:t>
                      </a:r>
                    </a:p>
                  </a:txBody>
                  <a:tcPr marL="36000" marR="36000">
                    <a:lnL w="12700" cap="flat" cmpd="sng" algn="ctr">
                      <a:solidFill>
                        <a:schemeClr val="tx1"/>
                      </a:solidFill>
                      <a:prstDash val="solid"/>
                      <a:round/>
                      <a:headEnd type="none" w="med" len="med"/>
                      <a:tailEnd type="none" w="med" len="med"/>
                    </a:lnL>
                  </a:tcPr>
                </a:tc>
                <a:tc>
                  <a:txBody>
                    <a:bodyPr/>
                    <a:lstStyle/>
                    <a:p>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65000"/>
                      </a:schemeClr>
                    </a:solidFill>
                  </a:tcPr>
                </a:tc>
                <a:extLst>
                  <a:ext uri="{0D108BD9-81ED-4DB2-BD59-A6C34878D82A}">
                    <a16:rowId xmlns:a16="http://schemas.microsoft.com/office/drawing/2014/main" xmlns="" val="10003"/>
                  </a:ext>
                </a:extLst>
              </a:tr>
              <a:tr h="267216">
                <a:tc vMerge="1">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成果物の有用・</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有効性</a:t>
                      </a:r>
                    </a:p>
                  </a:txBody>
                  <a:tcPr marL="36000" marR="36000">
                    <a:lnL w="12700" cap="flat" cmpd="sng" algn="ctr">
                      <a:solidFill>
                        <a:schemeClr val="tx1"/>
                      </a:solidFill>
                      <a:prstDash val="solid"/>
                      <a:round/>
                      <a:headEnd type="none" w="med" len="med"/>
                      <a:tailEnd type="none" w="med" len="med"/>
                    </a:lnL>
                  </a:tcPr>
                </a:tc>
                <a:tc gridSpan="2">
                  <a:txBody>
                    <a:bodyPr/>
                    <a:lstStyle/>
                    <a:p>
                      <a:r>
                        <a:rPr kumimoji="1" lang="ja-JP" altLang="en-US" dirty="0">
                          <a:latin typeface="Meiryo UI" panose="020B0604030504040204" pitchFamily="50" charset="-128"/>
                          <a:ea typeface="Meiryo UI" panose="020B0604030504040204" pitchFamily="50" charset="-128"/>
                        </a:rPr>
                        <a:t>非常に高い</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翻訳精度が</a:t>
                      </a:r>
                      <a:r>
                        <a:rPr kumimoji="1" lang="en-US" altLang="ja-JP" dirty="0">
                          <a:latin typeface="Meiryo UI" panose="020B0604030504040204" pitchFamily="50" charset="-128"/>
                          <a:ea typeface="Meiryo UI" panose="020B0604030504040204" pitchFamily="50" charset="-128"/>
                        </a:rPr>
                        <a:t>A1</a:t>
                      </a:r>
                      <a:r>
                        <a:rPr kumimoji="1" lang="ja-JP" altLang="en-US" dirty="0">
                          <a:latin typeface="Meiryo UI" panose="020B0604030504040204" pitchFamily="50" charset="-128"/>
                          <a:ea typeface="Meiryo UI" panose="020B0604030504040204" pitchFamily="50" charset="-128"/>
                        </a:rPr>
                        <a:t>想定以上</a:t>
                      </a:r>
                      <a:r>
                        <a:rPr kumimoji="1" lang="en-US" altLang="ja-JP" dirty="0">
                          <a:latin typeface="Meiryo UI" panose="020B0604030504040204" pitchFamily="50" charset="-128"/>
                          <a:ea typeface="Meiryo UI" panose="020B0604030504040204" pitchFamily="50" charset="-128"/>
                        </a:rPr>
                        <a:t>)</a:t>
                      </a:r>
                    </a:p>
                  </a:txBody>
                  <a:tcPr marL="72000" marR="72000"/>
                </a:tc>
                <a:tc hMerge="1">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65000"/>
                      </a:schemeClr>
                    </a:solidFill>
                  </a:tcPr>
                </a:tc>
                <a:extLst>
                  <a:ext uri="{0D108BD9-81ED-4DB2-BD59-A6C34878D82A}">
                    <a16:rowId xmlns:a16="http://schemas.microsoft.com/office/drawing/2014/main" xmlns="" val="10005"/>
                  </a:ext>
                </a:extLst>
              </a:tr>
            </a:tbl>
          </a:graphicData>
        </a:graphic>
      </p:graphicFrame>
      <p:sp>
        <p:nvSpPr>
          <p:cNvPr id="4" name="スライド番号プレースホルダー 3"/>
          <p:cNvSpPr>
            <a:spLocks noGrp="1"/>
          </p:cNvSpPr>
          <p:nvPr>
            <p:ph type="sldNum" sz="quarter" idx="10"/>
          </p:nvPr>
        </p:nvSpPr>
        <p:spPr/>
        <p:txBody>
          <a:bodyPr/>
          <a:lstStyle/>
          <a:p>
            <a:pPr>
              <a:defRPr/>
            </a:pPr>
            <a:fld id="{C1FCDF29-5D2B-4C14-918F-E4B9F1495842}" type="slidenum">
              <a:rPr lang="en-US" altLang="ja-JP" smtClean="0"/>
              <a:pPr>
                <a:defRPr/>
              </a:pPr>
              <a:t>32</a:t>
            </a:fld>
            <a:endParaRPr lang="en-US" altLang="ja-JP"/>
          </a:p>
        </p:txBody>
      </p:sp>
      <p:sp>
        <p:nvSpPr>
          <p:cNvPr id="6" name="テキスト ボックス 5"/>
          <p:cNvSpPr txBox="1"/>
          <p:nvPr/>
        </p:nvSpPr>
        <p:spPr>
          <a:xfrm>
            <a:off x="-67686" y="6622377"/>
            <a:ext cx="900100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ここで寄与度要素案は、「</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・データの利用に関する契約ガイドライン</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版</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」、経済産業省、令和元年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月の内容を一部抜粋・改変</a:t>
            </a:r>
            <a:r>
              <a:rPr kumimoji="1" lang="en-US" altLang="ja-JP"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bwMode="auto">
          <a:xfrm>
            <a:off x="179388" y="692696"/>
            <a:ext cx="87852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000" kern="0" dirty="0"/>
              <a:t>学習済みモデルの寄与度に関する検討要素案は以下の通り複数あり</a:t>
            </a:r>
            <a:endParaRPr lang="en-US" altLang="ja-JP" sz="2000" kern="0" dirty="0"/>
          </a:p>
          <a:p>
            <a:r>
              <a:rPr lang="en-US" altLang="ja-JP" sz="2000" kern="0" dirty="0"/>
              <a:t>AI</a:t>
            </a:r>
            <a:r>
              <a:rPr lang="ja-JP" altLang="en-US" sz="2000" kern="0" dirty="0"/>
              <a:t>活用の目的は想定を超える</a:t>
            </a:r>
            <a:r>
              <a:rPr lang="en-US" altLang="ja-JP" sz="2000" kern="0" dirty="0"/>
              <a:t>(</a:t>
            </a:r>
            <a:r>
              <a:rPr lang="ja-JP" altLang="en-US" sz="2000" kern="0" dirty="0"/>
              <a:t>人知を超える</a:t>
            </a:r>
            <a:r>
              <a:rPr lang="en-US" altLang="ja-JP" sz="2000" kern="0" dirty="0"/>
              <a:t>)</a:t>
            </a:r>
            <a:r>
              <a:rPr lang="ja-JP" altLang="en-US" sz="2000" kern="0" dirty="0"/>
              <a:t>知見の獲得の場合が多い</a:t>
            </a:r>
            <a:endParaRPr lang="en-US" altLang="ja-JP" sz="2000" kern="0" dirty="0"/>
          </a:p>
          <a:p>
            <a:pPr eaLnBrk="1"/>
            <a:r>
              <a:rPr lang="ja-JP" altLang="en-US" sz="2000" kern="0" dirty="0"/>
              <a:t>成果物</a:t>
            </a:r>
            <a:r>
              <a:rPr lang="en-US" altLang="ja-JP" sz="2000" kern="0" dirty="0"/>
              <a:t>(</a:t>
            </a:r>
            <a:r>
              <a:rPr lang="ja-JP" altLang="en-US" sz="2000" kern="0" dirty="0"/>
              <a:t>学習済みモデル</a:t>
            </a:r>
            <a:r>
              <a:rPr lang="en-US" altLang="ja-JP" sz="2000" kern="0" dirty="0"/>
              <a:t>)</a:t>
            </a:r>
            <a:r>
              <a:rPr lang="ja-JP" altLang="en-US" sz="2000" kern="0" dirty="0"/>
              <a:t>の有効･有用性が想定より非常に高い場合は、機械学習等に関わる技術貢献の寄与度を相対的に高く評価できると考える</a:t>
            </a:r>
            <a:endParaRPr lang="en-US" altLang="ja-JP" sz="2000" kern="0" dirty="0"/>
          </a:p>
          <a:p>
            <a:r>
              <a:rPr lang="ja-JP" altLang="en-US" sz="2000" kern="0" dirty="0"/>
              <a:t>ケース</a:t>
            </a:r>
            <a:r>
              <a:rPr lang="en-US" altLang="ja-JP" sz="2000" kern="0" dirty="0"/>
              <a:t>1-1</a:t>
            </a:r>
            <a:r>
              <a:rPr lang="ja-JP" altLang="en-US" sz="2000" kern="0" dirty="0"/>
              <a:t>では、翻訳精度が想定以上に高く、</a:t>
            </a:r>
            <a:r>
              <a:rPr lang="en-US" altLang="ja-JP" sz="2000" kern="0" dirty="0"/>
              <a:t>B1</a:t>
            </a:r>
            <a:r>
              <a:rPr lang="ja-JP" altLang="en-US" sz="2000" kern="0" dirty="0"/>
              <a:t>社の技術貢献が高く評価される傾向にあった。</a:t>
            </a:r>
            <a:endParaRPr lang="en-US" altLang="ja-JP" sz="2000" kern="0" dirty="0"/>
          </a:p>
        </p:txBody>
      </p:sp>
      <p:sp>
        <p:nvSpPr>
          <p:cNvPr id="8" name="テキスト ボックス 7"/>
          <p:cNvSpPr txBox="1"/>
          <p:nvPr/>
        </p:nvSpPr>
        <p:spPr>
          <a:xfrm>
            <a:off x="155053" y="2924944"/>
            <a:ext cx="6433171"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表　学習済みモデルの寄与度要素案とケース</a:t>
            </a:r>
            <a:r>
              <a:rPr lang="en-US" altLang="ja-JP" sz="2000" dirty="0">
                <a:latin typeface="Meiryo UI" panose="020B0604030504040204" pitchFamily="50" charset="-128"/>
                <a:ea typeface="Meiryo UI" panose="020B0604030504040204" pitchFamily="50" charset="-128"/>
              </a:rPr>
              <a:t>1-1</a:t>
            </a:r>
            <a:r>
              <a:rPr lang="ja-JP" altLang="en-US" sz="2000" dirty="0" err="1">
                <a:latin typeface="Meiryo UI" panose="020B0604030504040204" pitchFamily="50" charset="-128"/>
                <a:ea typeface="Meiryo UI" panose="020B0604030504040204" pitchFamily="50" charset="-128"/>
              </a:rPr>
              <a:t>への</a:t>
            </a:r>
            <a:r>
              <a:rPr lang="ja-JP" altLang="en-US" sz="2000" dirty="0">
                <a:latin typeface="Meiryo UI" panose="020B0604030504040204" pitchFamily="50" charset="-128"/>
                <a:ea typeface="Meiryo UI" panose="020B0604030504040204" pitchFamily="50" charset="-128"/>
              </a:rPr>
              <a:t>あてはめ</a:t>
            </a:r>
            <a:endParaRPr kumimoji="1" lang="ja-JP" altLang="en-US" sz="2000" dirty="0">
              <a:latin typeface="Meiryo UI" panose="020B0604030504040204" pitchFamily="50" charset="-128"/>
              <a:ea typeface="Meiryo UI" panose="020B0604030504040204" pitchFamily="50" charset="-128"/>
            </a:endParaRPr>
          </a:p>
        </p:txBody>
      </p:sp>
      <p:sp>
        <p:nvSpPr>
          <p:cNvPr id="13" name="角丸四角形 12"/>
          <p:cNvSpPr/>
          <p:nvPr/>
        </p:nvSpPr>
        <p:spPr>
          <a:xfrm>
            <a:off x="4651882" y="4425037"/>
            <a:ext cx="1931354" cy="1008112"/>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6842388" y="5301208"/>
            <a:ext cx="1944216" cy="3721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二等辺三角形 14"/>
          <p:cNvSpPr/>
          <p:nvPr/>
        </p:nvSpPr>
        <p:spPr>
          <a:xfrm>
            <a:off x="7706484" y="5517232"/>
            <a:ext cx="288032" cy="216024"/>
          </a:xfrm>
          <a:prstGeom prst="triangl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776135" y="4725144"/>
            <a:ext cx="864096"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金銭</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770380" y="4149080"/>
            <a:ext cx="864096"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データ</a:t>
            </a:r>
          </a:p>
        </p:txBody>
      </p:sp>
      <p:sp>
        <p:nvSpPr>
          <p:cNvPr id="21" name="正方形/長方形 20"/>
          <p:cNvSpPr/>
          <p:nvPr/>
        </p:nvSpPr>
        <p:spPr>
          <a:xfrm>
            <a:off x="7994516" y="3957206"/>
            <a:ext cx="1008112" cy="7800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技術</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ノウハウ</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7994516" y="4737219"/>
            <a:ext cx="1008112" cy="7800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技術</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(AI</a:t>
            </a:r>
            <a:r>
              <a:rPr lang="ja-JP" altLang="en-US" sz="1600" dirty="0">
                <a:solidFill>
                  <a:schemeClr val="tx1"/>
                </a:solidFill>
                <a:latin typeface="Meiryo UI" panose="020B0604030504040204" pitchFamily="50" charset="-128"/>
                <a:ea typeface="Meiryo UI" panose="020B0604030504040204" pitchFamily="50" charset="-128"/>
              </a:rPr>
              <a:t>技術</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7850500" y="3248184"/>
            <a:ext cx="1224136" cy="54085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成果物</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有用･有効性</a:t>
            </a:r>
          </a:p>
        </p:txBody>
      </p:sp>
      <p:sp>
        <p:nvSpPr>
          <p:cNvPr id="24" name="下矢印 23"/>
          <p:cNvSpPr/>
          <p:nvPr/>
        </p:nvSpPr>
        <p:spPr>
          <a:xfrm>
            <a:off x="8354556" y="3789040"/>
            <a:ext cx="288032" cy="168166"/>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11312" y="6093296"/>
            <a:ext cx="501772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凡例 </a:t>
            </a:r>
            <a:r>
              <a:rPr lang="ja-JP" altLang="en-US" sz="1600" dirty="0">
                <a:latin typeface="Meiryo UI" panose="020B0604030504040204" pitchFamily="50" charset="-128"/>
                <a:ea typeface="Meiryo UI" panose="020B0604030504040204" pitchFamily="50" charset="-128"/>
              </a:rPr>
              <a:t>◎：貢献非常に高い、〇：貢献高い、△：貢献あり</a:t>
            </a:r>
            <a:endParaRPr kumimoji="1" lang="ja-JP" altLang="en-US" sz="1600" dirty="0">
              <a:latin typeface="Meiryo UI" panose="020B0604030504040204" pitchFamily="50" charset="-128"/>
              <a:ea typeface="Meiryo UI" panose="020B0604030504040204" pitchFamily="50" charset="-128"/>
            </a:endParaRPr>
          </a:p>
        </p:txBody>
      </p:sp>
      <p:sp>
        <p:nvSpPr>
          <p:cNvPr id="28" name="曲折矢印 27"/>
          <p:cNvSpPr/>
          <p:nvPr/>
        </p:nvSpPr>
        <p:spPr>
          <a:xfrm>
            <a:off x="3900066" y="4797152"/>
            <a:ext cx="720080" cy="629498"/>
          </a:xfrm>
          <a:prstGeom prst="bent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73373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考察２</a:t>
            </a:r>
          </a:p>
        </p:txBody>
      </p:sp>
      <p:sp>
        <p:nvSpPr>
          <p:cNvPr id="3" name="コンテンツ プレースホルダー 2"/>
          <p:cNvSpPr>
            <a:spLocks noGrp="1"/>
          </p:cNvSpPr>
          <p:nvPr>
            <p:ph idx="1"/>
          </p:nvPr>
        </p:nvSpPr>
        <p:spPr>
          <a:xfrm>
            <a:off x="107504" y="646584"/>
            <a:ext cx="8856984" cy="5446712"/>
          </a:xfrm>
        </p:spPr>
        <p:txBody>
          <a:bodyPr rIns="36000"/>
          <a:lstStyle/>
          <a:p>
            <a:pPr eaLnBrk="1">
              <a:lnSpc>
                <a:spcPct val="110000"/>
              </a:lnSpc>
            </a:pPr>
            <a:r>
              <a:rPr lang="ja-JP" altLang="en-US" b="1" dirty="0"/>
              <a:t>争点２：再利用モデルの取扱い</a:t>
            </a:r>
            <a:endParaRPr lang="en-US" altLang="ja-JP" b="1" dirty="0"/>
          </a:p>
          <a:p>
            <a:pPr marL="609600" eaLnBrk="1">
              <a:lnSpc>
                <a:spcPct val="110000"/>
              </a:lnSpc>
              <a:buFont typeface="Wingdings" panose="05000000000000000000" pitchFamily="2" charset="2"/>
              <a:buChar char="l"/>
            </a:pPr>
            <a:r>
              <a:rPr lang="ja-JP" altLang="en-US" dirty="0"/>
              <a:t>再利用モデル作成（翻訳エンジンのバージョンアップ）時には、</a:t>
            </a:r>
            <a:r>
              <a:rPr lang="en-US" altLang="ja-JP" b="1" u="sng" dirty="0"/>
              <a:t>A1</a:t>
            </a:r>
            <a:r>
              <a:rPr lang="ja-JP" altLang="en-US" b="1" u="sng" dirty="0"/>
              <a:t>社は原則</a:t>
            </a:r>
            <a:r>
              <a:rPr lang="en-US" altLang="ja-JP" b="1" u="sng" dirty="0"/>
              <a:t>B1</a:t>
            </a:r>
            <a:r>
              <a:rPr lang="ja-JP" altLang="en-US" b="1" u="sng" dirty="0"/>
              <a:t>社に依頼</a:t>
            </a:r>
            <a:r>
              <a:rPr lang="ja-JP" altLang="en-US" dirty="0"/>
              <a:t>するとした。</a:t>
            </a:r>
            <a:r>
              <a:rPr lang="en-US" altLang="ja-JP" dirty="0"/>
              <a:t>A1</a:t>
            </a:r>
            <a:r>
              <a:rPr lang="ja-JP" altLang="en-US" dirty="0"/>
              <a:t>社にとって知見を有する</a:t>
            </a:r>
            <a:r>
              <a:rPr lang="en-US" altLang="ja-JP" dirty="0"/>
              <a:t>B1</a:t>
            </a:r>
            <a:r>
              <a:rPr lang="ja-JP" altLang="en-US" dirty="0"/>
              <a:t>社に依頼するのが効率的であり、</a:t>
            </a:r>
            <a:r>
              <a:rPr lang="en-US" altLang="ja-JP" dirty="0"/>
              <a:t>B1</a:t>
            </a:r>
            <a:r>
              <a:rPr lang="ja-JP" altLang="en-US" dirty="0"/>
              <a:t>社にとっても将来の収益の機会があるため双方にメリットがあった。</a:t>
            </a:r>
            <a:endParaRPr lang="en-US" altLang="ja-JP" dirty="0"/>
          </a:p>
          <a:p>
            <a:pPr eaLnBrk="1">
              <a:lnSpc>
                <a:spcPct val="110000"/>
              </a:lnSpc>
            </a:pPr>
            <a:r>
              <a:rPr lang="ja-JP" altLang="en-US" dirty="0"/>
              <a:t>その他</a:t>
            </a:r>
            <a:endParaRPr lang="en-US" altLang="ja-JP" dirty="0"/>
          </a:p>
          <a:p>
            <a:pPr marL="609600" eaLnBrk="1">
              <a:lnSpc>
                <a:spcPct val="110000"/>
              </a:lnSpc>
              <a:buFont typeface="Wingdings" panose="05000000000000000000" pitchFamily="2" charset="2"/>
              <a:buChar char="l"/>
            </a:pPr>
            <a:r>
              <a:rPr lang="ja-JP" altLang="en-US" dirty="0"/>
              <a:t>収益還元法として、メリットシェア（翻訳ビジネスの収益の一部を他方に還元する）も検討された。しかし、本ケースでは、①双方が別のターゲットで収益を得る機会がある、②収益に占める翻訳エンジンの貢献を算定するのが困難である、と判断し採用しなかった。</a:t>
            </a:r>
            <a:endParaRPr lang="en-US" altLang="ja-JP" dirty="0"/>
          </a:p>
          <a:p>
            <a:pPr marL="609600" eaLnBrk="1">
              <a:lnSpc>
                <a:spcPct val="110000"/>
              </a:lnSpc>
              <a:buFont typeface="Wingdings" panose="05000000000000000000" pitchFamily="2" charset="2"/>
              <a:buChar char="l"/>
            </a:pPr>
            <a:r>
              <a:rPr lang="en-US" altLang="ja-JP" dirty="0"/>
              <a:t>B1</a:t>
            </a:r>
            <a:r>
              <a:rPr lang="ja-JP" altLang="en-US" dirty="0"/>
              <a:t>社のノウハウや学習済パラメータ等を保護するため、</a:t>
            </a:r>
            <a:r>
              <a:rPr lang="en-US" altLang="ja-JP" dirty="0"/>
              <a:t>A1</a:t>
            </a:r>
            <a:r>
              <a:rPr lang="ja-JP" altLang="en-US" dirty="0"/>
              <a:t>社は翻訳エンジンをバイナリ形式</a:t>
            </a:r>
            <a:r>
              <a:rPr lang="en-US" altLang="ja-JP" dirty="0"/>
              <a:t>(</a:t>
            </a:r>
            <a:r>
              <a:rPr lang="ja-JP" altLang="en-US" dirty="0"/>
              <a:t>ソースコード非開示の状態</a:t>
            </a:r>
            <a:r>
              <a:rPr lang="en-US" altLang="ja-JP" dirty="0"/>
              <a:t>)</a:t>
            </a:r>
            <a:r>
              <a:rPr lang="ja-JP" altLang="en-US" dirty="0" err="1"/>
              <a:t>で受</a:t>
            </a:r>
            <a:r>
              <a:rPr lang="ja-JP" altLang="en-US" dirty="0"/>
              <a:t>領している。</a:t>
            </a:r>
            <a:r>
              <a:rPr lang="en-US" altLang="ja-JP" dirty="0"/>
              <a:t>A1</a:t>
            </a:r>
            <a:r>
              <a:rPr lang="ja-JP" altLang="en-US" dirty="0"/>
              <a:t>社にとっても再利用モデル作成は</a:t>
            </a:r>
            <a:r>
              <a:rPr lang="en-US" altLang="ja-JP" dirty="0"/>
              <a:t>B1</a:t>
            </a:r>
            <a:r>
              <a:rPr lang="ja-JP" altLang="en-US" dirty="0"/>
              <a:t>社に依頼する前提であり、ソースコードは必須ではなくバイナリ形式での受領で支障ないとした。</a:t>
            </a:r>
            <a:endParaRPr kumimoji="1" lang="en-US" altLang="ja-JP"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33</a:t>
            </a:fld>
            <a:endParaRPr lang="en-US" altLang="ja-JP"/>
          </a:p>
        </p:txBody>
      </p:sp>
      <p:sp>
        <p:nvSpPr>
          <p:cNvPr id="6" name="角丸四角形 5"/>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Tree>
    <p:extLst>
      <p:ext uri="{BB962C8B-B14F-4D97-AF65-F5344CB8AC3E}">
        <p14:creationId xmlns:p14="http://schemas.microsoft.com/office/powerpoint/2010/main" val="3219659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 知財取扱フレームワーク詳細</a:t>
            </a:r>
            <a:endParaRPr kumimoji="1" lang="ja-JP" altLang="en-US" dirty="0"/>
          </a:p>
        </p:txBody>
      </p:sp>
      <p:sp>
        <p:nvSpPr>
          <p:cNvPr id="3" name="コンテンツ プレースホルダー 2"/>
          <p:cNvSpPr>
            <a:spLocks noGrp="1"/>
          </p:cNvSpPr>
          <p:nvPr>
            <p:ph idx="1"/>
          </p:nvPr>
        </p:nvSpPr>
        <p:spPr>
          <a:xfrm>
            <a:off x="-36512" y="692696"/>
            <a:ext cx="9217024" cy="576163"/>
          </a:xfrm>
        </p:spPr>
        <p:txBody>
          <a:bodyPr/>
          <a:lstStyle/>
          <a:p>
            <a:r>
              <a:rPr kumimoji="1" lang="ja-JP" altLang="en-US" sz="2000" dirty="0"/>
              <a:t>利用条件を完全に網羅するには</a:t>
            </a:r>
            <a:r>
              <a:rPr kumimoji="1" lang="en-US" altLang="ja-JP" sz="2000" dirty="0"/>
              <a:t>3</a:t>
            </a:r>
            <a:r>
              <a:rPr kumimoji="1" lang="ja-JP" altLang="en-US" sz="2000" dirty="0"/>
              <a:t>パターン</a:t>
            </a:r>
            <a:r>
              <a:rPr kumimoji="1" lang="en-US" altLang="ja-JP" sz="2000" dirty="0"/>
              <a:t>(</a:t>
            </a:r>
            <a:r>
              <a:rPr kumimoji="1" lang="ja-JP" altLang="en-US" sz="2000" dirty="0"/>
              <a:t>社内利用、エンドユーザ向け利用、第三者利用許諾）で整理した</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34</a:t>
            </a:fld>
            <a:endParaRPr lang="en-US" altLang="ja-JP"/>
          </a:p>
        </p:txBody>
      </p:sp>
      <p:sp>
        <p:nvSpPr>
          <p:cNvPr id="6" name="テキスト ボックス 5"/>
          <p:cNvSpPr txBox="1"/>
          <p:nvPr/>
        </p:nvSpPr>
        <p:spPr>
          <a:xfrm>
            <a:off x="827584" y="6607080"/>
            <a:ext cx="7704856" cy="307777"/>
          </a:xfrm>
          <a:prstGeom prst="rect">
            <a:avLst/>
          </a:prstGeom>
          <a:noFill/>
        </p:spPr>
        <p:txBody>
          <a:bodyPr wrap="square" rtlCol="0">
            <a:spAutoFit/>
          </a:bodyPr>
          <a:lstStyle/>
          <a:p>
            <a:pPr eaLnBrk="1" fontAlgn="auto" hangingPunct="1">
              <a:spcBef>
                <a:spcPts val="0"/>
              </a:spcBef>
              <a:spcAft>
                <a:spcPts val="0"/>
              </a:spcAft>
            </a:pPr>
            <a:r>
              <a:rPr lang="ja-JP" altLang="en-US" sz="1400" dirty="0">
                <a:solidFill>
                  <a:prstClr val="black"/>
                </a:solidFill>
                <a:latin typeface="Calibri"/>
                <a:ea typeface="ＭＳ Ｐゴシック"/>
              </a:rPr>
              <a:t>凡例　◎：無償自由、〇：自由実施、△：制約有、</a:t>
            </a: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：利用不可</a:t>
            </a:r>
          </a:p>
        </p:txBody>
      </p:sp>
      <p:graphicFrame>
        <p:nvGraphicFramePr>
          <p:cNvPr id="9" name="表 8"/>
          <p:cNvGraphicFramePr>
            <a:graphicFrameLocks noGrp="1"/>
          </p:cNvGraphicFramePr>
          <p:nvPr>
            <p:extLst>
              <p:ext uri="{D42A27DB-BD31-4B8C-83A1-F6EECF244321}">
                <p14:modId xmlns:p14="http://schemas.microsoft.com/office/powerpoint/2010/main" val="700074003"/>
              </p:ext>
            </p:extLst>
          </p:nvPr>
        </p:nvGraphicFramePr>
        <p:xfrm>
          <a:off x="179512" y="1575028"/>
          <a:ext cx="8869371" cy="5047743"/>
        </p:xfrm>
        <a:graphic>
          <a:graphicData uri="http://schemas.openxmlformats.org/drawingml/2006/table">
            <a:tbl>
              <a:tblPr firstRow="1" bandRow="1"/>
              <a:tblGrid>
                <a:gridCol w="1055335">
                  <a:extLst>
                    <a:ext uri="{9D8B030D-6E8A-4147-A177-3AD203B41FA5}">
                      <a16:colId xmlns:a16="http://schemas.microsoft.com/office/drawing/2014/main" xmlns="" val="20001"/>
                    </a:ext>
                  </a:extLst>
                </a:gridCol>
                <a:gridCol w="1752977">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5"/>
                    </a:ext>
                  </a:extLst>
                </a:gridCol>
                <a:gridCol w="746197">
                  <a:extLst>
                    <a:ext uri="{9D8B030D-6E8A-4147-A177-3AD203B41FA5}">
                      <a16:colId xmlns:a16="http://schemas.microsoft.com/office/drawing/2014/main" xmlns="" val="20004"/>
                    </a:ext>
                  </a:extLst>
                </a:gridCol>
                <a:gridCol w="1340392">
                  <a:extLst>
                    <a:ext uri="{9D8B030D-6E8A-4147-A177-3AD203B41FA5}">
                      <a16:colId xmlns:a16="http://schemas.microsoft.com/office/drawing/2014/main" xmlns="" val="20006"/>
                    </a:ext>
                  </a:extLst>
                </a:gridCol>
                <a:gridCol w="1340392">
                  <a:extLst>
                    <a:ext uri="{9D8B030D-6E8A-4147-A177-3AD203B41FA5}">
                      <a16:colId xmlns:a16="http://schemas.microsoft.com/office/drawing/2014/main" xmlns="" val="20007"/>
                    </a:ext>
                  </a:extLst>
                </a:gridCol>
                <a:gridCol w="1409942">
                  <a:extLst>
                    <a:ext uri="{9D8B030D-6E8A-4147-A177-3AD203B41FA5}">
                      <a16:colId xmlns:a16="http://schemas.microsoft.com/office/drawing/2014/main" xmlns="" val="20008"/>
                    </a:ext>
                  </a:extLst>
                </a:gridCol>
              </a:tblGrid>
              <a:tr h="234049">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項目</a:t>
                      </a: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内容</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種類</a:t>
                      </a:r>
                      <a:endParaRPr kumimoji="1" lang="en-US" altLang="ja-JP" sz="1400" b="0" dirty="0">
                        <a:solidFill>
                          <a:schemeClr val="tx1"/>
                        </a:solidFill>
                        <a:latin typeface="Meiryo UI" panose="020B0604030504040204" pitchFamily="50" charset="-128"/>
                        <a:ea typeface="Meiryo UI" panose="020B0604030504040204" pitchFamily="50" charset="-128"/>
                      </a:endParaRPr>
                    </a:p>
                    <a:p>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帰属</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grid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利用条件</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備考</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181020">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vMerge="1">
                  <a:txBody>
                    <a:bodyPr/>
                    <a:lstStyle/>
                    <a:p>
                      <a:endParaRPr kumimoji="1" lang="en-US" altLang="ja-JP" sz="12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利用者</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社内利用</a:t>
                      </a:r>
                      <a:endParaRPr kumimoji="1" lang="en-US" altLang="ja-JP" sz="1400" b="1" kern="1200" dirty="0">
                        <a:solidFill>
                          <a:schemeClr val="tx1"/>
                        </a:solidFill>
                        <a:latin typeface="Meiryo UI" panose="020B0604030504040204" pitchFamily="50" charset="-128"/>
                        <a:ea typeface="Meiryo UI" panose="020B0604030504040204" pitchFamily="50" charset="-128"/>
                        <a:cs typeface="+mn-cs"/>
                      </a:endParaRPr>
                    </a:p>
                  </a:txBody>
                  <a:tcPr marL="0" marR="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エンドユーザ利用</a:t>
                      </a:r>
                      <a:endParaRPr kumimoji="1" lang="en-US" altLang="ja-JP" sz="1400" b="1" kern="1200" dirty="0">
                        <a:solidFill>
                          <a:schemeClr val="tx1"/>
                        </a:solidFill>
                        <a:latin typeface="Meiryo UI" panose="020B0604030504040204" pitchFamily="50" charset="-128"/>
                        <a:ea typeface="Meiryo UI" panose="020B0604030504040204" pitchFamily="50" charset="-128"/>
                        <a:cs typeface="+mn-cs"/>
                      </a:endParaRPr>
                    </a:p>
                  </a:txBody>
                  <a:tcPr marL="0" marR="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第三者利用許諾</a:t>
                      </a:r>
                      <a:endParaRPr kumimoji="1" lang="en-US" altLang="ja-JP" sz="1400" b="1" kern="1200" dirty="0">
                        <a:solidFill>
                          <a:schemeClr val="tx1"/>
                        </a:solidFill>
                        <a:latin typeface="Meiryo UI" panose="020B0604030504040204" pitchFamily="50" charset="-128"/>
                        <a:ea typeface="Meiryo UI" panose="020B0604030504040204" pitchFamily="50" charset="-128"/>
                        <a:cs typeface="+mn-cs"/>
                      </a:endParaRPr>
                    </a:p>
                  </a:txBody>
                  <a:tcPr marL="0" marR="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v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0"/>
                  </a:ext>
                </a:extLst>
              </a:tr>
              <a:tr h="30826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生データ</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A1</a:t>
                      </a:r>
                      <a:r>
                        <a:rPr kumimoji="1" lang="ja-JP" altLang="en-US" sz="1400" b="0" dirty="0">
                          <a:solidFill>
                            <a:schemeClr val="tx1"/>
                          </a:solidFill>
                          <a:latin typeface="Meiryo UI" panose="020B0604030504040204" pitchFamily="50" charset="-128"/>
                          <a:ea typeface="Meiryo UI" panose="020B0604030504040204" pitchFamily="50" charset="-128"/>
                        </a:rPr>
                        <a:t>社社内のビジネス文書の対訳データ</a:t>
                      </a: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データ</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機械学習後削除</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34049">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学習用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データセット</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ノイズ除去、フォーマット成型後のデータセット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データ</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ひな形は</a:t>
                      </a:r>
                      <a:r>
                        <a:rPr kumimoji="1" lang="en-US" altLang="ja-JP" sz="1400" b="0" dirty="0">
                          <a:solidFill>
                            <a:schemeClr val="tx1"/>
                          </a:solidFill>
                          <a:latin typeface="Meiryo UI" panose="020B0604030504040204" pitchFamily="50" charset="-128"/>
                          <a:ea typeface="Meiryo UI" panose="020B0604030504040204" pitchFamily="50" charset="-128"/>
                        </a:rPr>
                        <a:t>B1</a:t>
                      </a:r>
                      <a:r>
                        <a:rPr kumimoji="1" lang="ja-JP" altLang="en-US" sz="1400" b="0" dirty="0">
                          <a:solidFill>
                            <a:schemeClr val="tx1"/>
                          </a:solidFill>
                          <a:latin typeface="Meiryo UI" panose="020B0604030504040204" pitchFamily="50" charset="-128"/>
                          <a:ea typeface="Meiryo UI" panose="020B0604030504040204" pitchFamily="50" charset="-128"/>
                        </a:rPr>
                        <a:t>社</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053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機械学習後削除</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9"/>
                  </a:ext>
                </a:extLst>
              </a:tr>
              <a:tr h="260628">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学習用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プログラム</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翻訳エンジン作成の</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プラットフォーム</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著作物</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en-US" altLang="ja-JP" sz="1400" b="0" dirty="0" err="1">
                          <a:solidFill>
                            <a:schemeClr val="tx1"/>
                          </a:solidFill>
                          <a:latin typeface="Meiryo UI" panose="020B0604030504040204" pitchFamily="50" charset="-128"/>
                          <a:ea typeface="Meiryo UI" panose="020B0604030504040204" pitchFamily="50" charset="-128"/>
                        </a:rPr>
                        <a:t>CoC</a:t>
                      </a:r>
                      <a:r>
                        <a:rPr kumimoji="1" lang="ja-JP" altLang="en-US" sz="1400" b="0" dirty="0">
                          <a:solidFill>
                            <a:schemeClr val="tx1"/>
                          </a:solidFill>
                          <a:latin typeface="Meiryo UI" panose="020B0604030504040204" pitchFamily="50" charset="-128"/>
                          <a:ea typeface="Meiryo UI" panose="020B0604030504040204" pitchFamily="50" charset="-128"/>
                        </a:rPr>
                        <a:t>時</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0" marR="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err="1">
                          <a:solidFill>
                            <a:schemeClr val="tx1"/>
                          </a:solidFill>
                          <a:latin typeface="Meiryo UI" panose="020B0604030504040204" pitchFamily="50" charset="-128"/>
                          <a:ea typeface="Meiryo UI" panose="020B0604030504040204" pitchFamily="50" charset="-128"/>
                        </a:rPr>
                        <a:t>CoC</a:t>
                      </a:r>
                      <a:r>
                        <a:rPr kumimoji="1" lang="ja-JP" altLang="en-US" sz="1400" b="0" dirty="0">
                          <a:solidFill>
                            <a:schemeClr val="tx1"/>
                          </a:solidFill>
                          <a:latin typeface="Meiryo UI" panose="020B0604030504040204" pitchFamily="50" charset="-128"/>
                          <a:ea typeface="Meiryo UI" panose="020B0604030504040204" pitchFamily="50" charset="-128"/>
                        </a:rPr>
                        <a:t>時）</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通常は利用不可</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倒産</a:t>
                      </a:r>
                      <a:r>
                        <a:rPr kumimoji="1" lang="en-US" altLang="ja-JP" sz="1400" b="0" dirty="0">
                          <a:solidFill>
                            <a:schemeClr val="tx1"/>
                          </a:solidFill>
                          <a:latin typeface="Meiryo UI" panose="020B0604030504040204" pitchFamily="50" charset="-128"/>
                          <a:ea typeface="Meiryo UI" panose="020B0604030504040204" pitchFamily="50" charset="-128"/>
                        </a:rPr>
                        <a:t>,M&amp;A</a:t>
                      </a:r>
                      <a:r>
                        <a:rPr kumimoji="1" lang="ja-JP" altLang="en-US" sz="1400" b="0" dirty="0">
                          <a:solidFill>
                            <a:schemeClr val="tx1"/>
                          </a:solidFill>
                          <a:latin typeface="Meiryo UI" panose="020B0604030504040204" pitchFamily="50" charset="-128"/>
                          <a:ea typeface="Meiryo UI" panose="020B0604030504040204" pitchFamily="50" charset="-128"/>
                        </a:rPr>
                        <a:t>ﾘｽｸ</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1745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0"/>
                  </a:ext>
                </a:extLst>
              </a:tr>
              <a:tr h="561717">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学習済モデル</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翻訳エンジンのこと</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（推論プログラム含む、著作権保護対象）</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著作物</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共有</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企業ユーザ</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 再使用許諾</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●年間リスト記載会社は</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56171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一般ユーザ</a:t>
                      </a: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クラウド提供</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●年間リスト記載会社は</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バイナリで提供</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1"/>
                  </a:ext>
                </a:extLst>
              </a:tr>
              <a:tr h="234049">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ノウハウ</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高精度の翻訳エンジンを作成する方法、コツ</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B1</a:t>
                      </a:r>
                      <a:r>
                        <a:rPr kumimoji="1" lang="ja-JP" altLang="en-US" sz="1400" b="0" dirty="0">
                          <a:solidFill>
                            <a:schemeClr val="tx1"/>
                          </a:solidFill>
                          <a:latin typeface="Meiryo UI" panose="020B0604030504040204" pitchFamily="50" charset="-128"/>
                          <a:ea typeface="Meiryo UI" panose="020B0604030504040204" pitchFamily="50" charset="-128"/>
                        </a:rPr>
                        <a:t>社</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r h="32766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3"/>
                  </a:ext>
                </a:extLst>
              </a:tr>
              <a:tr h="72555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再利用モデル</a:t>
                      </a:r>
                    </a:p>
                  </a:txBody>
                  <a:tcPr marL="36000" marR="3600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学習用データセットの更新版を追加学習して得られた翻訳エンジン</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業務受託は</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社が優先交渉（</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A1</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社は最初に</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社に打診する）</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詳細は別途協議</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hMerge="1">
                  <a:txBody>
                    <a:bodyPr/>
                    <a:lstStyle/>
                    <a:p>
                      <a:pPr algn="l"/>
                      <a:endParaRPr kumimoji="1" lang="ja-JP" altLang="en-US"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algn="l"/>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algn="l"/>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algn="l"/>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8"/>
                  </a:ext>
                </a:extLst>
              </a:tr>
            </a:tbl>
          </a:graphicData>
        </a:graphic>
      </p:graphicFrame>
      <p:sp>
        <p:nvSpPr>
          <p:cNvPr id="7" name="テキスト ボックス 6"/>
          <p:cNvSpPr txBox="1"/>
          <p:nvPr/>
        </p:nvSpPr>
        <p:spPr>
          <a:xfrm>
            <a:off x="3491880" y="1196752"/>
            <a:ext cx="2236510" cy="400110"/>
          </a:xfrm>
          <a:prstGeom prst="rect">
            <a:avLst/>
          </a:prstGeom>
          <a:noFill/>
        </p:spPr>
        <p:txBody>
          <a:bodyPr wrap="none" rtlCol="0">
            <a:spAutoFit/>
          </a:bodyPr>
          <a:lstStyle/>
          <a:p>
            <a:r>
              <a:rPr kumimoji="1" lang="ja-JP" altLang="en-US" sz="2000" dirty="0"/>
              <a:t>交渉結果（詳細版）</a:t>
            </a:r>
          </a:p>
        </p:txBody>
      </p:sp>
      <p:sp>
        <p:nvSpPr>
          <p:cNvPr id="12" name="角丸四角形 11"/>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1-1</a:t>
            </a:r>
            <a:endParaRPr kumimoji="1" lang="ja-JP" altLang="en-US" sz="1600" dirty="0">
              <a:solidFill>
                <a:schemeClr val="accent4"/>
              </a:solidFill>
            </a:endParaRPr>
          </a:p>
        </p:txBody>
      </p:sp>
    </p:spTree>
    <p:extLst>
      <p:ext uri="{BB962C8B-B14F-4D97-AF65-F5344CB8AC3E}">
        <p14:creationId xmlns:p14="http://schemas.microsoft.com/office/powerpoint/2010/main" val="257301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lang="ja-JP" altLang="en-US" sz="4400" dirty="0"/>
              <a:t>仮想交渉ケース</a:t>
            </a:r>
            <a:r>
              <a:rPr lang="en-US" altLang="ja-JP" sz="4400" dirty="0"/>
              <a:t>1-2</a:t>
            </a:r>
            <a:br>
              <a:rPr lang="en-US" altLang="ja-JP" sz="4400" dirty="0"/>
            </a:br>
            <a:r>
              <a:rPr lang="ja-JP" altLang="en-US" sz="4400" dirty="0"/>
              <a:t>（</a:t>
            </a:r>
            <a:r>
              <a:rPr lang="en-US" altLang="ja-JP" sz="4400" dirty="0"/>
              <a:t>A1</a:t>
            </a:r>
            <a:r>
              <a:rPr lang="ja-JP" altLang="en-US" sz="4400" dirty="0"/>
              <a:t>社、</a:t>
            </a:r>
            <a:r>
              <a:rPr lang="en-US" altLang="ja-JP" sz="4400" dirty="0"/>
              <a:t>B1</a:t>
            </a:r>
            <a:r>
              <a:rPr lang="ja-JP" altLang="en-US" sz="4400" dirty="0"/>
              <a:t>社それぞれが学習済みモデル作成）</a:t>
            </a:r>
            <a:r>
              <a:rPr lang="en-US" altLang="ja-JP" sz="4400" dirty="0"/>
              <a:t/>
            </a:r>
            <a:br>
              <a:rPr lang="en-US" altLang="ja-JP" sz="4400" dirty="0"/>
            </a:br>
            <a:endParaRPr kumimoji="1" lang="ja-JP" altLang="en-US" dirty="0"/>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35</a:t>
            </a:fld>
            <a:endParaRPr lang="en-US" altLang="ja-JP" dirty="0"/>
          </a:p>
        </p:txBody>
      </p:sp>
    </p:spTree>
    <p:extLst>
      <p:ext uri="{BB962C8B-B14F-4D97-AF65-F5344CB8AC3E}">
        <p14:creationId xmlns:p14="http://schemas.microsoft.com/office/powerpoint/2010/main" val="2152614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協業事前分析</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36</a:t>
            </a:fld>
            <a:endParaRPr lang="en-US" altLang="ja-JP"/>
          </a:p>
        </p:txBody>
      </p:sp>
      <p:sp>
        <p:nvSpPr>
          <p:cNvPr id="5" name="正方形/長方形 4"/>
          <p:cNvSpPr/>
          <p:nvPr/>
        </p:nvSpPr>
        <p:spPr>
          <a:xfrm>
            <a:off x="5364088" y="1706032"/>
            <a:ext cx="3312368"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AI</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ベンチャー</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B1</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相手</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想定</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259632" y="1710992"/>
            <a:ext cx="2592288"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事業会社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A1</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自社</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角丸四角形 8"/>
          <p:cNvSpPr/>
          <p:nvPr/>
        </p:nvSpPr>
        <p:spPr>
          <a:xfrm>
            <a:off x="467544" y="2282096"/>
            <a:ext cx="4104456" cy="1650960"/>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eaLnBrk="1"/>
            <a:r>
              <a:rPr kumimoji="1" lang="ja-JP" altLang="en-US" sz="2000" dirty="0">
                <a:solidFill>
                  <a:schemeClr val="tx1"/>
                </a:solidFill>
                <a:latin typeface="Meiryo UI" panose="020B0604030504040204" pitchFamily="50" charset="-128"/>
                <a:ea typeface="Meiryo UI" panose="020B0604030504040204" pitchFamily="50" charset="-128"/>
              </a:rPr>
              <a:t>・機械翻訳事業の経験あり。</a:t>
            </a:r>
            <a:r>
              <a:rPr kumimoji="1" lang="en-US" altLang="ja-JP" sz="2000" dirty="0">
                <a:solidFill>
                  <a:schemeClr val="tx1"/>
                </a:solidFill>
                <a:latin typeface="Meiryo UI" panose="020B0604030504040204" pitchFamily="50" charset="-128"/>
                <a:ea typeface="Meiryo UI" panose="020B0604030504040204" pitchFamily="50" charset="-128"/>
              </a:rPr>
              <a:t/>
            </a:r>
            <a:br>
              <a:rPr kumimoji="1" lang="en-US" altLang="ja-JP" sz="2000" dirty="0">
                <a:solidFill>
                  <a:schemeClr val="tx1"/>
                </a:solidFill>
                <a:latin typeface="Meiryo UI" panose="020B0604030504040204" pitchFamily="50" charset="-128"/>
                <a:ea typeface="Meiryo UI" panose="020B0604030504040204" pitchFamily="50" charset="-128"/>
              </a:rPr>
            </a:br>
            <a:r>
              <a:rPr kumimoji="1" lang="ja-JP" altLang="en-US" sz="2000" dirty="0">
                <a:solidFill>
                  <a:schemeClr val="tx1"/>
                </a:solidFill>
                <a:latin typeface="Meiryo UI" panose="020B0604030504040204" pitchFamily="50" charset="-128"/>
                <a:ea typeface="Meiryo UI" panose="020B0604030504040204" pitchFamily="50" charset="-128"/>
              </a:rPr>
              <a:t>但し、最新の</a:t>
            </a:r>
            <a:r>
              <a:rPr kumimoji="1" lang="en-US" altLang="ja-JP" sz="2000" dirty="0">
                <a:solidFill>
                  <a:schemeClr val="tx1"/>
                </a:solidFill>
                <a:latin typeface="Meiryo UI" panose="020B0604030504040204" pitchFamily="50" charset="-128"/>
                <a:ea typeface="Meiryo UI" panose="020B0604030504040204" pitchFamily="50" charset="-128"/>
              </a:rPr>
              <a:t>AI</a:t>
            </a:r>
            <a:r>
              <a:rPr kumimoji="1" lang="ja-JP" altLang="en-US" sz="2000" dirty="0">
                <a:solidFill>
                  <a:schemeClr val="tx1"/>
                </a:solidFill>
                <a:latin typeface="Meiryo UI" panose="020B0604030504040204" pitchFamily="50" charset="-128"/>
                <a:ea typeface="Meiryo UI" panose="020B0604030504040204" pitchFamily="50" charset="-128"/>
              </a:rPr>
              <a:t>技術の実績は不足</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・ビジネス文書</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対訳</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データを豊富に所有。</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5004048" y="2282096"/>
            <a:ext cx="3960440" cy="1650960"/>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eaLnBrk="1"/>
            <a:r>
              <a:rPr lang="ja-JP" altLang="en-US" sz="2000" dirty="0">
                <a:solidFill>
                  <a:schemeClr val="tx1"/>
                </a:solidFill>
                <a:latin typeface="Meiryo UI" panose="020B0604030504040204" pitchFamily="50" charset="-128"/>
                <a:ea typeface="Meiryo UI" panose="020B0604030504040204" pitchFamily="50" charset="-128"/>
              </a:rPr>
              <a:t>・最新の</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技術を利用して、翻訳サービスを既に開始。一般文書向けの翻訳精度、読みやすさに定評有</a:t>
            </a:r>
            <a:endParaRPr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b="1" u="sng" dirty="0">
                <a:solidFill>
                  <a:schemeClr val="tx1"/>
                </a:solidFill>
                <a:latin typeface="Meiryo UI" panose="020B0604030504040204" pitchFamily="50" charset="-128"/>
                <a:ea typeface="Meiryo UI" panose="020B0604030504040204" pitchFamily="50" charset="-128"/>
              </a:rPr>
              <a:t>機械学習用プログラムの社外提供も行っている</a:t>
            </a:r>
            <a:r>
              <a:rPr kumimoji="1" lang="ja-JP" altLang="en-US" sz="2000" dirty="0">
                <a:solidFill>
                  <a:schemeClr val="tx1"/>
                </a:solidFill>
                <a:latin typeface="Meiryo UI" panose="020B0604030504040204" pitchFamily="50" charset="-128"/>
                <a:ea typeface="Meiryo UI" panose="020B0604030504040204" pitchFamily="50" charset="-128"/>
              </a:rPr>
              <a:t>。</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479300" y="4005064"/>
            <a:ext cx="4092700" cy="2304256"/>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協業の目的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・最新の</a:t>
            </a:r>
            <a:r>
              <a:rPr kumimoji="1"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技術の活用</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dirty="0">
                <a:solidFill>
                  <a:schemeClr val="tx1"/>
                </a:solidFill>
                <a:latin typeface="Meiryo UI" panose="020B0604030504040204" pitchFamily="50" charset="-128"/>
                <a:ea typeface="Meiryo UI" panose="020B0604030504040204" pitchFamily="50" charset="-128"/>
              </a:rPr>
              <a:t>　翻訳精度の向上加速</a:t>
            </a:r>
            <a:endParaRPr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sz="2000" b="1" u="sng" dirty="0">
                <a:solidFill>
                  <a:schemeClr val="tx1"/>
                </a:solidFill>
                <a:latin typeface="Meiryo UI" panose="020B0604030504040204" pitchFamily="50" charset="-128"/>
                <a:ea typeface="Meiryo UI" panose="020B0604030504040204" pitchFamily="50" charset="-128"/>
              </a:rPr>
              <a:t>・自社技術力向上</a:t>
            </a:r>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社の支援を受け、最新</a:t>
            </a:r>
            <a:r>
              <a:rPr lang="en-US" altLang="ja-JP" sz="2000" b="1" u="sng" dirty="0">
                <a:solidFill>
                  <a:schemeClr val="tx1"/>
                </a:solidFill>
                <a:latin typeface="Meiryo UI" panose="020B0604030504040204" pitchFamily="50" charset="-128"/>
                <a:ea typeface="Meiryo UI" panose="020B0604030504040204" pitchFamily="50" charset="-128"/>
              </a:rPr>
              <a:t>AI</a:t>
            </a:r>
            <a:r>
              <a:rPr lang="ja-JP" altLang="en-US" sz="2000" b="1" u="sng" dirty="0">
                <a:solidFill>
                  <a:schemeClr val="tx1"/>
                </a:solidFill>
                <a:latin typeface="Meiryo UI" panose="020B0604030504040204" pitchFamily="50" charset="-128"/>
                <a:ea typeface="Meiryo UI" panose="020B0604030504040204" pitchFamily="50" charset="-128"/>
              </a:rPr>
              <a:t>技術活用にトライ</a:t>
            </a:r>
            <a:r>
              <a:rPr lang="en-US" altLang="ja-JP" sz="2000" b="1" u="sng" dirty="0">
                <a:solidFill>
                  <a:schemeClr val="tx1"/>
                </a:solidFill>
                <a:latin typeface="Meiryo UI" panose="020B0604030504040204" pitchFamily="50" charset="-128"/>
                <a:ea typeface="Meiryo UI" panose="020B0604030504040204" pitchFamily="50" charset="-128"/>
              </a:rPr>
              <a:t>)</a:t>
            </a:r>
          </a:p>
          <a:p>
            <a:pPr marL="85725" indent="-85725"/>
            <a:r>
              <a:rPr lang="ja-JP" altLang="en-US" sz="2000" dirty="0">
                <a:solidFill>
                  <a:schemeClr val="tx1"/>
                </a:solidFill>
                <a:latin typeface="Meiryo UI" panose="020B0604030504040204" pitchFamily="50" charset="-128"/>
                <a:ea typeface="Meiryo UI" panose="020B0604030504040204" pitchFamily="50" charset="-128"/>
              </a:rPr>
              <a:t>懸念点</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lang="ja-JP" altLang="en-US" sz="2000" b="1" u="sng" dirty="0">
                <a:solidFill>
                  <a:schemeClr val="tx1"/>
                </a:solidFill>
                <a:latin typeface="Meiryo UI" panose="020B0604030504040204" pitchFamily="50" charset="-128"/>
                <a:ea typeface="Meiryo UI" panose="020B0604030504040204" pitchFamily="50" charset="-128"/>
              </a:rPr>
              <a:t>・</a:t>
            </a:r>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社との協業体制、役割分担</a:t>
            </a:r>
            <a:r>
              <a:rPr lang="en-US" altLang="ja-JP" sz="2000" b="1" u="sng" dirty="0">
                <a:solidFill>
                  <a:schemeClr val="tx1"/>
                </a:solidFill>
                <a:latin typeface="Meiryo UI" panose="020B0604030504040204" pitchFamily="50" charset="-128"/>
                <a:ea typeface="Meiryo UI" panose="020B0604030504040204" pitchFamily="50" charset="-128"/>
              </a:rPr>
              <a:t>※</a:t>
            </a:r>
            <a:endParaRPr kumimoji="1" lang="ja-JP" altLang="en-US" sz="2000" b="1" u="sng"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004048" y="4005064"/>
            <a:ext cx="3960440" cy="2304256"/>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協業の目的</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・ビジネス文書翻訳のノウハウ向上</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2000" dirty="0">
                <a:solidFill>
                  <a:schemeClr val="tx1"/>
                </a:solidFill>
                <a:latin typeface="Meiryo UI" panose="020B0604030504040204" pitchFamily="50" charset="-128"/>
                <a:ea typeface="Meiryo UI" panose="020B0604030504040204" pitchFamily="50" charset="-128"/>
              </a:rPr>
              <a:t>懸念点</a:t>
            </a:r>
            <a:endParaRPr kumimoji="1" lang="en-US" altLang="ja-JP" sz="2000"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sz="2000" b="1" u="sng" dirty="0">
                <a:solidFill>
                  <a:schemeClr val="tx1"/>
                </a:solidFill>
                <a:latin typeface="Meiryo UI" panose="020B0604030504040204" pitchFamily="50" charset="-128"/>
                <a:ea typeface="Meiryo UI" panose="020B0604030504040204" pitchFamily="50" charset="-128"/>
              </a:rPr>
              <a:t>・</a:t>
            </a:r>
            <a:r>
              <a:rPr lang="en-US" altLang="ja-JP" sz="2000" b="1" u="sng" dirty="0">
                <a:solidFill>
                  <a:schemeClr val="tx1"/>
                </a:solidFill>
                <a:latin typeface="Meiryo UI" panose="020B0604030504040204" pitchFamily="50" charset="-128"/>
                <a:ea typeface="Meiryo UI" panose="020B0604030504040204" pitchFamily="50" charset="-128"/>
              </a:rPr>
              <a:t>A1</a:t>
            </a:r>
            <a:r>
              <a:rPr lang="ja-JP" altLang="en-US" sz="2000" b="1" u="sng" dirty="0">
                <a:solidFill>
                  <a:schemeClr val="tx1"/>
                </a:solidFill>
                <a:latin typeface="Meiryo UI" panose="020B0604030504040204" pitchFamily="50" charset="-128"/>
                <a:ea typeface="Meiryo UI" panose="020B0604030504040204" pitchFamily="50" charset="-128"/>
              </a:rPr>
              <a:t>社への機械学習のノウハウ漏洩リスク＋技術コンタミリスク</a:t>
            </a:r>
            <a:endParaRPr lang="en-US" altLang="ja-JP" sz="2000" b="1" u="sng"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94" y="2717914"/>
            <a:ext cx="441146"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状</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況</a:t>
            </a:r>
          </a:p>
        </p:txBody>
      </p:sp>
      <p:sp>
        <p:nvSpPr>
          <p:cNvPr id="16" name="テキスト ボックス 15"/>
          <p:cNvSpPr txBox="1"/>
          <p:nvPr/>
        </p:nvSpPr>
        <p:spPr>
          <a:xfrm>
            <a:off x="38154" y="4370328"/>
            <a:ext cx="441146" cy="1938992"/>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協</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業</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へ</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思</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惑</a:t>
            </a:r>
          </a:p>
        </p:txBody>
      </p:sp>
      <p:sp>
        <p:nvSpPr>
          <p:cNvPr id="17" name="コンテンツ プレースホルダー 2"/>
          <p:cNvSpPr>
            <a:spLocks noGrp="1"/>
          </p:cNvSpPr>
          <p:nvPr>
            <p:ph idx="1"/>
          </p:nvPr>
        </p:nvSpPr>
        <p:spPr>
          <a:xfrm>
            <a:off x="96152" y="692696"/>
            <a:ext cx="9156368" cy="936104"/>
          </a:xfrm>
        </p:spPr>
        <p:txBody>
          <a:bodyPr/>
          <a:lstStyle/>
          <a:p>
            <a:r>
              <a:rPr lang="en-US" altLang="ja-JP" dirty="0"/>
              <a:t>A1</a:t>
            </a:r>
            <a:r>
              <a:rPr lang="ja-JP" altLang="en-US" dirty="0"/>
              <a:t>社は</a:t>
            </a:r>
            <a:r>
              <a:rPr lang="en-US" altLang="ja-JP" dirty="0"/>
              <a:t>B1</a:t>
            </a:r>
            <a:r>
              <a:rPr lang="ja-JP" altLang="en-US" dirty="0"/>
              <a:t>社との協業で、</a:t>
            </a:r>
            <a:r>
              <a:rPr lang="ja-JP" altLang="en-US" u="sng" dirty="0"/>
              <a:t>最新</a:t>
            </a:r>
            <a:r>
              <a:rPr lang="en-US" altLang="ja-JP" u="sng" dirty="0"/>
              <a:t>AI</a:t>
            </a:r>
            <a:r>
              <a:rPr lang="ja-JP" altLang="en-US" u="sng" dirty="0"/>
              <a:t>技術活用＋自社技術力向上を目的</a:t>
            </a:r>
            <a:endParaRPr lang="en-US" altLang="ja-JP" u="sng" dirty="0"/>
          </a:p>
          <a:p>
            <a:pPr eaLnBrk="1"/>
            <a:r>
              <a:rPr kumimoji="1" lang="en-US" altLang="ja-JP" dirty="0"/>
              <a:t>B1</a:t>
            </a:r>
            <a:r>
              <a:rPr kumimoji="1" lang="ja-JP" altLang="en-US" dirty="0"/>
              <a:t>社は</a:t>
            </a:r>
            <a:r>
              <a:rPr kumimoji="1" lang="ja-JP" altLang="en-US" dirty="0">
                <a:solidFill>
                  <a:schemeClr val="tx2"/>
                </a:solidFill>
              </a:rPr>
              <a:t>翻訳</a:t>
            </a:r>
            <a:r>
              <a:rPr lang="ja-JP" altLang="en-US" dirty="0">
                <a:solidFill>
                  <a:schemeClr val="tx2"/>
                </a:solidFill>
              </a:rPr>
              <a:t>精度</a:t>
            </a:r>
            <a:r>
              <a:rPr kumimoji="1" lang="ja-JP" altLang="en-US" dirty="0">
                <a:solidFill>
                  <a:schemeClr val="tx2"/>
                </a:solidFill>
              </a:rPr>
              <a:t>向上</a:t>
            </a:r>
            <a:r>
              <a:rPr kumimoji="1" lang="ja-JP" altLang="en-US" dirty="0"/>
              <a:t>を目的とするが、</a:t>
            </a:r>
            <a:r>
              <a:rPr kumimoji="1" lang="en-US" altLang="ja-JP" u="sng" dirty="0"/>
              <a:t>A1</a:t>
            </a:r>
            <a:r>
              <a:rPr kumimoji="1" lang="ja-JP" altLang="en-US" u="sng" dirty="0"/>
              <a:t>社へのノウハウ漏洩が懸念</a:t>
            </a:r>
          </a:p>
        </p:txBody>
      </p:sp>
      <p:sp>
        <p:nvSpPr>
          <p:cNvPr id="3" name="テキスト ボックス 2"/>
          <p:cNvSpPr txBox="1"/>
          <p:nvPr/>
        </p:nvSpPr>
        <p:spPr>
          <a:xfrm>
            <a:off x="5004048" y="332656"/>
            <a:ext cx="3310522" cy="369332"/>
          </a:xfrm>
          <a:prstGeom prst="rect">
            <a:avLst/>
          </a:prstGeom>
          <a:noFill/>
        </p:spPr>
        <p:txBody>
          <a:bodyPr wrap="none" rtlCol="0">
            <a:spAutoFit/>
          </a:bodyPr>
          <a:lstStyle/>
          <a:p>
            <a:r>
              <a:rPr kumimoji="1" lang="ja-JP" altLang="en-US" dirty="0"/>
              <a:t>下線部：</a:t>
            </a:r>
            <a:r>
              <a:rPr kumimoji="1" lang="ja-JP" altLang="en-US" u="sng" dirty="0"/>
              <a:t>ケース</a:t>
            </a:r>
            <a:r>
              <a:rPr kumimoji="1" lang="en-US" altLang="ja-JP" u="sng" dirty="0"/>
              <a:t>1-1</a:t>
            </a:r>
            <a:r>
              <a:rPr kumimoji="1" lang="ja-JP" altLang="en-US" dirty="0"/>
              <a:t>からの変更点</a:t>
            </a:r>
          </a:p>
        </p:txBody>
      </p:sp>
      <p:sp>
        <p:nvSpPr>
          <p:cNvPr id="18" name="正方形/長方形 17"/>
          <p:cNvSpPr/>
          <p:nvPr/>
        </p:nvSpPr>
        <p:spPr>
          <a:xfrm>
            <a:off x="479300" y="6344359"/>
            <a:ext cx="7693100" cy="397009"/>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rPr>
              <a:t>※</a:t>
            </a:r>
            <a:r>
              <a:rPr kumimoji="0" lang="ja-JP" altLang="en-US"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rPr>
              <a:t>上記を踏まえて、協業条件案１、２を考案し、比較検討した（次頁以降参照）</a:t>
            </a:r>
          </a:p>
        </p:txBody>
      </p:sp>
      <p:sp>
        <p:nvSpPr>
          <p:cNvPr id="20" name="角丸四角形 19"/>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373698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2752" y="116247"/>
            <a:ext cx="7632848" cy="503684"/>
          </a:xfrm>
        </p:spPr>
        <p:txBody>
          <a:bodyPr/>
          <a:lstStyle/>
          <a:p>
            <a:r>
              <a:rPr kumimoji="1" lang="ja-JP" altLang="en-US" dirty="0"/>
              <a:t>協業条件</a:t>
            </a:r>
            <a:r>
              <a:rPr lang="ja-JP" altLang="en-US" dirty="0"/>
              <a:t>案</a:t>
            </a:r>
            <a:r>
              <a:rPr kumimoji="1" lang="ja-JP" altLang="en-US" dirty="0"/>
              <a:t>１（両社で</a:t>
            </a:r>
            <a:r>
              <a:rPr lang="ja-JP" altLang="en-US" dirty="0"/>
              <a:t>技術交流）</a:t>
            </a:r>
            <a:r>
              <a:rPr kumimoji="1" lang="en-US" altLang="ja-JP" sz="2400" dirty="0"/>
              <a:t>-A1</a:t>
            </a:r>
            <a:r>
              <a:rPr kumimoji="1" lang="ja-JP" altLang="en-US" sz="2400" dirty="0"/>
              <a:t>社提案</a:t>
            </a:r>
            <a:r>
              <a:rPr kumimoji="1" lang="ja-JP" altLang="en-US" dirty="0"/>
              <a:t>　　</a:t>
            </a:r>
          </a:p>
        </p:txBody>
      </p:sp>
      <p:sp>
        <p:nvSpPr>
          <p:cNvPr id="3" name="コンテンツ プレースホルダー 2"/>
          <p:cNvSpPr>
            <a:spLocks noGrp="1"/>
          </p:cNvSpPr>
          <p:nvPr>
            <p:ph idx="1"/>
          </p:nvPr>
        </p:nvSpPr>
        <p:spPr>
          <a:xfrm>
            <a:off x="35496" y="620688"/>
            <a:ext cx="9073008" cy="648072"/>
          </a:xfrm>
        </p:spPr>
        <p:txBody>
          <a:bodyPr>
            <a:normAutofit/>
          </a:bodyPr>
          <a:lstStyle/>
          <a:p>
            <a:pPr marL="0" indent="0" eaLnBrk="1">
              <a:buNone/>
            </a:pPr>
            <a:r>
              <a:rPr lang="ja-JP" altLang="en-US" sz="2000" dirty="0"/>
              <a:t>翻訳エンジン（学習済モデル）を</a:t>
            </a:r>
            <a:r>
              <a:rPr lang="ja-JP" altLang="en-US" sz="2000" b="1" u="sng" dirty="0"/>
              <a:t>両社</a:t>
            </a:r>
            <a:r>
              <a:rPr lang="ja-JP" altLang="en-US" sz="2000" dirty="0"/>
              <a:t>作成→両社がサービス使用</a:t>
            </a:r>
            <a:r>
              <a:rPr kumimoji="1" lang="ja-JP" altLang="en-US" sz="2000" dirty="0"/>
              <a:t>　</a:t>
            </a:r>
          </a:p>
        </p:txBody>
      </p:sp>
      <p:sp>
        <p:nvSpPr>
          <p:cNvPr id="38" name="正方形/長方形 37"/>
          <p:cNvSpPr/>
          <p:nvPr/>
        </p:nvSpPr>
        <p:spPr>
          <a:xfrm>
            <a:off x="114673" y="980727"/>
            <a:ext cx="8949951" cy="144016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社の用意したビジネス文書データを学習データとして使用し、</a:t>
            </a:r>
            <a:r>
              <a:rPr lang="ja-JP" altLang="en-US" b="1" u="sng" dirty="0">
                <a:solidFill>
                  <a:schemeClr val="tx1"/>
                </a:solidFill>
                <a:latin typeface="Meiryo UI" panose="020B0604030504040204" pitchFamily="50" charset="-128"/>
                <a:ea typeface="Meiryo UI" panose="020B0604030504040204" pitchFamily="50" charset="-128"/>
              </a:rPr>
              <a:t>両社がそれぞれ学習用プログラム</a:t>
            </a:r>
            <a:r>
              <a:rPr lang="en-US" altLang="ja-JP" b="1" u="sng" dirty="0">
                <a:solidFill>
                  <a:schemeClr val="tx1"/>
                </a:solidFill>
                <a:latin typeface="Meiryo UI" panose="020B0604030504040204" pitchFamily="50" charset="-128"/>
                <a:ea typeface="Meiryo UI" panose="020B0604030504040204" pitchFamily="50" charset="-128"/>
              </a:rPr>
              <a:t/>
            </a:r>
            <a:br>
              <a:rPr lang="en-US" altLang="ja-JP" b="1" u="sng"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　</a:t>
            </a:r>
            <a:r>
              <a:rPr lang="ja-JP" altLang="en-US" b="1" u="sng" dirty="0">
                <a:solidFill>
                  <a:schemeClr val="tx1"/>
                </a:solidFill>
                <a:latin typeface="Meiryo UI" panose="020B0604030504040204" pitchFamily="50" charset="-128"/>
                <a:ea typeface="Meiryo UI" panose="020B0604030504040204" pitchFamily="50" charset="-128"/>
              </a:rPr>
              <a:t>を用いて</a:t>
            </a:r>
            <a:r>
              <a:rPr lang="ja-JP" altLang="en-US" dirty="0">
                <a:solidFill>
                  <a:schemeClr val="tx1"/>
                </a:solidFill>
                <a:latin typeface="Meiryo UI" panose="020B0604030504040204" pitchFamily="50" charset="-128"/>
                <a:ea typeface="Meiryo UI" panose="020B0604030504040204" pitchFamily="50" charset="-128"/>
              </a:rPr>
              <a:t>機械学習を行い、</a:t>
            </a:r>
            <a:r>
              <a:rPr lang="ja-JP" altLang="en-US" b="1" u="sng" dirty="0">
                <a:solidFill>
                  <a:schemeClr val="tx1"/>
                </a:solidFill>
                <a:latin typeface="Meiryo UI" panose="020B0604030504040204" pitchFamily="50" charset="-128"/>
                <a:ea typeface="Meiryo UI" panose="020B0604030504040204" pitchFamily="50" charset="-128"/>
              </a:rPr>
              <a:t>それぞれの自己負担で翻訳エンジンを作成する</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B1</a:t>
            </a:r>
            <a:r>
              <a:rPr lang="ja-JP" altLang="en-US" dirty="0">
                <a:solidFill>
                  <a:schemeClr val="tx1"/>
                </a:solidFill>
                <a:latin typeface="Meiryo UI" panose="020B0604030504040204" pitchFamily="50" charset="-128"/>
                <a:ea typeface="Meiryo UI" panose="020B0604030504040204" pitchFamily="50" charset="-128"/>
              </a:rPr>
              <a:t>社は自社で作成したエンジンを用いて一般ユーザ向け翻訳サービス提供</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社は</a:t>
            </a:r>
            <a:r>
              <a:rPr lang="ja-JP" altLang="en-US" b="1" u="sng" dirty="0">
                <a:solidFill>
                  <a:schemeClr val="tx1"/>
                </a:solidFill>
                <a:latin typeface="Meiryo UI" panose="020B0604030504040204" pitchFamily="50" charset="-128"/>
                <a:ea typeface="Meiryo UI" panose="020B0604030504040204" pitchFamily="50" charset="-128"/>
              </a:rPr>
              <a:t>自社で作成した</a:t>
            </a:r>
            <a:r>
              <a:rPr lang="ja-JP" altLang="en-US" dirty="0">
                <a:solidFill>
                  <a:schemeClr val="tx1"/>
                </a:solidFill>
                <a:latin typeface="Meiryo UI" panose="020B0604030504040204" pitchFamily="50" charset="-128"/>
                <a:ea typeface="Meiryo UI" panose="020B0604030504040204" pitchFamily="50" charset="-128"/>
              </a:rPr>
              <a:t>エンジンを用いて企業向け翻訳サービスを提供</a:t>
            </a:r>
            <a:r>
              <a:rPr lang="en-US" altLang="ja-JP" dirty="0">
                <a:solidFill>
                  <a:schemeClr val="tx1"/>
                </a:solidFill>
                <a:latin typeface="Meiryo UI" panose="020B0604030504040204" pitchFamily="50" charset="-128"/>
                <a:ea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rPr>
            </a:br>
            <a:r>
              <a:rPr lang="ja-JP" altLang="en-US" b="1" u="sng" dirty="0">
                <a:solidFill>
                  <a:schemeClr val="tx1"/>
                </a:solidFill>
                <a:latin typeface="Meiryo UI" panose="020B0604030504040204" pitchFamily="50" charset="-128"/>
                <a:ea typeface="Meiryo UI" panose="020B0604030504040204" pitchFamily="50" charset="-128"/>
              </a:rPr>
              <a:t>・両社の</a:t>
            </a:r>
            <a:r>
              <a:rPr lang="en-US" altLang="ja-JP" b="1" u="sng" dirty="0">
                <a:solidFill>
                  <a:schemeClr val="tx1"/>
                </a:solidFill>
                <a:latin typeface="Meiryo UI" panose="020B0604030504040204" pitchFamily="50" charset="-128"/>
                <a:ea typeface="Meiryo UI" panose="020B0604030504040204" pitchFamily="50" charset="-128"/>
              </a:rPr>
              <a:t>AI</a:t>
            </a:r>
            <a:r>
              <a:rPr lang="ja-JP" altLang="en-US" b="1" u="sng" dirty="0">
                <a:solidFill>
                  <a:schemeClr val="tx1"/>
                </a:solidFill>
                <a:latin typeface="Meiryo UI" panose="020B0604030504040204" pitchFamily="50" charset="-128"/>
                <a:ea typeface="Meiryo UI" panose="020B0604030504040204" pitchFamily="50" charset="-128"/>
              </a:rPr>
              <a:t>技術者の意見交換有（双方のエンジンを相互開示・対比し互いにアドバイスする）</a:t>
            </a:r>
          </a:p>
          <a:p>
            <a:pPr eaLnBrk="1" fontAlgn="auto" hangingPunct="1">
              <a:spcBef>
                <a:spcPts val="0"/>
              </a:spcBef>
              <a:spcAft>
                <a:spcPts val="0"/>
              </a:spcAft>
            </a:pPr>
            <a:endParaRPr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54" name="表 53"/>
          <p:cNvGraphicFramePr>
            <a:graphicFrameLocks noGrp="1"/>
          </p:cNvGraphicFramePr>
          <p:nvPr>
            <p:extLst>
              <p:ext uri="{D42A27DB-BD31-4B8C-83A1-F6EECF244321}">
                <p14:modId xmlns:p14="http://schemas.microsoft.com/office/powerpoint/2010/main" val="2983782496"/>
              </p:ext>
            </p:extLst>
          </p:nvPr>
        </p:nvGraphicFramePr>
        <p:xfrm>
          <a:off x="4572000" y="2571017"/>
          <a:ext cx="4320480" cy="3917012"/>
        </p:xfrm>
        <a:graphic>
          <a:graphicData uri="http://schemas.openxmlformats.org/drawingml/2006/table">
            <a:tbl>
              <a:tblPr firstRow="1" bandRow="1">
                <a:tableStyleId>{073A0DAA-6AF3-43AB-8588-CEC1D06C72B9}</a:tableStyleId>
              </a:tblPr>
              <a:tblGrid>
                <a:gridCol w="122413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tblGrid>
              <a:tr h="466595">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600" dirty="0">
                          <a:latin typeface="MeiryoUI"/>
                          <a:ea typeface="+mj-ea"/>
                        </a:rPr>
                        <a:t>作業、成果物内容</a:t>
                      </a:r>
                    </a:p>
                  </a:txBody>
                  <a:tcPr/>
                </a:tc>
                <a:tc hMerge="1">
                  <a:txBody>
                    <a:bodyPr/>
                    <a:lstStyle/>
                    <a:p>
                      <a:endParaRPr kumimoji="1" lang="ja-JP" altLang="en-US" sz="1400"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600" dirty="0">
                          <a:latin typeface="MeiryoUI"/>
                          <a:ea typeface="+mj-ea"/>
                        </a:rPr>
                        <a:t>A1</a:t>
                      </a:r>
                      <a:r>
                        <a:rPr kumimoji="1" lang="ja-JP" altLang="en-US" sz="1600" dirty="0">
                          <a:latin typeface="MeiryoUI"/>
                          <a:ea typeface="+mj-ea"/>
                        </a:rPr>
                        <a:t>社</a:t>
                      </a:r>
                    </a:p>
                  </a:txBody>
                  <a:tcPr/>
                </a:tc>
                <a:tc>
                  <a:txBody>
                    <a:bodyPr/>
                    <a:lstStyle/>
                    <a:p>
                      <a:r>
                        <a:rPr kumimoji="1" lang="en-US" altLang="ja-JP" sz="1600" dirty="0">
                          <a:latin typeface="MeiryoUI"/>
                          <a:ea typeface="+mj-ea"/>
                        </a:rPr>
                        <a:t>B1</a:t>
                      </a:r>
                      <a:r>
                        <a:rPr kumimoji="1" lang="ja-JP" altLang="en-US" sz="1600" dirty="0">
                          <a:latin typeface="MeiryoUI"/>
                          <a:ea typeface="+mj-ea"/>
                        </a:rPr>
                        <a:t>社</a:t>
                      </a:r>
                    </a:p>
                  </a:txBody>
                  <a:tcPr/>
                </a:tc>
                <a:extLst>
                  <a:ext uri="{0D108BD9-81ED-4DB2-BD59-A6C34878D82A}">
                    <a16:rowId xmlns:a16="http://schemas.microsoft.com/office/drawing/2014/main" xmlns="" val="10000"/>
                  </a:ext>
                </a:extLst>
              </a:tr>
              <a:tr h="54151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ビジネス文書の</a:t>
                      </a:r>
                      <a:endParaRPr kumimoji="1" lang="en-US" altLang="ja-JP" sz="1600" dirty="0">
                        <a:latin typeface="MeiryoUI"/>
                        <a:ea typeface="+mj-ea"/>
                      </a:endParaRPr>
                    </a:p>
                    <a:p>
                      <a:r>
                        <a:rPr kumimoji="1" lang="ja-JP" altLang="en-US" sz="1600" dirty="0">
                          <a:latin typeface="MeiryoUI"/>
                          <a:ea typeface="+mj-ea"/>
                        </a:rPr>
                        <a:t>対訳生データ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tc>
                  <a:txBody>
                    <a:bodyPr/>
                    <a:lstStyle/>
                    <a:p>
                      <a:pPr algn="ctr"/>
                      <a:endParaRPr kumimoji="1" lang="ja-JP" altLang="en-US" sz="1600" dirty="0">
                        <a:latin typeface="MeiryoUI"/>
                        <a:ea typeface="+mj-ea"/>
                      </a:endParaRPr>
                    </a:p>
                  </a:txBody>
                  <a:tcPr/>
                </a:tc>
                <a:extLst>
                  <a:ext uri="{0D108BD9-81ED-4DB2-BD59-A6C34878D82A}">
                    <a16:rowId xmlns:a16="http://schemas.microsoft.com/office/drawing/2014/main" xmlns="" val="10001"/>
                  </a:ext>
                </a:extLst>
              </a:tr>
              <a:tr h="466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データ加工</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ノイズ除去等</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sng"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extLst>
                  <a:ext uri="{0D108BD9-81ED-4DB2-BD59-A6C34878D82A}">
                    <a16:rowId xmlns:a16="http://schemas.microsoft.com/office/drawing/2014/main" xmlns="" val="10002"/>
                  </a:ext>
                </a:extLst>
              </a:tr>
              <a:tr h="66305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学習用</a:t>
                      </a:r>
                      <a:endParaRPr kumimoji="1" lang="en-US" altLang="ja-JP" sz="1600" dirty="0">
                        <a:latin typeface="MeiryoUI"/>
                        <a:ea typeface="+mj-ea"/>
                      </a:endParaRPr>
                    </a:p>
                    <a:p>
                      <a:r>
                        <a:rPr kumimoji="1" lang="ja-JP" altLang="en-US" sz="1600" dirty="0">
                          <a:latin typeface="MeiryoUI"/>
                          <a:ea typeface="+mj-ea"/>
                        </a:rPr>
                        <a:t>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機械学習用対話データセット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sng"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extLst>
                  <a:ext uri="{0D108BD9-81ED-4DB2-BD59-A6C34878D82A}">
                    <a16:rowId xmlns:a16="http://schemas.microsoft.com/office/drawing/2014/main" xmlns="" val="10003"/>
                  </a:ext>
                </a:extLst>
              </a:tr>
              <a:tr h="58050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学習用</a:t>
                      </a:r>
                      <a:endParaRPr kumimoji="1" lang="en-US" altLang="ja-JP" sz="1600" dirty="0">
                        <a:latin typeface="MeiryoUI"/>
                        <a:ea typeface="+mj-ea"/>
                      </a:endParaRPr>
                    </a:p>
                    <a:p>
                      <a:r>
                        <a:rPr kumimoji="1" lang="ja-JP" altLang="en-US" sz="1600" dirty="0">
                          <a:latin typeface="MeiryoUI"/>
                          <a:ea typeface="+mj-ea"/>
                        </a:rPr>
                        <a:t>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機械学習用する</a:t>
                      </a:r>
                      <a:endParaRPr kumimoji="1" lang="en-US" altLang="ja-JP" sz="1600" dirty="0">
                        <a:latin typeface="MeiryoUI"/>
                        <a:ea typeface="+mj-ea"/>
                      </a:endParaRPr>
                    </a:p>
                    <a:p>
                      <a:r>
                        <a:rPr kumimoji="1" lang="ja-JP" altLang="en-US" sz="1600" dirty="0">
                          <a:latin typeface="MeiryoUI"/>
                          <a:ea typeface="+mj-ea"/>
                        </a:rPr>
                        <a:t>ためのプログラム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sng"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extLst>
                  <a:ext uri="{0D108BD9-81ED-4DB2-BD59-A6C34878D82A}">
                    <a16:rowId xmlns:a16="http://schemas.microsoft.com/office/drawing/2014/main" xmlns="" val="10004"/>
                  </a:ext>
                </a:extLst>
              </a:tr>
              <a:tr h="466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学習モデルの</a:t>
                      </a:r>
                      <a:endParaRPr kumimoji="1" lang="en-US" altLang="ja-JP" sz="1600" dirty="0">
                        <a:latin typeface="MeiryoUI"/>
                        <a:ea typeface="+mj-ea"/>
                      </a:endParaRPr>
                    </a:p>
                    <a:p>
                      <a:r>
                        <a:rPr kumimoji="1" lang="ja-JP" altLang="en-US" sz="1600" dirty="0">
                          <a:latin typeface="MeiryoUI"/>
                          <a:ea typeface="+mj-ea"/>
                        </a:rPr>
                        <a:t>作成作業</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sng"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extLst>
                  <a:ext uri="{0D108BD9-81ED-4DB2-BD59-A6C34878D82A}">
                    <a16:rowId xmlns:a16="http://schemas.microsoft.com/office/drawing/2014/main" xmlns="" val="10005"/>
                  </a:ext>
                </a:extLst>
              </a:tr>
              <a:tr h="58202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学習済</a:t>
                      </a:r>
                      <a:endParaRPr kumimoji="1" lang="en-US" altLang="ja-JP" sz="1600" dirty="0">
                        <a:latin typeface="MeiryoUI"/>
                        <a:ea typeface="+mj-ea"/>
                      </a:endParaRPr>
                    </a:p>
                    <a:p>
                      <a:r>
                        <a:rPr kumimoji="1" lang="ja-JP" altLang="en-US" sz="1600" dirty="0">
                          <a:latin typeface="MeiryoUI"/>
                          <a:ea typeface="+mj-ea"/>
                        </a:rPr>
                        <a:t>モデル</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ビジネス文書用の翻訳エンジン</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sng"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UI"/>
                          <a:ea typeface="+mj-ea"/>
                        </a:rPr>
                        <a:t>〇</a:t>
                      </a:r>
                    </a:p>
                  </a:txBody>
                  <a:tcPr/>
                </a:tc>
                <a:extLst>
                  <a:ext uri="{0D108BD9-81ED-4DB2-BD59-A6C34878D82A}">
                    <a16:rowId xmlns:a16="http://schemas.microsoft.com/office/drawing/2014/main" xmlns="" val="10006"/>
                  </a:ext>
                </a:extLst>
              </a:tr>
            </a:tbl>
          </a:graphicData>
        </a:graphic>
      </p:graphicFrame>
      <p:sp>
        <p:nvSpPr>
          <p:cNvPr id="62" name="スライド番号プレースホルダー 3"/>
          <p:cNvSpPr>
            <a:spLocks noGrp="1"/>
          </p:cNvSpPr>
          <p:nvPr>
            <p:ph type="sldNum" sz="quarter" idx="10"/>
          </p:nvPr>
        </p:nvSpPr>
        <p:spPr>
          <a:xfrm>
            <a:off x="8018463" y="6453188"/>
            <a:ext cx="1090612" cy="360362"/>
          </a:xfrm>
        </p:spPr>
        <p:txBody>
          <a:bodyPr/>
          <a:lstStyle/>
          <a:p>
            <a:fld id="{D85BA4AD-56A0-4EC7-904E-EE41E1C5FBCF}" type="slidenum">
              <a:rPr lang="en-US" altLang="ja-JP" smtClean="0"/>
              <a:pPr/>
              <a:t>37</a:t>
            </a:fld>
            <a:endParaRPr lang="en-US" altLang="ja-JP" dirty="0"/>
          </a:p>
        </p:txBody>
      </p:sp>
      <p:sp>
        <p:nvSpPr>
          <p:cNvPr id="33" name="テキスト ボックス 32"/>
          <p:cNvSpPr txBox="1"/>
          <p:nvPr/>
        </p:nvSpPr>
        <p:spPr>
          <a:xfrm>
            <a:off x="8012890" y="5921928"/>
            <a:ext cx="431776" cy="523220"/>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b="1" u="sng" dirty="0">
                <a:solidFill>
                  <a:prstClr val="black"/>
                </a:solidFill>
                <a:latin typeface="Calibri"/>
                <a:ea typeface="ＭＳ Ｐゴシック"/>
              </a:rPr>
              <a:t>技術</a:t>
            </a:r>
            <a:r>
              <a:rPr lang="en-US" altLang="ja-JP" sz="1400" b="1" u="sng" dirty="0">
                <a:solidFill>
                  <a:prstClr val="black"/>
                </a:solidFill>
                <a:latin typeface="Calibri"/>
                <a:ea typeface="ＭＳ Ｐゴシック"/>
              </a:rPr>
              <a:t/>
            </a:r>
            <a:br>
              <a:rPr lang="en-US" altLang="ja-JP" sz="1400" b="1" u="sng" dirty="0">
                <a:solidFill>
                  <a:prstClr val="black"/>
                </a:solidFill>
                <a:latin typeface="Calibri"/>
                <a:ea typeface="ＭＳ Ｐゴシック"/>
              </a:rPr>
            </a:br>
            <a:r>
              <a:rPr lang="ja-JP" altLang="en-US" sz="1400" b="1" u="sng" dirty="0">
                <a:solidFill>
                  <a:prstClr val="black"/>
                </a:solidFill>
                <a:latin typeface="Calibri"/>
                <a:ea typeface="ＭＳ Ｐゴシック"/>
              </a:rPr>
              <a:t>交流</a:t>
            </a:r>
          </a:p>
        </p:txBody>
      </p:sp>
      <p:sp>
        <p:nvSpPr>
          <p:cNvPr id="34" name="左右矢印 33"/>
          <p:cNvSpPr/>
          <p:nvPr/>
        </p:nvSpPr>
        <p:spPr>
          <a:xfrm>
            <a:off x="8028384" y="5661248"/>
            <a:ext cx="360040" cy="216024"/>
          </a:xfrm>
          <a:prstGeom prst="lef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a:solidFill>
                <a:prstClr val="white"/>
              </a:solidFill>
            </a:endParaRPr>
          </a:p>
        </p:txBody>
      </p:sp>
      <p:sp>
        <p:nvSpPr>
          <p:cNvPr id="6" name="テキスト ボックス 5"/>
          <p:cNvSpPr txBox="1"/>
          <p:nvPr/>
        </p:nvSpPr>
        <p:spPr>
          <a:xfrm>
            <a:off x="131001" y="2381536"/>
            <a:ext cx="3286477" cy="338554"/>
          </a:xfrm>
          <a:prstGeom prst="rect">
            <a:avLst/>
          </a:prstGeom>
          <a:noFill/>
        </p:spPr>
        <p:txBody>
          <a:bodyPr wrap="none" rtlCol="0">
            <a:spAutoFit/>
          </a:bodyPr>
          <a:lstStyle/>
          <a:p>
            <a:r>
              <a:rPr kumimoji="1" lang="en-US" altLang="ja-JP" sz="1600" dirty="0">
                <a:latin typeface="MeiryoUI"/>
              </a:rPr>
              <a:t>※</a:t>
            </a:r>
            <a:r>
              <a:rPr kumimoji="1" lang="ja-JP" altLang="en-US" sz="1600" b="1" u="sng" dirty="0">
                <a:latin typeface="MeiryoUI"/>
              </a:rPr>
              <a:t>下線</a:t>
            </a:r>
            <a:r>
              <a:rPr kumimoji="1" lang="ja-JP" altLang="en-US" sz="1600" dirty="0">
                <a:latin typeface="MeiryoUI"/>
              </a:rPr>
              <a:t>はケース</a:t>
            </a:r>
            <a:r>
              <a:rPr kumimoji="1" lang="en-US" altLang="ja-JP" sz="1600" dirty="0">
                <a:latin typeface="MeiryoUI"/>
              </a:rPr>
              <a:t>1-1</a:t>
            </a:r>
            <a:r>
              <a:rPr kumimoji="1" lang="ja-JP" altLang="en-US" sz="1600" dirty="0">
                <a:latin typeface="MeiryoUI"/>
              </a:rPr>
              <a:t>からの変更箇所</a:t>
            </a:r>
          </a:p>
        </p:txBody>
      </p:sp>
      <p:sp>
        <p:nvSpPr>
          <p:cNvPr id="37" name="角丸四角形 3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
        <p:nvSpPr>
          <p:cNvPr id="71" name="角丸四角形 70"/>
          <p:cNvSpPr/>
          <p:nvPr/>
        </p:nvSpPr>
        <p:spPr>
          <a:xfrm>
            <a:off x="461340" y="5057270"/>
            <a:ext cx="3966644" cy="951767"/>
          </a:xfrm>
          <a:prstGeom prst="round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sp>
        <p:nvSpPr>
          <p:cNvPr id="76" name="正方形/長方形 75"/>
          <p:cNvSpPr/>
          <p:nvPr/>
        </p:nvSpPr>
        <p:spPr>
          <a:xfrm>
            <a:off x="2824258" y="2780929"/>
            <a:ext cx="1315422"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AI</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ベンチャー</a:t>
            </a: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B1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77" name="正方形/長方形 76"/>
          <p:cNvSpPr/>
          <p:nvPr/>
        </p:nvSpPr>
        <p:spPr>
          <a:xfrm>
            <a:off x="559390" y="2780928"/>
            <a:ext cx="1276306"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事業会社</a:t>
            </a:r>
            <a:endParaRPr kumimoji="0" lang="en-US" altLang="ja-JP" sz="16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78" name="角丸四角形 77"/>
          <p:cNvSpPr/>
          <p:nvPr/>
        </p:nvSpPr>
        <p:spPr>
          <a:xfrm>
            <a:off x="539552" y="3610331"/>
            <a:ext cx="1584176" cy="524159"/>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社内ビジネス文書</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対訳データ</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79" name="右矢印 78"/>
          <p:cNvSpPr/>
          <p:nvPr/>
        </p:nvSpPr>
        <p:spPr>
          <a:xfrm rot="5400000">
            <a:off x="1182407" y="5880961"/>
            <a:ext cx="223563" cy="216186"/>
          </a:xfrm>
          <a:prstGeom prst="rightArrow">
            <a:avLst/>
          </a:prstGeom>
          <a:noFill/>
          <a:ln w="19050" cap="flat" cmpd="sng" algn="ctr">
            <a:solidFill>
              <a:srgbClr val="1F497D"/>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80" name="右矢印 79"/>
          <p:cNvSpPr/>
          <p:nvPr/>
        </p:nvSpPr>
        <p:spPr>
          <a:xfrm rot="5400000">
            <a:off x="3475148" y="5934927"/>
            <a:ext cx="225539" cy="216186"/>
          </a:xfrm>
          <a:prstGeom prst="rightArrow">
            <a:avLst/>
          </a:prstGeom>
          <a:noFill/>
          <a:ln w="19050" cap="flat" cmpd="sng" algn="ctr">
            <a:solidFill>
              <a:srgbClr val="1F497D"/>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81" name="角丸四角形 80"/>
          <p:cNvSpPr/>
          <p:nvPr/>
        </p:nvSpPr>
        <p:spPr>
          <a:xfrm>
            <a:off x="2712375" y="4328234"/>
            <a:ext cx="1571321" cy="412117"/>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学習用プログラム</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(B1</a:t>
            </a:r>
            <a:r>
              <a:rPr kumimoji="0" lang="ja-JP" altLang="en-US" sz="1400" kern="0" dirty="0">
                <a:solidFill>
                  <a:prstClr val="black"/>
                </a:solidFill>
                <a:latin typeface="MeiryoUI"/>
                <a:ea typeface="ＭＳ Ｐゴシック"/>
              </a:rPr>
              <a:t>社</a:t>
            </a:r>
            <a:r>
              <a:rPr kumimoji="0" lang="en-US" altLang="ja-JP" sz="1400" kern="0" dirty="0">
                <a:solidFill>
                  <a:prstClr val="black"/>
                </a:solidFill>
                <a:latin typeface="MeiryoUI"/>
                <a:ea typeface="ＭＳ Ｐゴシック"/>
              </a:rPr>
              <a:t>)</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82" name="正方形/長方形 81"/>
          <p:cNvSpPr/>
          <p:nvPr/>
        </p:nvSpPr>
        <p:spPr>
          <a:xfrm>
            <a:off x="2843536" y="6165304"/>
            <a:ext cx="1400494"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一般ユーザ向け翻訳サービス</a:t>
            </a:r>
          </a:p>
        </p:txBody>
      </p:sp>
      <p:sp>
        <p:nvSpPr>
          <p:cNvPr id="83" name="正方形/長方形 82"/>
          <p:cNvSpPr/>
          <p:nvPr/>
        </p:nvSpPr>
        <p:spPr>
          <a:xfrm>
            <a:off x="467544" y="6133177"/>
            <a:ext cx="1657550"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企業向け</a:t>
            </a:r>
            <a:endParaRPr kumimoji="0" lang="en-US" altLang="ja-JP" sz="1400" b="0" i="0" u="none" strike="noStrike" kern="0" cap="none" spc="0" normalizeH="0" baseline="0" noProof="0" dirty="0">
              <a:ln>
                <a:noFill/>
              </a:ln>
              <a:solidFill>
                <a:prstClr val="white"/>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翻訳サービス</a:t>
            </a:r>
          </a:p>
        </p:txBody>
      </p:sp>
      <p:sp>
        <p:nvSpPr>
          <p:cNvPr id="84" name="下矢印 83"/>
          <p:cNvSpPr/>
          <p:nvPr/>
        </p:nvSpPr>
        <p:spPr>
          <a:xfrm>
            <a:off x="1140665" y="4762458"/>
            <a:ext cx="266798" cy="354143"/>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85" name="角丸四角形 84"/>
          <p:cNvSpPr/>
          <p:nvPr/>
        </p:nvSpPr>
        <p:spPr>
          <a:xfrm>
            <a:off x="2956059" y="5146159"/>
            <a:ext cx="1197805" cy="769090"/>
          </a:xfrm>
          <a:prstGeom prst="round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学習済ﾓﾃﾞﾙ</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B1</a:t>
            </a:r>
            <a:r>
              <a:rPr kumimoji="0" lang="ja-JP" altLang="en-US" sz="1400" kern="0" dirty="0">
                <a:solidFill>
                  <a:prstClr val="black"/>
                </a:solidFill>
                <a:latin typeface="MeiryoUI"/>
                <a:ea typeface="ＭＳ Ｐゴシック"/>
              </a:rPr>
              <a:t>社作成</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86" name="テキスト ボックス 85"/>
          <p:cNvSpPr txBox="1"/>
          <p:nvPr/>
        </p:nvSpPr>
        <p:spPr>
          <a:xfrm>
            <a:off x="1382752" y="4772010"/>
            <a:ext cx="812984" cy="307777"/>
          </a:xfrm>
          <a:prstGeom prst="rect">
            <a:avLst/>
          </a:prstGeom>
          <a:noFill/>
        </p:spPr>
        <p:txBody>
          <a:bodyPr wrap="squar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機械学習</a:t>
            </a:r>
          </a:p>
        </p:txBody>
      </p:sp>
      <p:sp>
        <p:nvSpPr>
          <p:cNvPr id="88" name="角丸四角形 87"/>
          <p:cNvSpPr/>
          <p:nvPr/>
        </p:nvSpPr>
        <p:spPr>
          <a:xfrm>
            <a:off x="675162" y="5106667"/>
            <a:ext cx="1197805" cy="769090"/>
          </a:xfrm>
          <a:prstGeom prst="round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学習済ﾓﾃﾞﾙ</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A1</a:t>
            </a:r>
            <a:r>
              <a:rPr kumimoji="0" lang="ja-JP" altLang="en-US" sz="1400" kern="0" dirty="0">
                <a:solidFill>
                  <a:prstClr val="black"/>
                </a:solidFill>
                <a:latin typeface="MeiryoUI"/>
                <a:ea typeface="ＭＳ Ｐゴシック"/>
              </a:rPr>
              <a:t>社作成</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89" name="下矢印 88"/>
          <p:cNvSpPr/>
          <p:nvPr/>
        </p:nvSpPr>
        <p:spPr>
          <a:xfrm>
            <a:off x="3454519" y="4762458"/>
            <a:ext cx="241492" cy="38915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90" name="テキスト ボックス 89"/>
          <p:cNvSpPr txBox="1"/>
          <p:nvPr/>
        </p:nvSpPr>
        <p:spPr>
          <a:xfrm>
            <a:off x="2424887" y="3610331"/>
            <a:ext cx="431776" cy="307777"/>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提供</a:t>
            </a:r>
          </a:p>
        </p:txBody>
      </p:sp>
      <p:sp>
        <p:nvSpPr>
          <p:cNvPr id="91" name="左矢印 90"/>
          <p:cNvSpPr/>
          <p:nvPr/>
        </p:nvSpPr>
        <p:spPr>
          <a:xfrm rot="10800000">
            <a:off x="2123727" y="3826354"/>
            <a:ext cx="1330792" cy="251415"/>
          </a:xfrm>
          <a:prstGeom prst="left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UI"/>
              <a:ea typeface="ＭＳ Ｐゴシック"/>
            </a:endParaRPr>
          </a:p>
        </p:txBody>
      </p:sp>
      <p:sp>
        <p:nvSpPr>
          <p:cNvPr id="92" name="角丸四角形 91"/>
          <p:cNvSpPr/>
          <p:nvPr/>
        </p:nvSpPr>
        <p:spPr>
          <a:xfrm>
            <a:off x="2915544" y="3389968"/>
            <a:ext cx="1152426" cy="436387"/>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一般文書</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対訳データ</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93" name="下矢印 92"/>
          <p:cNvSpPr/>
          <p:nvPr/>
        </p:nvSpPr>
        <p:spPr>
          <a:xfrm>
            <a:off x="3423037" y="3851494"/>
            <a:ext cx="241492" cy="47674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95" name="角丸四角形 94"/>
          <p:cNvSpPr/>
          <p:nvPr/>
        </p:nvSpPr>
        <p:spPr>
          <a:xfrm>
            <a:off x="539552" y="4328235"/>
            <a:ext cx="1571321" cy="434223"/>
          </a:xfrm>
          <a:prstGeom prst="roundRect">
            <a:avLst/>
          </a:prstGeom>
          <a:ln>
            <a:solidFill>
              <a:schemeClr val="tx2"/>
            </a:solidFill>
            <a:prstDash val="solid"/>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学習用プログラム</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(A1</a:t>
            </a:r>
            <a:r>
              <a:rPr kumimoji="0" lang="ja-JP" altLang="en-US" sz="1400" kern="0" dirty="0">
                <a:solidFill>
                  <a:prstClr val="black"/>
                </a:solidFill>
                <a:latin typeface="MeiryoUI"/>
                <a:ea typeface="ＭＳ Ｐゴシック"/>
              </a:rPr>
              <a:t>社</a:t>
            </a:r>
            <a:r>
              <a:rPr kumimoji="0" lang="en-US" altLang="ja-JP" sz="1400" kern="0" dirty="0">
                <a:solidFill>
                  <a:prstClr val="black"/>
                </a:solidFill>
                <a:latin typeface="MeiryoUI"/>
                <a:ea typeface="ＭＳ Ｐゴシック"/>
              </a:rPr>
              <a:t>)</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96" name="テキスト ボックス 95"/>
          <p:cNvSpPr txBox="1"/>
          <p:nvPr/>
        </p:nvSpPr>
        <p:spPr>
          <a:xfrm>
            <a:off x="3664529" y="4772010"/>
            <a:ext cx="812984" cy="307777"/>
          </a:xfrm>
          <a:prstGeom prst="rect">
            <a:avLst/>
          </a:prstGeom>
          <a:noFill/>
        </p:spPr>
        <p:txBody>
          <a:bodyPr wrap="squar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機械学習</a:t>
            </a:r>
          </a:p>
        </p:txBody>
      </p:sp>
      <p:sp>
        <p:nvSpPr>
          <p:cNvPr id="98" name="下矢印 97"/>
          <p:cNvSpPr/>
          <p:nvPr/>
        </p:nvSpPr>
        <p:spPr>
          <a:xfrm>
            <a:off x="1153317" y="4096663"/>
            <a:ext cx="254145" cy="23837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99" name="左右矢印 98"/>
          <p:cNvSpPr/>
          <p:nvPr/>
        </p:nvSpPr>
        <p:spPr>
          <a:xfrm>
            <a:off x="2015090" y="5661248"/>
            <a:ext cx="809168" cy="216024"/>
          </a:xfrm>
          <a:prstGeom prst="lef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a:solidFill>
                <a:prstClr val="white"/>
              </a:solidFill>
              <a:latin typeface="MeiryoUI"/>
            </a:endParaRPr>
          </a:p>
        </p:txBody>
      </p:sp>
      <p:sp>
        <p:nvSpPr>
          <p:cNvPr id="100" name="テキスト ボックス 99"/>
          <p:cNvSpPr txBox="1"/>
          <p:nvPr/>
        </p:nvSpPr>
        <p:spPr>
          <a:xfrm>
            <a:off x="1801788" y="5138028"/>
            <a:ext cx="1278821" cy="523220"/>
          </a:xfrm>
          <a:prstGeom prst="rect">
            <a:avLst/>
          </a:prstGeom>
          <a:noFill/>
        </p:spPr>
        <p:txBody>
          <a:bodyPr wrap="square" lIns="36000" rIns="36000" rtlCol="0">
            <a:spAutoFit/>
          </a:bodyPr>
          <a:lstStyle/>
          <a:p>
            <a:pPr algn="ctr" eaLnBrk="1" fontAlgn="auto" hangingPunct="1">
              <a:spcBef>
                <a:spcPts val="0"/>
              </a:spcBef>
              <a:spcAft>
                <a:spcPts val="0"/>
              </a:spcAft>
            </a:pPr>
            <a:r>
              <a:rPr lang="ja-JP" altLang="en-US" sz="1400" dirty="0">
                <a:latin typeface="MeiryoUI"/>
                <a:ea typeface="ＭＳ Ｐゴシック"/>
              </a:rPr>
              <a:t>技術交流</a:t>
            </a:r>
            <a:r>
              <a:rPr lang="en-US" altLang="ja-JP" sz="1400" dirty="0">
                <a:latin typeface="MeiryoUI"/>
                <a:ea typeface="ＭＳ Ｐゴシック"/>
              </a:rPr>
              <a:t/>
            </a:r>
            <a:br>
              <a:rPr lang="en-US" altLang="ja-JP" sz="1400" dirty="0">
                <a:latin typeface="MeiryoUI"/>
                <a:ea typeface="ＭＳ Ｐゴシック"/>
              </a:rPr>
            </a:br>
            <a:r>
              <a:rPr lang="en-US" altLang="ja-JP" sz="1400" dirty="0">
                <a:latin typeface="MeiryoUI"/>
                <a:ea typeface="ＭＳ Ｐゴシック"/>
              </a:rPr>
              <a:t>(</a:t>
            </a:r>
            <a:r>
              <a:rPr lang="ja-JP" altLang="en-US" sz="1400" dirty="0">
                <a:latin typeface="MeiryoUI"/>
                <a:ea typeface="ＭＳ Ｐゴシック"/>
              </a:rPr>
              <a:t>相互開示含</a:t>
            </a:r>
            <a:r>
              <a:rPr lang="en-US" altLang="ja-JP" sz="1400" dirty="0">
                <a:latin typeface="MeiryoUI"/>
                <a:ea typeface="ＭＳ Ｐゴシック"/>
              </a:rPr>
              <a:t>)</a:t>
            </a:r>
            <a:endParaRPr lang="ja-JP" altLang="en-US" sz="1400" dirty="0">
              <a:latin typeface="MeiryoUI"/>
              <a:ea typeface="ＭＳ Ｐゴシック"/>
            </a:endParaRPr>
          </a:p>
        </p:txBody>
      </p:sp>
    </p:spTree>
    <p:extLst>
      <p:ext uri="{BB962C8B-B14F-4D97-AF65-F5344CB8AC3E}">
        <p14:creationId xmlns:p14="http://schemas.microsoft.com/office/powerpoint/2010/main" val="836830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協業条件</a:t>
            </a:r>
            <a:r>
              <a:rPr lang="ja-JP" altLang="en-US" dirty="0"/>
              <a:t>案</a:t>
            </a:r>
            <a:r>
              <a:rPr kumimoji="1" lang="ja-JP" altLang="en-US" dirty="0"/>
              <a:t>２</a:t>
            </a:r>
            <a:r>
              <a:rPr kumimoji="1" lang="en-US" altLang="ja-JP" sz="2000" dirty="0"/>
              <a:t>(B1</a:t>
            </a:r>
            <a:r>
              <a:rPr kumimoji="1" lang="ja-JP" altLang="en-US" sz="2000" dirty="0"/>
              <a:t>社の学習用プログラム利用</a:t>
            </a:r>
            <a:r>
              <a:rPr kumimoji="1" lang="en-US" altLang="ja-JP" sz="2000" dirty="0"/>
              <a:t>)</a:t>
            </a:r>
            <a:r>
              <a:rPr kumimoji="1" lang="en-US" altLang="ja-JP" sz="2400" dirty="0"/>
              <a:t>-B1</a:t>
            </a:r>
            <a:r>
              <a:rPr kumimoji="1" lang="ja-JP" altLang="en-US" sz="2400" dirty="0"/>
              <a:t>社 提案</a:t>
            </a:r>
            <a:r>
              <a:rPr lang="ja-JP" altLang="en-US" sz="2000" dirty="0"/>
              <a:t>　　　　　　　　　　　 　　　　</a:t>
            </a:r>
            <a:endParaRPr kumimoji="1" lang="ja-JP" altLang="en-US" sz="2000" dirty="0"/>
          </a:p>
        </p:txBody>
      </p:sp>
      <p:sp>
        <p:nvSpPr>
          <p:cNvPr id="3" name="コンテンツ プレースホルダー 2"/>
          <p:cNvSpPr>
            <a:spLocks noGrp="1"/>
          </p:cNvSpPr>
          <p:nvPr>
            <p:ph idx="1"/>
          </p:nvPr>
        </p:nvSpPr>
        <p:spPr>
          <a:xfrm>
            <a:off x="35496" y="620688"/>
            <a:ext cx="9073008" cy="648072"/>
          </a:xfrm>
        </p:spPr>
        <p:txBody>
          <a:bodyPr>
            <a:normAutofit fontScale="92500" lnSpcReduction="20000"/>
          </a:bodyPr>
          <a:lstStyle/>
          <a:p>
            <a:pPr marL="0" indent="0" eaLnBrk="1">
              <a:buNone/>
            </a:pPr>
            <a:r>
              <a:rPr lang="en-US" altLang="ja-JP" sz="2000" dirty="0">
                <a:solidFill>
                  <a:schemeClr val="tx2"/>
                </a:solidFill>
              </a:rPr>
              <a:t>B</a:t>
            </a:r>
            <a:r>
              <a:rPr lang="ja-JP" altLang="en-US" sz="2000" dirty="0">
                <a:solidFill>
                  <a:schemeClr val="tx2"/>
                </a:solidFill>
              </a:rPr>
              <a:t>１社の学習用プログラムを利用して翻訳エンジン（学習済モデル）を両社作成</a:t>
            </a:r>
            <a:endParaRPr lang="en-US" altLang="ja-JP" sz="2000" dirty="0">
              <a:solidFill>
                <a:schemeClr val="tx2"/>
              </a:solidFill>
            </a:endParaRPr>
          </a:p>
          <a:p>
            <a:pPr marL="0" indent="0" eaLnBrk="1">
              <a:buNone/>
            </a:pPr>
            <a:r>
              <a:rPr lang="ja-JP" altLang="en-US" sz="2000" dirty="0">
                <a:solidFill>
                  <a:schemeClr val="tx2"/>
                </a:solidFill>
              </a:rPr>
              <a:t>　　　　　　　　　　　　　　　　　　　　　　　　　　　　　　　　　　　　　　　　　　→両社がサービス使用</a:t>
            </a:r>
            <a:r>
              <a:rPr kumimoji="1" lang="ja-JP" altLang="en-US" sz="2000" dirty="0">
                <a:solidFill>
                  <a:schemeClr val="tx2"/>
                </a:solidFill>
              </a:rPr>
              <a:t>　</a:t>
            </a:r>
          </a:p>
        </p:txBody>
      </p:sp>
      <p:sp>
        <p:nvSpPr>
          <p:cNvPr id="38" name="正方形/長方形 37"/>
          <p:cNvSpPr/>
          <p:nvPr/>
        </p:nvSpPr>
        <p:spPr>
          <a:xfrm>
            <a:off x="147092" y="1204288"/>
            <a:ext cx="8849815" cy="118180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社の用意したビジネス文書を学習データとして使用</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pPr>
            <a:r>
              <a:rPr lang="ja-JP" altLang="en-US" b="1" u="sng" dirty="0">
                <a:solidFill>
                  <a:schemeClr val="tx1"/>
                </a:solidFill>
                <a:latin typeface="Meiryo UI" panose="020B0604030504040204" pitchFamily="50" charset="-128"/>
                <a:ea typeface="Meiryo UI" panose="020B0604030504040204" pitchFamily="50" charset="-128"/>
              </a:rPr>
              <a:t>・</a:t>
            </a:r>
            <a:r>
              <a:rPr lang="en-US" altLang="ja-JP" b="1" u="sng" dirty="0">
                <a:solidFill>
                  <a:schemeClr val="tx1"/>
                </a:solidFill>
                <a:latin typeface="Meiryo UI" panose="020B0604030504040204" pitchFamily="50" charset="-128"/>
                <a:ea typeface="Meiryo UI" panose="020B0604030504040204" pitchFamily="50" charset="-128"/>
              </a:rPr>
              <a:t>A1</a:t>
            </a:r>
            <a:r>
              <a:rPr lang="ja-JP" altLang="en-US" b="1" u="sng" dirty="0">
                <a:solidFill>
                  <a:schemeClr val="tx1"/>
                </a:solidFill>
                <a:latin typeface="Meiryo UI" panose="020B0604030504040204" pitchFamily="50" charset="-128"/>
                <a:ea typeface="Meiryo UI" panose="020B0604030504040204" pitchFamily="50" charset="-128"/>
              </a:rPr>
              <a:t>社は学習用プログラムを</a:t>
            </a:r>
            <a:r>
              <a:rPr lang="en-US" altLang="ja-JP" b="1" u="sng" dirty="0">
                <a:solidFill>
                  <a:schemeClr val="tx1"/>
                </a:solidFill>
                <a:latin typeface="Meiryo UI" panose="020B0604030504040204" pitchFamily="50" charset="-128"/>
                <a:ea typeface="Meiryo UI" panose="020B0604030504040204" pitchFamily="50" charset="-128"/>
              </a:rPr>
              <a:t>B1</a:t>
            </a:r>
            <a:r>
              <a:rPr lang="ja-JP" altLang="en-US" b="1" u="sng" dirty="0">
                <a:solidFill>
                  <a:schemeClr val="tx1"/>
                </a:solidFill>
                <a:latin typeface="Meiryo UI" panose="020B0604030504040204" pitchFamily="50" charset="-128"/>
                <a:ea typeface="Meiryo UI" panose="020B0604030504040204" pitchFamily="50" charset="-128"/>
              </a:rPr>
              <a:t>社から実施許諾</a:t>
            </a:r>
            <a:r>
              <a:rPr lang="en-US" altLang="ja-JP" b="1" u="sng"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有償</a:t>
            </a:r>
            <a:r>
              <a:rPr lang="en-US" altLang="ja-JP" b="1" u="sng"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を受けて、機械学習を実施</a:t>
            </a:r>
            <a:endParaRPr lang="en-US" altLang="ja-JP" b="1" u="sng" dirty="0">
              <a:solidFill>
                <a:schemeClr val="tx1"/>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B1</a:t>
            </a:r>
            <a:r>
              <a:rPr lang="ja-JP" altLang="en-US" dirty="0">
                <a:solidFill>
                  <a:schemeClr val="tx1"/>
                </a:solidFill>
                <a:latin typeface="Meiryo UI" panose="020B0604030504040204" pitchFamily="50" charset="-128"/>
                <a:ea typeface="Meiryo UI" panose="020B0604030504040204" pitchFamily="50" charset="-128"/>
              </a:rPr>
              <a:t>社は機械学習を行い、翻訳エンジンを作成し、一般ユーザ向け翻訳サービス提供</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社は自社で作成したエンジンを用いて企業向け翻訳サービスを提供</a:t>
            </a:r>
            <a:r>
              <a:rPr lang="en-US" altLang="ja-JP" dirty="0">
                <a:solidFill>
                  <a:schemeClr val="tx1"/>
                </a:solidFill>
                <a:latin typeface="Meiryo UI" panose="020B0604030504040204" pitchFamily="50" charset="-128"/>
                <a:ea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rPr>
            </a:b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2824258" y="2671606"/>
            <a:ext cx="1315422"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AI</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ベンチャー</a:t>
            </a: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B1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46" name="正方形/長方形 45"/>
          <p:cNvSpPr/>
          <p:nvPr/>
        </p:nvSpPr>
        <p:spPr>
          <a:xfrm>
            <a:off x="559390" y="2671605"/>
            <a:ext cx="1276306" cy="513641"/>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事業会社</a:t>
            </a:r>
            <a:endParaRPr kumimoji="0" lang="en-US" altLang="ja-JP" sz="16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UI"/>
                <a:ea typeface="ＭＳ Ｐゴシック"/>
              </a:rPr>
              <a:t>A1</a:t>
            </a:r>
            <a:r>
              <a:rPr kumimoji="0" lang="ja-JP" altLang="en-US" sz="1600" b="0" i="0" u="none" strike="noStrike" kern="0" cap="none" spc="0" normalizeH="0" baseline="0" noProof="0" dirty="0">
                <a:ln>
                  <a:noFill/>
                </a:ln>
                <a:solidFill>
                  <a:prstClr val="black"/>
                </a:solidFill>
                <a:effectLst/>
                <a:uLnTx/>
                <a:uFillTx/>
                <a:latin typeface="MeiryoUI"/>
                <a:ea typeface="ＭＳ Ｐゴシック"/>
              </a:rPr>
              <a:t>社</a:t>
            </a:r>
          </a:p>
        </p:txBody>
      </p:sp>
      <p:sp>
        <p:nvSpPr>
          <p:cNvPr id="47" name="角丸四角形 46"/>
          <p:cNvSpPr/>
          <p:nvPr/>
        </p:nvSpPr>
        <p:spPr>
          <a:xfrm>
            <a:off x="539552" y="3501008"/>
            <a:ext cx="1584176" cy="524159"/>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社内ビジネス文書</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対訳データ</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48" name="右矢印 47"/>
          <p:cNvSpPr/>
          <p:nvPr/>
        </p:nvSpPr>
        <p:spPr>
          <a:xfrm rot="5400000">
            <a:off x="1182407" y="5771638"/>
            <a:ext cx="223563" cy="216186"/>
          </a:xfrm>
          <a:prstGeom prst="rightArrow">
            <a:avLst/>
          </a:prstGeom>
          <a:noFill/>
          <a:ln w="19050" cap="flat" cmpd="sng" algn="ctr">
            <a:solidFill>
              <a:srgbClr val="1F497D"/>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49" name="右矢印 48"/>
          <p:cNvSpPr/>
          <p:nvPr/>
        </p:nvSpPr>
        <p:spPr>
          <a:xfrm rot="5400000">
            <a:off x="3475148" y="5825604"/>
            <a:ext cx="225539" cy="216186"/>
          </a:xfrm>
          <a:prstGeom prst="rightArrow">
            <a:avLst/>
          </a:prstGeom>
          <a:noFill/>
          <a:ln w="19050" cap="flat" cmpd="sng" algn="ctr">
            <a:solidFill>
              <a:srgbClr val="1F497D"/>
            </a:solidFill>
            <a:prstDash val="sysDash"/>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51" name="角丸四角形 50"/>
          <p:cNvSpPr/>
          <p:nvPr/>
        </p:nvSpPr>
        <p:spPr>
          <a:xfrm>
            <a:off x="2712375" y="4218911"/>
            <a:ext cx="1571321" cy="412117"/>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学習用プログラム</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(B1</a:t>
            </a:r>
            <a:r>
              <a:rPr kumimoji="0" lang="ja-JP" altLang="en-US" sz="1400" kern="0" dirty="0">
                <a:solidFill>
                  <a:prstClr val="black"/>
                </a:solidFill>
                <a:latin typeface="MeiryoUI"/>
                <a:ea typeface="ＭＳ Ｐゴシック"/>
              </a:rPr>
              <a:t>社</a:t>
            </a:r>
            <a:r>
              <a:rPr kumimoji="0" lang="en-US" altLang="ja-JP" sz="1400" kern="0" dirty="0">
                <a:solidFill>
                  <a:prstClr val="black"/>
                </a:solidFill>
                <a:latin typeface="MeiryoUI"/>
                <a:ea typeface="ＭＳ Ｐゴシック"/>
              </a:rPr>
              <a:t>)</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52" name="正方形/長方形 51"/>
          <p:cNvSpPr/>
          <p:nvPr/>
        </p:nvSpPr>
        <p:spPr>
          <a:xfrm>
            <a:off x="2843536" y="6055981"/>
            <a:ext cx="1400494"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一般ユーザ向け翻訳サービス</a:t>
            </a:r>
          </a:p>
        </p:txBody>
      </p:sp>
      <p:sp>
        <p:nvSpPr>
          <p:cNvPr id="53" name="正方形/長方形 52"/>
          <p:cNvSpPr/>
          <p:nvPr/>
        </p:nvSpPr>
        <p:spPr>
          <a:xfrm>
            <a:off x="467544" y="6023854"/>
            <a:ext cx="1657550" cy="397355"/>
          </a:xfrm>
          <a:prstGeom prst="rect">
            <a:avLst/>
          </a:prstGeom>
          <a:ln/>
        </p:spPr>
        <p:style>
          <a:lnRef idx="0">
            <a:schemeClr val="dk1"/>
          </a:lnRef>
          <a:fillRef idx="3">
            <a:schemeClr val="dk1"/>
          </a:fillRef>
          <a:effectRef idx="3">
            <a:schemeClr val="dk1"/>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企業向け</a:t>
            </a:r>
            <a:endParaRPr kumimoji="0" lang="en-US" altLang="ja-JP" sz="1400" b="0" i="0" u="none" strike="noStrike" kern="0" cap="none" spc="0" normalizeH="0" baseline="0" noProof="0" dirty="0">
              <a:ln>
                <a:noFill/>
              </a:ln>
              <a:solidFill>
                <a:prstClr val="white"/>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UI"/>
                <a:ea typeface="ＭＳ Ｐゴシック"/>
              </a:rPr>
              <a:t>翻訳サービス</a:t>
            </a:r>
          </a:p>
        </p:txBody>
      </p:sp>
      <p:graphicFrame>
        <p:nvGraphicFramePr>
          <p:cNvPr id="54" name="表 53"/>
          <p:cNvGraphicFramePr>
            <a:graphicFrameLocks noGrp="1"/>
          </p:cNvGraphicFramePr>
          <p:nvPr>
            <p:extLst>
              <p:ext uri="{D42A27DB-BD31-4B8C-83A1-F6EECF244321}">
                <p14:modId xmlns:p14="http://schemas.microsoft.com/office/powerpoint/2010/main" val="313928957"/>
              </p:ext>
            </p:extLst>
          </p:nvPr>
        </p:nvGraphicFramePr>
        <p:xfrm>
          <a:off x="4477513" y="2531246"/>
          <a:ext cx="4320480" cy="3917012"/>
        </p:xfrm>
        <a:graphic>
          <a:graphicData uri="http://schemas.openxmlformats.org/drawingml/2006/table">
            <a:tbl>
              <a:tblPr firstRow="1" bandRow="1">
                <a:tableStyleId>{073A0DAA-6AF3-43AB-8588-CEC1D06C72B9}</a:tableStyleId>
              </a:tblPr>
              <a:tblGrid>
                <a:gridCol w="122413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tblGrid>
              <a:tr h="466595">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600" dirty="0">
                          <a:latin typeface="MeiryoUI"/>
                          <a:ea typeface="+mj-ea"/>
                        </a:rPr>
                        <a:t>作業、成果物内容</a:t>
                      </a:r>
                    </a:p>
                  </a:txBody>
                  <a:tcPr/>
                </a:tc>
                <a:tc hMerge="1">
                  <a:txBody>
                    <a:bodyPr/>
                    <a:lstStyle/>
                    <a:p>
                      <a:endParaRPr kumimoji="1" lang="ja-JP" altLang="en-US" sz="1400"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600" dirty="0">
                          <a:latin typeface="MeiryoUI"/>
                          <a:ea typeface="+mj-ea"/>
                        </a:rPr>
                        <a:t>A1</a:t>
                      </a:r>
                      <a:r>
                        <a:rPr kumimoji="1" lang="ja-JP" altLang="en-US" sz="1600" dirty="0">
                          <a:latin typeface="MeiryoUI"/>
                          <a:ea typeface="+mj-ea"/>
                        </a:rPr>
                        <a:t>社</a:t>
                      </a:r>
                    </a:p>
                  </a:txBody>
                  <a:tcPr/>
                </a:tc>
                <a:tc>
                  <a:txBody>
                    <a:bodyPr/>
                    <a:lstStyle/>
                    <a:p>
                      <a:r>
                        <a:rPr kumimoji="1" lang="en-US" altLang="ja-JP" sz="1600" dirty="0">
                          <a:latin typeface="MeiryoUI"/>
                          <a:ea typeface="+mj-ea"/>
                        </a:rPr>
                        <a:t>B1</a:t>
                      </a:r>
                      <a:r>
                        <a:rPr kumimoji="1" lang="ja-JP" altLang="en-US" sz="1600" dirty="0">
                          <a:latin typeface="MeiryoUI"/>
                          <a:ea typeface="+mj-ea"/>
                        </a:rPr>
                        <a:t>社</a:t>
                      </a:r>
                    </a:p>
                  </a:txBody>
                  <a:tcPr/>
                </a:tc>
                <a:extLst>
                  <a:ext uri="{0D108BD9-81ED-4DB2-BD59-A6C34878D82A}">
                    <a16:rowId xmlns:a16="http://schemas.microsoft.com/office/drawing/2014/main" xmlns="" val="10000"/>
                  </a:ext>
                </a:extLst>
              </a:tr>
              <a:tr h="54151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ビジネス文書の</a:t>
                      </a:r>
                      <a:endParaRPr kumimoji="1" lang="en-US" altLang="ja-JP" sz="1600" dirty="0">
                        <a:latin typeface="MeiryoUI"/>
                        <a:ea typeface="+mj-ea"/>
                      </a:endParaRPr>
                    </a:p>
                    <a:p>
                      <a:r>
                        <a:rPr kumimoji="1" lang="ja-JP" altLang="en-US" sz="1600" dirty="0">
                          <a:latin typeface="MeiryoUI"/>
                          <a:ea typeface="+mj-ea"/>
                        </a:rPr>
                        <a:t>対訳生データ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tc>
                  <a:txBody>
                    <a:bodyPr/>
                    <a:lstStyle/>
                    <a:p>
                      <a:pPr algn="ctr"/>
                      <a:endParaRPr kumimoji="1" lang="ja-JP" altLang="en-US" sz="1600" u="none" dirty="0">
                        <a:latin typeface="MeiryoUI"/>
                        <a:ea typeface="+mj-ea"/>
                      </a:endParaRPr>
                    </a:p>
                  </a:txBody>
                  <a:tcPr/>
                </a:tc>
                <a:extLst>
                  <a:ext uri="{0D108BD9-81ED-4DB2-BD59-A6C34878D82A}">
                    <a16:rowId xmlns:a16="http://schemas.microsoft.com/office/drawing/2014/main" xmlns="" val="10001"/>
                  </a:ext>
                </a:extLst>
              </a:tr>
              <a:tr h="466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データ加工</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ノイズ除去等</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none"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extLst>
                  <a:ext uri="{0D108BD9-81ED-4DB2-BD59-A6C34878D82A}">
                    <a16:rowId xmlns:a16="http://schemas.microsoft.com/office/drawing/2014/main" xmlns="" val="10002"/>
                  </a:ext>
                </a:extLst>
              </a:tr>
              <a:tr h="66305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学習用</a:t>
                      </a:r>
                      <a:endParaRPr kumimoji="1" lang="en-US" altLang="ja-JP" sz="1600" dirty="0">
                        <a:latin typeface="MeiryoUI"/>
                        <a:ea typeface="+mj-ea"/>
                      </a:endParaRPr>
                    </a:p>
                    <a:p>
                      <a:r>
                        <a:rPr kumimoji="1" lang="ja-JP" altLang="en-US" sz="1600" dirty="0">
                          <a:latin typeface="MeiryoUI"/>
                          <a:ea typeface="+mj-ea"/>
                        </a:rPr>
                        <a:t>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機械学習用対話データセット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none"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extLst>
                  <a:ext uri="{0D108BD9-81ED-4DB2-BD59-A6C34878D82A}">
                    <a16:rowId xmlns:a16="http://schemas.microsoft.com/office/drawing/2014/main" xmlns="" val="10003"/>
                  </a:ext>
                </a:extLst>
              </a:tr>
              <a:tr h="58050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学習用</a:t>
                      </a:r>
                      <a:endParaRPr kumimoji="1" lang="en-US" altLang="ja-JP" sz="1600" dirty="0">
                        <a:latin typeface="MeiryoUI"/>
                        <a:ea typeface="+mj-ea"/>
                      </a:endParaRPr>
                    </a:p>
                    <a:p>
                      <a:r>
                        <a:rPr kumimoji="1" lang="ja-JP" altLang="en-US" sz="1600" dirty="0">
                          <a:latin typeface="MeiryoUI"/>
                          <a:ea typeface="+mj-ea"/>
                        </a:rPr>
                        <a:t>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機械学習用する</a:t>
                      </a:r>
                      <a:endParaRPr kumimoji="1" lang="en-US" altLang="ja-JP" sz="1600" dirty="0">
                        <a:latin typeface="MeiryoUI"/>
                        <a:ea typeface="+mj-ea"/>
                      </a:endParaRPr>
                    </a:p>
                    <a:p>
                      <a:r>
                        <a:rPr kumimoji="1" lang="ja-JP" altLang="en-US" sz="1600" dirty="0">
                          <a:latin typeface="MeiryoUI"/>
                          <a:ea typeface="+mj-ea"/>
                        </a:rPr>
                        <a:t>ためのプログラム</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b="1" u="none" dirty="0">
                          <a:latin typeface="MeiryoUI"/>
                          <a:ea typeface="+mj-ea"/>
                        </a:rPr>
                        <a:t>(</a:t>
                      </a:r>
                      <a:r>
                        <a:rPr kumimoji="1" lang="ja-JP" altLang="en-US" sz="1600" b="1" u="none" dirty="0">
                          <a:latin typeface="MeiryoUI"/>
                          <a:ea typeface="+mj-ea"/>
                        </a:rPr>
                        <a:t>許諾受け</a:t>
                      </a:r>
                      <a:r>
                        <a:rPr kumimoji="1" lang="en-US" altLang="ja-JP" sz="1600" b="1" u="none" dirty="0">
                          <a:latin typeface="MeiryoUI"/>
                          <a:ea typeface="+mj-ea"/>
                        </a:rPr>
                        <a:t>)</a:t>
                      </a:r>
                      <a:endParaRPr kumimoji="1" lang="ja-JP" altLang="en-US" sz="1600" b="1" u="none" dirty="0">
                        <a:latin typeface="MeiryoUI"/>
                        <a:ea typeface="+mj-ea"/>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extLst>
                  <a:ext uri="{0D108BD9-81ED-4DB2-BD59-A6C34878D82A}">
                    <a16:rowId xmlns:a16="http://schemas.microsoft.com/office/drawing/2014/main" xmlns="" val="10004"/>
                  </a:ext>
                </a:extLst>
              </a:tr>
              <a:tr h="466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機械学習</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学習モデルの</a:t>
                      </a:r>
                      <a:endParaRPr kumimoji="1" lang="en-US" altLang="ja-JP" sz="1600" dirty="0">
                        <a:latin typeface="MeiryoUI"/>
                        <a:ea typeface="+mj-ea"/>
                      </a:endParaRPr>
                    </a:p>
                    <a:p>
                      <a:r>
                        <a:rPr kumimoji="1" lang="ja-JP" altLang="en-US" sz="1600" dirty="0">
                          <a:latin typeface="MeiryoUI"/>
                          <a:ea typeface="+mj-ea"/>
                        </a:rPr>
                        <a:t>作成作業</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none"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extLst>
                  <a:ext uri="{0D108BD9-81ED-4DB2-BD59-A6C34878D82A}">
                    <a16:rowId xmlns:a16="http://schemas.microsoft.com/office/drawing/2014/main" xmlns="" val="10005"/>
                  </a:ext>
                </a:extLst>
              </a:tr>
              <a:tr h="58202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学習済</a:t>
                      </a:r>
                      <a:endParaRPr kumimoji="1" lang="en-US" altLang="ja-JP" sz="1600" dirty="0">
                        <a:latin typeface="MeiryoUI"/>
                        <a:ea typeface="+mj-ea"/>
                      </a:endParaRPr>
                    </a:p>
                    <a:p>
                      <a:r>
                        <a:rPr kumimoji="1" lang="ja-JP" altLang="en-US" sz="1600" dirty="0">
                          <a:latin typeface="MeiryoUI"/>
                          <a:ea typeface="+mj-ea"/>
                        </a:rPr>
                        <a:t>モデル</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UI"/>
                          <a:ea typeface="+mj-ea"/>
                        </a:rPr>
                        <a:t>ビジネス文書用の翻訳エンジン</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u="none" dirty="0">
                          <a:latin typeface="MeiryoUI"/>
                          <a:ea typeface="+mj-ea"/>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u="none" dirty="0">
                          <a:latin typeface="MeiryoUI"/>
                          <a:ea typeface="+mj-ea"/>
                        </a:rPr>
                        <a:t>〇</a:t>
                      </a:r>
                    </a:p>
                  </a:txBody>
                  <a:tcPr/>
                </a:tc>
                <a:extLst>
                  <a:ext uri="{0D108BD9-81ED-4DB2-BD59-A6C34878D82A}">
                    <a16:rowId xmlns:a16="http://schemas.microsoft.com/office/drawing/2014/main" xmlns="" val="10006"/>
                  </a:ext>
                </a:extLst>
              </a:tr>
            </a:tbl>
          </a:graphicData>
        </a:graphic>
      </p:graphicFrame>
      <p:sp>
        <p:nvSpPr>
          <p:cNvPr id="55" name="下矢印 54"/>
          <p:cNvSpPr/>
          <p:nvPr/>
        </p:nvSpPr>
        <p:spPr>
          <a:xfrm>
            <a:off x="1140665" y="4653135"/>
            <a:ext cx="266798" cy="354143"/>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56" name="角丸四角形 55"/>
          <p:cNvSpPr/>
          <p:nvPr/>
        </p:nvSpPr>
        <p:spPr>
          <a:xfrm>
            <a:off x="2956059" y="5036836"/>
            <a:ext cx="1197805" cy="769090"/>
          </a:xfrm>
          <a:prstGeom prst="round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学習済ﾓﾃﾞﾙ</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B1</a:t>
            </a:r>
            <a:r>
              <a:rPr kumimoji="0" lang="ja-JP" altLang="en-US" sz="1400" kern="0" dirty="0">
                <a:solidFill>
                  <a:prstClr val="black"/>
                </a:solidFill>
                <a:latin typeface="MeiryoUI"/>
                <a:ea typeface="ＭＳ Ｐゴシック"/>
              </a:rPr>
              <a:t>社作成</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59" name="テキスト ボックス 58"/>
          <p:cNvSpPr txBox="1"/>
          <p:nvPr/>
        </p:nvSpPr>
        <p:spPr>
          <a:xfrm>
            <a:off x="1382752" y="4662687"/>
            <a:ext cx="812984" cy="307777"/>
          </a:xfrm>
          <a:prstGeom prst="rect">
            <a:avLst/>
          </a:prstGeom>
          <a:noFill/>
        </p:spPr>
        <p:txBody>
          <a:bodyPr wrap="squar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機械学習</a:t>
            </a:r>
          </a:p>
        </p:txBody>
      </p:sp>
      <p:sp>
        <p:nvSpPr>
          <p:cNvPr id="62" name="スライド番号プレースホルダー 3"/>
          <p:cNvSpPr>
            <a:spLocks noGrp="1"/>
          </p:cNvSpPr>
          <p:nvPr>
            <p:ph type="sldNum" sz="quarter" idx="10"/>
          </p:nvPr>
        </p:nvSpPr>
        <p:spPr>
          <a:xfrm>
            <a:off x="8018463" y="6453188"/>
            <a:ext cx="1090612" cy="360362"/>
          </a:xfrm>
        </p:spPr>
        <p:txBody>
          <a:bodyPr/>
          <a:lstStyle/>
          <a:p>
            <a:fld id="{D85BA4AD-56A0-4EC7-904E-EE41E1C5FBCF}" type="slidenum">
              <a:rPr lang="en-US" altLang="ja-JP" smtClean="0"/>
              <a:pPr/>
              <a:t>38</a:t>
            </a:fld>
            <a:endParaRPr lang="en-US" altLang="ja-JP" dirty="0"/>
          </a:p>
        </p:txBody>
      </p:sp>
      <p:sp>
        <p:nvSpPr>
          <p:cNvPr id="24" name="角丸四角形 23"/>
          <p:cNvSpPr/>
          <p:nvPr/>
        </p:nvSpPr>
        <p:spPr>
          <a:xfrm>
            <a:off x="675162" y="4997344"/>
            <a:ext cx="1197805" cy="769090"/>
          </a:xfrm>
          <a:prstGeom prst="roundRect">
            <a:avLst/>
          </a:prstGeom>
          <a:ln/>
        </p:spPr>
        <p:style>
          <a:lnRef idx="1">
            <a:schemeClr val="accent4"/>
          </a:lnRef>
          <a:fillRef idx="2">
            <a:schemeClr val="accent4"/>
          </a:fillRef>
          <a:effectRef idx="1">
            <a:schemeClr val="accent4"/>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翻訳エンジン</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学習済ﾓﾃﾞﾙ</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A1</a:t>
            </a:r>
            <a:r>
              <a:rPr kumimoji="0" lang="ja-JP" altLang="en-US" sz="1400" kern="0" dirty="0">
                <a:solidFill>
                  <a:prstClr val="black"/>
                </a:solidFill>
                <a:latin typeface="MeiryoUI"/>
                <a:ea typeface="ＭＳ Ｐゴシック"/>
              </a:rPr>
              <a:t>社作成</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27" name="下矢印 26"/>
          <p:cNvSpPr/>
          <p:nvPr/>
        </p:nvSpPr>
        <p:spPr>
          <a:xfrm>
            <a:off x="3454519" y="4653135"/>
            <a:ext cx="241492" cy="38915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28" name="テキスト ボックス 27"/>
          <p:cNvSpPr txBox="1"/>
          <p:nvPr/>
        </p:nvSpPr>
        <p:spPr>
          <a:xfrm>
            <a:off x="2424887" y="3501008"/>
            <a:ext cx="431776" cy="307777"/>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提供</a:t>
            </a:r>
          </a:p>
        </p:txBody>
      </p:sp>
      <p:sp>
        <p:nvSpPr>
          <p:cNvPr id="30" name="左矢印 29"/>
          <p:cNvSpPr/>
          <p:nvPr/>
        </p:nvSpPr>
        <p:spPr>
          <a:xfrm rot="10800000">
            <a:off x="2123727" y="3717031"/>
            <a:ext cx="1330792" cy="251415"/>
          </a:xfrm>
          <a:prstGeom prst="left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UI"/>
              <a:ea typeface="ＭＳ Ｐゴシック"/>
            </a:endParaRPr>
          </a:p>
        </p:txBody>
      </p:sp>
      <p:sp>
        <p:nvSpPr>
          <p:cNvPr id="31" name="角丸四角形 30"/>
          <p:cNvSpPr/>
          <p:nvPr/>
        </p:nvSpPr>
        <p:spPr>
          <a:xfrm>
            <a:off x="2915544" y="3280645"/>
            <a:ext cx="1152426" cy="436387"/>
          </a:xfrm>
          <a:prstGeom prst="roundRect">
            <a:avLst/>
          </a:prstGeom>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一般文書</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対訳データ</a:t>
            </a:r>
            <a:r>
              <a:rPr kumimoji="0" lang="en-US" altLang="ja-JP" sz="1400" b="0" i="0" u="none" strike="noStrike" kern="0" cap="none" spc="0" normalizeH="0" baseline="0" noProof="0" dirty="0">
                <a:ln>
                  <a:noFill/>
                </a:ln>
                <a:solidFill>
                  <a:prstClr val="black"/>
                </a:solidFill>
                <a:effectLst/>
                <a:uLnTx/>
                <a:uFillTx/>
                <a:latin typeface="MeiryoUI"/>
                <a:ea typeface="ＭＳ Ｐゴシック"/>
              </a:rPr>
              <a:t>)</a:t>
            </a:r>
            <a:endParaRPr kumimoji="0" lang="ja-JP" altLang="en-US"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32" name="下矢印 31"/>
          <p:cNvSpPr/>
          <p:nvPr/>
        </p:nvSpPr>
        <p:spPr>
          <a:xfrm>
            <a:off x="3423037" y="3742171"/>
            <a:ext cx="241492" cy="47674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35" name="左矢印 34"/>
          <p:cNvSpPr/>
          <p:nvPr/>
        </p:nvSpPr>
        <p:spPr>
          <a:xfrm>
            <a:off x="2148526" y="4318715"/>
            <a:ext cx="563849" cy="262413"/>
          </a:xfrm>
          <a:prstGeom prst="left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UI"/>
              <a:ea typeface="ＭＳ Ｐゴシック"/>
            </a:endParaRPr>
          </a:p>
        </p:txBody>
      </p:sp>
      <p:sp>
        <p:nvSpPr>
          <p:cNvPr id="36" name="角丸四角形 35"/>
          <p:cNvSpPr/>
          <p:nvPr/>
        </p:nvSpPr>
        <p:spPr>
          <a:xfrm>
            <a:off x="539552" y="4218912"/>
            <a:ext cx="1571321" cy="434223"/>
          </a:xfrm>
          <a:prstGeom prst="round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UI"/>
                <a:ea typeface="ＭＳ Ｐゴシック"/>
              </a:rPr>
              <a:t>学習用プログラム</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dirty="0">
                <a:solidFill>
                  <a:prstClr val="black"/>
                </a:solidFill>
                <a:latin typeface="MeiryoUI"/>
                <a:ea typeface="ＭＳ Ｐゴシック"/>
              </a:rPr>
              <a:t>(B1</a:t>
            </a:r>
            <a:r>
              <a:rPr kumimoji="0" lang="ja-JP" altLang="en-US" sz="1400" kern="0" dirty="0">
                <a:solidFill>
                  <a:prstClr val="black"/>
                </a:solidFill>
                <a:latin typeface="MeiryoUI"/>
                <a:ea typeface="ＭＳ Ｐゴシック"/>
              </a:rPr>
              <a:t>社</a:t>
            </a:r>
            <a:r>
              <a:rPr kumimoji="0" lang="en-US" altLang="ja-JP" sz="1400" kern="0" dirty="0">
                <a:solidFill>
                  <a:prstClr val="black"/>
                </a:solidFill>
                <a:latin typeface="MeiryoUI"/>
                <a:ea typeface="ＭＳ Ｐゴシック"/>
              </a:rPr>
              <a:t>)</a:t>
            </a:r>
            <a:endParaRPr kumimoji="0" lang="en-US" altLang="ja-JP" sz="1400" b="0" i="0" u="none" strike="noStrike" kern="0" cap="none" spc="0" normalizeH="0" baseline="0" noProof="0" dirty="0">
              <a:ln>
                <a:noFill/>
              </a:ln>
              <a:solidFill>
                <a:prstClr val="black"/>
              </a:solidFill>
              <a:effectLst/>
              <a:uLnTx/>
              <a:uFillTx/>
              <a:latin typeface="MeiryoUI"/>
              <a:ea typeface="ＭＳ Ｐゴシック"/>
            </a:endParaRPr>
          </a:p>
        </p:txBody>
      </p:sp>
      <p:sp>
        <p:nvSpPr>
          <p:cNvPr id="37" name="テキスト ボックス 36"/>
          <p:cNvSpPr txBox="1"/>
          <p:nvPr/>
        </p:nvSpPr>
        <p:spPr>
          <a:xfrm>
            <a:off x="3664529" y="4662687"/>
            <a:ext cx="812984" cy="307777"/>
          </a:xfrm>
          <a:prstGeom prst="rect">
            <a:avLst/>
          </a:prstGeom>
          <a:noFill/>
        </p:spPr>
        <p:txBody>
          <a:bodyPr wrap="squar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機械学習</a:t>
            </a:r>
          </a:p>
        </p:txBody>
      </p:sp>
      <p:sp>
        <p:nvSpPr>
          <p:cNvPr id="39" name="テキスト ボックス 38"/>
          <p:cNvSpPr txBox="1"/>
          <p:nvPr/>
        </p:nvSpPr>
        <p:spPr>
          <a:xfrm>
            <a:off x="2268016" y="4099436"/>
            <a:ext cx="431776" cy="307777"/>
          </a:xfrm>
          <a:prstGeom prst="rect">
            <a:avLst/>
          </a:prstGeom>
          <a:noFill/>
        </p:spPr>
        <p:txBody>
          <a:bodyPr wrap="none" lIns="36000" rIns="36000" rtlCol="0">
            <a:spAutoFit/>
          </a:bodyPr>
          <a:lstStyle/>
          <a:p>
            <a:pPr eaLnBrk="1" fontAlgn="auto" hangingPunct="1">
              <a:spcBef>
                <a:spcPts val="0"/>
              </a:spcBef>
              <a:spcAft>
                <a:spcPts val="0"/>
              </a:spcAft>
            </a:pPr>
            <a:r>
              <a:rPr lang="ja-JP" altLang="en-US" sz="1400" dirty="0">
                <a:solidFill>
                  <a:prstClr val="black"/>
                </a:solidFill>
                <a:latin typeface="MeiryoUI"/>
                <a:ea typeface="ＭＳ Ｐゴシック"/>
              </a:rPr>
              <a:t>許諾</a:t>
            </a:r>
          </a:p>
        </p:txBody>
      </p:sp>
      <p:sp>
        <p:nvSpPr>
          <p:cNvPr id="40" name="下矢印 39"/>
          <p:cNvSpPr/>
          <p:nvPr/>
        </p:nvSpPr>
        <p:spPr>
          <a:xfrm>
            <a:off x="1153317" y="3987340"/>
            <a:ext cx="254145" cy="238371"/>
          </a:xfrm>
          <a:prstGeom prst="downArrow">
            <a:avLst/>
          </a:prstGeom>
          <a:ln/>
        </p:spPr>
        <p:style>
          <a:lnRef idx="1">
            <a:schemeClr val="dk1"/>
          </a:lnRef>
          <a:fillRef idx="2">
            <a:schemeClr val="dk1"/>
          </a:fillRef>
          <a:effectRef idx="1">
            <a:schemeClr val="dk1"/>
          </a:effectRef>
          <a:fontRef idx="minor">
            <a:schemeClr val="dk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UI"/>
              <a:ea typeface="ＭＳ Ｐゴシック"/>
            </a:endParaRPr>
          </a:p>
        </p:txBody>
      </p:sp>
      <p:sp>
        <p:nvSpPr>
          <p:cNvPr id="41" name="角丸四角形 40"/>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
        <p:nvSpPr>
          <p:cNvPr id="44" name="テキスト ボックス 43"/>
          <p:cNvSpPr txBox="1"/>
          <p:nvPr/>
        </p:nvSpPr>
        <p:spPr>
          <a:xfrm>
            <a:off x="357056" y="2372144"/>
            <a:ext cx="3533340" cy="338554"/>
          </a:xfrm>
          <a:prstGeom prst="rect">
            <a:avLst/>
          </a:prstGeom>
          <a:noFill/>
        </p:spPr>
        <p:txBody>
          <a:bodyPr wrap="none" rtlCol="0">
            <a:spAutoFit/>
          </a:bodyPr>
          <a:lstStyle/>
          <a:p>
            <a:r>
              <a:rPr kumimoji="1" lang="en-US" altLang="ja-JP" sz="1600" dirty="0">
                <a:latin typeface="MeiryoUI"/>
              </a:rPr>
              <a:t>※</a:t>
            </a:r>
            <a:r>
              <a:rPr kumimoji="1" lang="ja-JP" altLang="en-US" sz="1600" b="1" u="sng" dirty="0">
                <a:latin typeface="MeiryoUI"/>
              </a:rPr>
              <a:t>下線</a:t>
            </a:r>
            <a:r>
              <a:rPr kumimoji="1" lang="ja-JP" altLang="en-US" sz="1600" dirty="0">
                <a:latin typeface="MeiryoUI"/>
              </a:rPr>
              <a:t>は協業条件案</a:t>
            </a:r>
            <a:r>
              <a:rPr kumimoji="1" lang="en-US" altLang="ja-JP" sz="1600" dirty="0">
                <a:latin typeface="MeiryoUI"/>
              </a:rPr>
              <a:t>1</a:t>
            </a:r>
            <a:r>
              <a:rPr kumimoji="1" lang="ja-JP" altLang="en-US" sz="1600" dirty="0">
                <a:latin typeface="MeiryoUI"/>
              </a:rPr>
              <a:t>からの変更箇所</a:t>
            </a:r>
          </a:p>
        </p:txBody>
      </p:sp>
    </p:spTree>
    <p:extLst>
      <p:ext uri="{BB962C8B-B14F-4D97-AF65-F5344CB8AC3E}">
        <p14:creationId xmlns:p14="http://schemas.microsoft.com/office/powerpoint/2010/main" val="392762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目次（３／３）</a:t>
            </a:r>
          </a:p>
        </p:txBody>
      </p:sp>
      <p:sp>
        <p:nvSpPr>
          <p:cNvPr id="3" name="コンテンツ プレースホルダー 2"/>
          <p:cNvSpPr>
            <a:spLocks noGrp="1"/>
          </p:cNvSpPr>
          <p:nvPr>
            <p:ph idx="1"/>
          </p:nvPr>
        </p:nvSpPr>
        <p:spPr>
          <a:xfrm>
            <a:off x="107255" y="646584"/>
            <a:ext cx="8785225" cy="5446712"/>
          </a:xfrm>
        </p:spPr>
        <p:txBody>
          <a:bodyPr/>
          <a:lstStyle/>
          <a:p>
            <a:pPr eaLnBrk="1"/>
            <a:r>
              <a:rPr kumimoji="1" lang="ja-JP" altLang="en-US" dirty="0">
                <a:solidFill>
                  <a:schemeClr val="accent4"/>
                </a:solidFill>
              </a:rPr>
              <a:t>第３章    考察　　　　　　　　　　　　　　　　　　　　　　　</a:t>
            </a:r>
            <a:r>
              <a:rPr lang="en-US" altLang="ja-JP" dirty="0">
                <a:solidFill>
                  <a:schemeClr val="accent4"/>
                </a:solidFill>
              </a:rPr>
              <a:t> …</a:t>
            </a:r>
            <a:r>
              <a:rPr lang="ja-JP" altLang="en-US" dirty="0">
                <a:solidFill>
                  <a:schemeClr val="accent4"/>
                </a:solidFill>
              </a:rPr>
              <a:t>　</a:t>
            </a:r>
            <a:r>
              <a:rPr lang="en-US" altLang="ja-JP" dirty="0">
                <a:solidFill>
                  <a:schemeClr val="accent4"/>
                </a:solidFill>
              </a:rPr>
              <a:t>P.69</a:t>
            </a:r>
          </a:p>
          <a:p>
            <a:pPr marL="896938" indent="-273050" eaLnBrk="1">
              <a:buFont typeface="Wingdings" panose="05000000000000000000" pitchFamily="2" charset="2"/>
              <a:buChar char="l"/>
            </a:pPr>
            <a:r>
              <a:rPr kumimoji="1" lang="ja-JP" altLang="en-US" dirty="0">
                <a:solidFill>
                  <a:schemeClr val="accent4"/>
                </a:solidFill>
              </a:rPr>
              <a:t>　</a:t>
            </a:r>
            <a:r>
              <a:rPr lang="ja-JP" altLang="en-US" dirty="0">
                <a:solidFill>
                  <a:schemeClr val="accent4"/>
                </a:solidFill>
              </a:rPr>
              <a:t>シチュエーションの違いによる交渉結果への影響</a:t>
            </a:r>
            <a:endParaRPr lang="en-US" altLang="ja-JP" dirty="0">
              <a:solidFill>
                <a:schemeClr val="accent4"/>
              </a:solidFill>
            </a:endParaRPr>
          </a:p>
          <a:p>
            <a:pPr marL="896938" indent="-273050" eaLnBrk="1">
              <a:buFont typeface="Wingdings" panose="05000000000000000000" pitchFamily="2" charset="2"/>
              <a:buChar char="l"/>
            </a:pPr>
            <a:r>
              <a:rPr lang="ja-JP" altLang="en-US" dirty="0">
                <a:solidFill>
                  <a:schemeClr val="accent4"/>
                </a:solidFill>
              </a:rPr>
              <a:t>　その他結果に与える影響に関する考察</a:t>
            </a:r>
            <a:endParaRPr lang="en-US" altLang="ja-JP" dirty="0">
              <a:solidFill>
                <a:schemeClr val="accent4"/>
              </a:solidFill>
            </a:endParaRPr>
          </a:p>
          <a:p>
            <a:pPr marL="896938" indent="-273050" eaLnBrk="1">
              <a:buFont typeface="Wingdings" panose="05000000000000000000" pitchFamily="2" charset="2"/>
              <a:buChar char="l"/>
            </a:pPr>
            <a:r>
              <a:rPr lang="ja-JP" altLang="en-US" dirty="0">
                <a:solidFill>
                  <a:schemeClr val="accent4"/>
                </a:solidFill>
              </a:rPr>
              <a:t>　交渉の基本スタンス　</a:t>
            </a:r>
            <a:endParaRPr lang="en-US" altLang="ja-JP" dirty="0">
              <a:solidFill>
                <a:schemeClr val="accent4"/>
              </a:solidFill>
            </a:endParaRPr>
          </a:p>
          <a:p>
            <a:pPr marL="896938" indent="0" eaLnBrk="1">
              <a:buFont typeface="Wingdings" panose="05000000000000000000" pitchFamily="2" charset="2"/>
              <a:buChar char="l"/>
            </a:pPr>
            <a:endParaRPr kumimoji="1" lang="en-US" altLang="ja-JP" dirty="0">
              <a:solidFill>
                <a:schemeClr val="bg1">
                  <a:lumMod val="75000"/>
                </a:schemeClr>
              </a:solidFill>
            </a:endParaRPr>
          </a:p>
          <a:p>
            <a:pPr eaLnBrk="1"/>
            <a:r>
              <a:rPr kumimoji="1" lang="ja-JP" altLang="en-US" dirty="0">
                <a:solidFill>
                  <a:schemeClr val="accent4"/>
                </a:solidFill>
              </a:rPr>
              <a:t>補足資料　　　　　　　　　　　　　　　　　　　　　　　　　　　</a:t>
            </a:r>
            <a:r>
              <a:rPr lang="en-US" altLang="ja-JP" dirty="0">
                <a:solidFill>
                  <a:schemeClr val="accent4"/>
                </a:solidFill>
              </a:rPr>
              <a:t> …</a:t>
            </a:r>
            <a:r>
              <a:rPr lang="ja-JP" altLang="en-US" dirty="0">
                <a:solidFill>
                  <a:schemeClr val="accent4"/>
                </a:solidFill>
              </a:rPr>
              <a:t>　</a:t>
            </a:r>
            <a:r>
              <a:rPr lang="en-US" altLang="ja-JP" dirty="0">
                <a:solidFill>
                  <a:schemeClr val="accent4"/>
                </a:solidFill>
              </a:rPr>
              <a:t>P.76</a:t>
            </a:r>
            <a:endParaRPr kumimoji="1" lang="en-US" altLang="ja-JP" dirty="0">
              <a:solidFill>
                <a:schemeClr val="accent4"/>
              </a:solidFill>
            </a:endParaRPr>
          </a:p>
          <a:p>
            <a:pPr marL="0" indent="0" eaLnBrk="1">
              <a:buNone/>
            </a:pPr>
            <a:r>
              <a:rPr lang="ja-JP" altLang="en-US" dirty="0">
                <a:solidFill>
                  <a:schemeClr val="accent4"/>
                </a:solidFill>
              </a:rPr>
              <a:t>　　　（１）データの取扱い</a:t>
            </a:r>
            <a:r>
              <a:rPr lang="en-US" altLang="ja-JP" dirty="0">
                <a:solidFill>
                  <a:schemeClr val="accent4"/>
                </a:solidFill>
              </a:rPr>
              <a:t>					</a:t>
            </a:r>
            <a:r>
              <a:rPr lang="ja-JP" altLang="en-US" dirty="0">
                <a:solidFill>
                  <a:schemeClr val="accent4"/>
                </a:solidFill>
              </a:rPr>
              <a:t>　</a:t>
            </a:r>
            <a:r>
              <a:rPr lang="en-US" altLang="ja-JP" sz="2000" dirty="0">
                <a:solidFill>
                  <a:schemeClr val="accent4"/>
                </a:solidFill>
              </a:rPr>
              <a:t>…P.77</a:t>
            </a:r>
            <a:endParaRPr lang="en-US" altLang="ja-JP" dirty="0">
              <a:solidFill>
                <a:schemeClr val="accent4"/>
              </a:solidFill>
            </a:endParaRPr>
          </a:p>
          <a:p>
            <a:pPr marL="0" indent="0" eaLnBrk="1">
              <a:buNone/>
            </a:pPr>
            <a:r>
              <a:rPr lang="ja-JP" altLang="en-US" dirty="0">
                <a:solidFill>
                  <a:schemeClr val="bg1">
                    <a:lumMod val="75000"/>
                  </a:schemeClr>
                </a:solidFill>
              </a:rPr>
              <a:t>　　　（２）</a:t>
            </a:r>
            <a:r>
              <a:rPr lang="en-US" altLang="ja-JP" dirty="0">
                <a:solidFill>
                  <a:schemeClr val="bg1">
                    <a:lumMod val="75000"/>
                  </a:schemeClr>
                </a:solidFill>
              </a:rPr>
              <a:t>AI						</a:t>
            </a:r>
            <a:r>
              <a:rPr lang="ja-JP" altLang="en-US" dirty="0">
                <a:solidFill>
                  <a:schemeClr val="bg1">
                    <a:lumMod val="75000"/>
                  </a:schemeClr>
                </a:solidFill>
              </a:rPr>
              <a:t>　</a:t>
            </a:r>
            <a:endParaRPr lang="en-US" altLang="ja-JP" dirty="0">
              <a:solidFill>
                <a:schemeClr val="bg1">
                  <a:lumMod val="75000"/>
                </a:schemeClr>
              </a:solidFill>
            </a:endParaRPr>
          </a:p>
          <a:p>
            <a:pPr marL="0" indent="0" eaLnBrk="1">
              <a:buNone/>
            </a:pPr>
            <a:r>
              <a:rPr lang="ja-JP" altLang="en-US" dirty="0">
                <a:solidFill>
                  <a:schemeClr val="bg1">
                    <a:lumMod val="75000"/>
                  </a:schemeClr>
                </a:solidFill>
              </a:rPr>
              <a:t>　　　（３）事例（</a:t>
            </a:r>
            <a:r>
              <a:rPr lang="en-US" altLang="ja-JP" dirty="0">
                <a:solidFill>
                  <a:schemeClr val="bg1">
                    <a:lumMod val="75000"/>
                  </a:schemeClr>
                </a:solidFill>
              </a:rPr>
              <a:t>1</a:t>
            </a:r>
            <a:r>
              <a:rPr lang="ja-JP" altLang="en-US" dirty="0">
                <a:solidFill>
                  <a:schemeClr val="bg1">
                    <a:lumMod val="75000"/>
                  </a:schemeClr>
                </a:solidFill>
              </a:rPr>
              <a:t>）</a:t>
            </a:r>
            <a:r>
              <a:rPr lang="en-US" altLang="ja-JP" dirty="0">
                <a:solidFill>
                  <a:schemeClr val="bg1">
                    <a:lumMod val="75000"/>
                  </a:schemeClr>
                </a:solidFill>
              </a:rPr>
              <a:t>~</a:t>
            </a:r>
            <a:r>
              <a:rPr lang="ja-JP" altLang="en-US" dirty="0">
                <a:solidFill>
                  <a:schemeClr val="bg1">
                    <a:lumMod val="75000"/>
                  </a:schemeClr>
                </a:solidFill>
              </a:rPr>
              <a:t>（</a:t>
            </a:r>
            <a:r>
              <a:rPr lang="en-US" altLang="ja-JP" dirty="0">
                <a:solidFill>
                  <a:schemeClr val="bg1">
                    <a:lumMod val="75000"/>
                  </a:schemeClr>
                </a:solidFill>
              </a:rPr>
              <a:t>4</a:t>
            </a:r>
            <a:r>
              <a:rPr lang="ja-JP" altLang="en-US" dirty="0">
                <a:solidFill>
                  <a:schemeClr val="bg1">
                    <a:lumMod val="75000"/>
                  </a:schemeClr>
                </a:solidFill>
              </a:rPr>
              <a:t>）の追加分析</a:t>
            </a:r>
            <a:r>
              <a:rPr lang="en-US" altLang="ja-JP" dirty="0">
                <a:solidFill>
                  <a:schemeClr val="bg1">
                    <a:lumMod val="75000"/>
                  </a:schemeClr>
                </a:solidFill>
              </a:rPr>
              <a:t>			</a:t>
            </a:r>
            <a:r>
              <a:rPr lang="ja-JP" altLang="en-US" dirty="0">
                <a:solidFill>
                  <a:schemeClr val="bg1">
                    <a:lumMod val="75000"/>
                  </a:schemeClr>
                </a:solidFill>
              </a:rPr>
              <a:t>　</a:t>
            </a:r>
            <a:r>
              <a:rPr lang="en-US" altLang="ja-JP" dirty="0">
                <a:solidFill>
                  <a:schemeClr val="bg1">
                    <a:lumMod val="75000"/>
                  </a:schemeClr>
                </a:solidFill>
              </a:rPr>
              <a:t/>
            </a:r>
            <a:br>
              <a:rPr lang="en-US" altLang="ja-JP" dirty="0">
                <a:solidFill>
                  <a:schemeClr val="bg1">
                    <a:lumMod val="75000"/>
                  </a:schemeClr>
                </a:solidFill>
              </a:rPr>
            </a:br>
            <a:r>
              <a:rPr lang="ja-JP" altLang="en-US" dirty="0">
                <a:solidFill>
                  <a:schemeClr val="bg1">
                    <a:lumMod val="75000"/>
                  </a:schemeClr>
                </a:solidFill>
              </a:rPr>
              <a:t>　　　　　　　</a:t>
            </a:r>
            <a:r>
              <a:rPr lang="en-US" altLang="ja-JP" dirty="0">
                <a:solidFill>
                  <a:schemeClr val="bg1">
                    <a:lumMod val="75000"/>
                  </a:schemeClr>
                </a:solidFill>
              </a:rPr>
              <a:t>(</a:t>
            </a:r>
            <a:r>
              <a:rPr lang="ja-JP" altLang="en-US" dirty="0">
                <a:solidFill>
                  <a:schemeClr val="bg1">
                    <a:lumMod val="75000"/>
                  </a:schemeClr>
                </a:solidFill>
              </a:rPr>
              <a:t>前提条件、対比分析フレームワーク</a:t>
            </a:r>
            <a:r>
              <a:rPr lang="en-US" altLang="ja-JP" dirty="0">
                <a:solidFill>
                  <a:schemeClr val="bg1">
                    <a:lumMod val="75000"/>
                  </a:schemeClr>
                </a:solidFill>
              </a:rPr>
              <a:t>)</a:t>
            </a:r>
          </a:p>
          <a:p>
            <a:pPr marL="0" indent="0" eaLnBrk="1">
              <a:buNone/>
            </a:pPr>
            <a:endParaRPr lang="en-US" altLang="ja-JP" dirty="0">
              <a:solidFill>
                <a:schemeClr val="accent4"/>
              </a:solidFill>
            </a:endParaRPr>
          </a:p>
          <a:p>
            <a:pPr eaLnBrk="1"/>
            <a:r>
              <a:rPr lang="ja-JP" altLang="en-US" dirty="0">
                <a:solidFill>
                  <a:schemeClr val="accent4"/>
                </a:solidFill>
              </a:rPr>
              <a:t>おわりに　　　　　　　　　　　　　　　　　　　　　　　　　　　　</a:t>
            </a:r>
            <a:r>
              <a:rPr lang="en-US" altLang="ja-JP" dirty="0">
                <a:solidFill>
                  <a:schemeClr val="accent4"/>
                </a:solidFill>
              </a:rPr>
              <a:t>  …P.104</a:t>
            </a:r>
          </a:p>
          <a:p>
            <a:pPr marL="1338263" indent="-441325" eaLnBrk="1">
              <a:buFont typeface="Wingdings" panose="05000000000000000000" pitchFamily="2" charset="2"/>
              <a:buChar char="l"/>
            </a:pPr>
            <a:endParaRPr kumimoji="1" lang="en-US" altLang="ja-JP" dirty="0">
              <a:solidFill>
                <a:schemeClr val="accent4"/>
              </a:solidFill>
            </a:endParaRPr>
          </a:p>
          <a:p>
            <a:pPr eaLnBrk="1"/>
            <a:endParaRPr kumimoji="1" lang="ja-JP" altLang="en-US" dirty="0">
              <a:solidFill>
                <a:schemeClr val="accent4"/>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a:t>
            </a:fld>
            <a:endParaRPr lang="en-US" altLang="ja-JP" dirty="0"/>
          </a:p>
        </p:txBody>
      </p:sp>
      <p:sp>
        <p:nvSpPr>
          <p:cNvPr id="6" name="テキスト ボックス 5">
            <a:extLst>
              <a:ext uri="{FF2B5EF4-FFF2-40B4-BE49-F238E27FC236}">
                <a16:creationId xmlns:a16="http://schemas.microsoft.com/office/drawing/2014/main" xmlns="" id="{A53259B6-0E0A-428B-9753-707598D88B00}"/>
              </a:ext>
            </a:extLst>
          </p:cNvPr>
          <p:cNvSpPr txBox="1"/>
          <p:nvPr/>
        </p:nvSpPr>
        <p:spPr>
          <a:xfrm>
            <a:off x="5508104" y="6228020"/>
            <a:ext cx="3302507"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注記）補足資料</a:t>
            </a:r>
            <a:r>
              <a:rPr kumimoji="1" lang="en-US" altLang="ja-JP" dirty="0">
                <a:latin typeface="Meiryo UI" panose="020B0604030504040204" pitchFamily="50" charset="-128"/>
                <a:ea typeface="Meiryo UI" panose="020B0604030504040204" pitchFamily="50" charset="-128"/>
              </a:rPr>
              <a:t>(2)</a:t>
            </a:r>
            <a:r>
              <a:rPr kumimoji="1" lang="ja-JP" altLang="en-US" dirty="0" err="1">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は割愛</a:t>
            </a:r>
          </a:p>
        </p:txBody>
      </p:sp>
    </p:spTree>
    <p:extLst>
      <p:ext uri="{BB962C8B-B14F-4D97-AF65-F5344CB8AC3E}">
        <p14:creationId xmlns:p14="http://schemas.microsoft.com/office/powerpoint/2010/main" val="276983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ケース</a:t>
            </a:r>
            <a:r>
              <a:rPr kumimoji="1" lang="en-US" altLang="ja-JP" dirty="0"/>
              <a:t>1-2</a:t>
            </a:r>
            <a:r>
              <a:rPr kumimoji="1" lang="ja-JP" altLang="en-US" dirty="0"/>
              <a:t>　交渉サマリー</a:t>
            </a:r>
            <a:r>
              <a:rPr lang="ja-JP" altLang="en-US" dirty="0"/>
              <a:t>（交渉の争点と結果）</a:t>
            </a:r>
            <a:endParaRPr kumimoji="1" lang="ja-JP" altLang="en-US" dirty="0"/>
          </a:p>
        </p:txBody>
      </p:sp>
      <p:sp>
        <p:nvSpPr>
          <p:cNvPr id="3" name="コンテンツ プレースホルダー 2"/>
          <p:cNvSpPr>
            <a:spLocks noGrp="1"/>
          </p:cNvSpPr>
          <p:nvPr>
            <p:ph idx="1"/>
          </p:nvPr>
        </p:nvSpPr>
        <p:spPr>
          <a:xfrm>
            <a:off x="168160" y="692696"/>
            <a:ext cx="8868336" cy="5446712"/>
          </a:xfrm>
        </p:spPr>
        <p:txBody>
          <a:bodyPr/>
          <a:lstStyle/>
          <a:p>
            <a:pPr eaLnBrk="1"/>
            <a:r>
              <a:rPr kumimoji="1" lang="ja-JP" altLang="en-US" dirty="0">
                <a:solidFill>
                  <a:schemeClr val="tx2"/>
                </a:solidFill>
              </a:rPr>
              <a:t>協業開始前の協議で、協業目的が一方の</a:t>
            </a:r>
            <a:r>
              <a:rPr kumimoji="1" lang="en-US" altLang="ja-JP" dirty="0">
                <a:solidFill>
                  <a:schemeClr val="tx2"/>
                </a:solidFill>
              </a:rPr>
              <a:t>AI</a:t>
            </a:r>
            <a:r>
              <a:rPr kumimoji="1" lang="ja-JP" altLang="en-US" dirty="0">
                <a:solidFill>
                  <a:schemeClr val="tx2"/>
                </a:solidFill>
              </a:rPr>
              <a:t>技術力向上である場合に、技術コンタミ防止等のため機械学習に関わる学習用プログラム</a:t>
            </a:r>
            <a:r>
              <a:rPr kumimoji="1" lang="en-US" altLang="ja-JP" dirty="0">
                <a:solidFill>
                  <a:schemeClr val="tx2"/>
                </a:solidFill>
              </a:rPr>
              <a:t>,</a:t>
            </a:r>
            <a:r>
              <a:rPr kumimoji="1" lang="ja-JP" altLang="en-US" dirty="0">
                <a:solidFill>
                  <a:schemeClr val="tx2"/>
                </a:solidFill>
              </a:rPr>
              <a:t>ノウハウの知財取り扱いが争点となり、以下の交渉結果となった。</a:t>
            </a:r>
            <a:endParaRPr kumimoji="1" lang="en-US" altLang="ja-JP" dirty="0">
              <a:solidFill>
                <a:schemeClr val="tx2"/>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39</a:t>
            </a:fld>
            <a:endParaRPr lang="en-US" altLang="ja-JP"/>
          </a:p>
        </p:txBody>
      </p:sp>
      <p:sp>
        <p:nvSpPr>
          <p:cNvPr id="5" name="正方形/長方形 4"/>
          <p:cNvSpPr/>
          <p:nvPr/>
        </p:nvSpPr>
        <p:spPr>
          <a:xfrm>
            <a:off x="179512" y="2348880"/>
            <a:ext cx="2520280" cy="1584176"/>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ja-JP" altLang="en-US" sz="2000" dirty="0">
                <a:solidFill>
                  <a:schemeClr val="tx1"/>
                </a:solidFill>
                <a:latin typeface="Meiryo UI" panose="020B0604030504040204" pitchFamily="50" charset="-128"/>
                <a:ea typeface="Meiryo UI" panose="020B0604030504040204" pitchFamily="50" charset="-128"/>
              </a:rPr>
              <a:t>１．</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社の</a:t>
            </a:r>
            <a:r>
              <a:rPr lang="ja-JP" altLang="en-US" sz="2000" b="1" u="sng" dirty="0">
                <a:solidFill>
                  <a:schemeClr val="tx1"/>
                </a:solidFill>
                <a:latin typeface="Meiryo UI" panose="020B0604030504040204" pitchFamily="50" charset="-128"/>
                <a:ea typeface="Meiryo UI" panose="020B0604030504040204" pitchFamily="50" charset="-128"/>
              </a:rPr>
              <a:t>学習用</a:t>
            </a:r>
            <a:r>
              <a:rPr lang="en-US" altLang="ja-JP" sz="2000" b="1" u="sng" dirty="0">
                <a:solidFill>
                  <a:schemeClr val="tx1"/>
                </a:solidFill>
                <a:latin typeface="Meiryo UI" panose="020B0604030504040204" pitchFamily="50" charset="-128"/>
                <a:ea typeface="Meiryo UI" panose="020B0604030504040204" pitchFamily="50" charset="-128"/>
              </a:rPr>
              <a:t/>
            </a:r>
            <a:br>
              <a:rPr lang="en-US" altLang="ja-JP" sz="2000" b="1" u="sng" dirty="0">
                <a:solidFill>
                  <a:schemeClr val="tx1"/>
                </a:solidFill>
                <a:latin typeface="Meiryo UI" panose="020B0604030504040204" pitchFamily="50" charset="-128"/>
                <a:ea typeface="Meiryo UI" panose="020B0604030504040204" pitchFamily="50" charset="-128"/>
              </a:rPr>
            </a:br>
            <a:r>
              <a:rPr lang="ja-JP" altLang="en-US" sz="2000" b="1" u="sng" dirty="0">
                <a:solidFill>
                  <a:schemeClr val="tx1"/>
                </a:solidFill>
                <a:latin typeface="Meiryo UI" panose="020B0604030504040204" pitchFamily="50" charset="-128"/>
                <a:ea typeface="Meiryo UI" panose="020B0604030504040204" pitchFamily="50" charset="-128"/>
              </a:rPr>
              <a:t>プログラム</a:t>
            </a:r>
            <a:r>
              <a:rPr lang="ja-JP" altLang="en-US" sz="2000" dirty="0">
                <a:solidFill>
                  <a:schemeClr val="tx1"/>
                </a:solidFill>
                <a:latin typeface="Meiryo UI" panose="020B0604030504040204" pitchFamily="50" charset="-128"/>
                <a:ea typeface="Meiryo UI" panose="020B0604030504040204" pitchFamily="50" charset="-128"/>
              </a:rPr>
              <a:t>の取扱い</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39552" y="1988840"/>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争点</a:t>
            </a:r>
          </a:p>
        </p:txBody>
      </p:sp>
      <p:sp>
        <p:nvSpPr>
          <p:cNvPr id="8" name="テキスト ボックス 7"/>
          <p:cNvSpPr txBox="1"/>
          <p:nvPr/>
        </p:nvSpPr>
        <p:spPr>
          <a:xfrm>
            <a:off x="3851920" y="1988840"/>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結果</a:t>
            </a:r>
          </a:p>
        </p:txBody>
      </p:sp>
      <p:sp>
        <p:nvSpPr>
          <p:cNvPr id="10" name="正方形/長方形 9"/>
          <p:cNvSpPr/>
          <p:nvPr/>
        </p:nvSpPr>
        <p:spPr>
          <a:xfrm>
            <a:off x="2843808" y="2348880"/>
            <a:ext cx="6048672" cy="1584176"/>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Meiryo UI" panose="020B0604030504040204" pitchFamily="50" charset="-128"/>
                <a:ea typeface="Meiryo UI" panose="020B0604030504040204" pitchFamily="50" charset="-128"/>
              </a:rPr>
              <a:t>協業条件案２を採用し、</a:t>
            </a:r>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社の学習用プログラムを</a:t>
            </a:r>
            <a:r>
              <a:rPr lang="en-US" altLang="ja-JP" sz="2000" b="1" u="sng" dirty="0">
                <a:solidFill>
                  <a:schemeClr val="tx1"/>
                </a:solidFill>
                <a:latin typeface="Meiryo UI" panose="020B0604030504040204" pitchFamily="50" charset="-128"/>
                <a:ea typeface="Meiryo UI" panose="020B0604030504040204" pitchFamily="50" charset="-128"/>
              </a:rPr>
              <a:t>A1</a:t>
            </a:r>
            <a:r>
              <a:rPr lang="ja-JP" altLang="en-US" sz="2000" b="1" u="sng" dirty="0">
                <a:solidFill>
                  <a:schemeClr val="tx1"/>
                </a:solidFill>
                <a:latin typeface="Meiryo UI" panose="020B0604030504040204" pitchFamily="50" charset="-128"/>
                <a:ea typeface="Meiryo UI" panose="020B0604030504040204" pitchFamily="50" charset="-128"/>
              </a:rPr>
              <a:t>社に使用許諾する</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38163" lvl="1" indent="-90488" eaLnBrk="1"/>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社の最新の</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技術を活用できるプラットフォーム</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（学習用プログラム）を</a:t>
            </a:r>
            <a:r>
              <a:rPr lang="en-US" altLang="ja-JP" sz="2000" dirty="0">
                <a:solidFill>
                  <a:schemeClr val="tx1"/>
                </a:solidFill>
                <a:latin typeface="Meiryo UI" panose="020B0604030504040204" pitchFamily="50" charset="-128"/>
                <a:ea typeface="Meiryo UI" panose="020B0604030504040204" pitchFamily="50" charset="-128"/>
              </a:rPr>
              <a:t>A1</a:t>
            </a:r>
            <a:r>
              <a:rPr lang="ja-JP" altLang="en-US" sz="2000" dirty="0">
                <a:solidFill>
                  <a:schemeClr val="tx1"/>
                </a:solidFill>
                <a:latin typeface="Meiryo UI" panose="020B0604030504040204" pitchFamily="50" charset="-128"/>
                <a:ea typeface="Meiryo UI" panose="020B0604030504040204" pitchFamily="50" charset="-128"/>
              </a:rPr>
              <a:t>社も使用できるようにする</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8160" y="4149080"/>
            <a:ext cx="2520280" cy="201622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ja-JP" altLang="en-US" sz="2000" dirty="0">
                <a:solidFill>
                  <a:schemeClr val="tx1"/>
                </a:solidFill>
                <a:latin typeface="Meiryo UI" panose="020B0604030504040204" pitchFamily="50" charset="-128"/>
                <a:ea typeface="Meiryo UI" panose="020B0604030504040204" pitchFamily="50" charset="-128"/>
              </a:rPr>
              <a:t>２．</a:t>
            </a:r>
            <a:r>
              <a:rPr lang="ja-JP" altLang="en-US" sz="2000" b="1" u="sng" dirty="0">
                <a:solidFill>
                  <a:schemeClr val="tx1"/>
                </a:solidFill>
                <a:latin typeface="Meiryo UI" panose="020B0604030504040204" pitchFamily="50" charset="-128"/>
                <a:ea typeface="Meiryo UI" panose="020B0604030504040204" pitchFamily="50" charset="-128"/>
              </a:rPr>
              <a:t>ノウハウ</a:t>
            </a:r>
            <a:r>
              <a:rPr lang="ja-JP" altLang="en-US" sz="2000" dirty="0">
                <a:solidFill>
                  <a:schemeClr val="tx1"/>
                </a:solidFill>
                <a:latin typeface="Meiryo UI" panose="020B0604030504040204" pitchFamily="50" charset="-128"/>
                <a:ea typeface="Meiryo UI" panose="020B0604030504040204" pitchFamily="50" charset="-128"/>
              </a:rPr>
              <a:t>（機械学習のコツ）の取扱い</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843808" y="4149080"/>
            <a:ext cx="6048672" cy="201622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ja-JP" altLang="en-US" sz="2000" b="1" u="sng" dirty="0">
                <a:solidFill>
                  <a:schemeClr val="tx1"/>
                </a:solidFill>
                <a:latin typeface="Meiryo UI" panose="020B0604030504040204" pitchFamily="50" charset="-128"/>
                <a:ea typeface="Meiryo UI" panose="020B0604030504040204" pitchFamily="50" charset="-128"/>
              </a:rPr>
              <a:t>両社で技術交流せず、それぞれ独自に翻訳エンジン（学習済みモデル）を作成する</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38163" lvl="1" indent="-90488"/>
            <a:r>
              <a:rPr lang="ja-JP" altLang="en-US" sz="2000" dirty="0">
                <a:solidFill>
                  <a:schemeClr val="tx1"/>
                </a:solidFill>
                <a:latin typeface="Meiryo UI" panose="020B0604030504040204" pitchFamily="50" charset="-128"/>
                <a:ea typeface="Meiryo UI" panose="020B0604030504040204" pitchFamily="50" charset="-128"/>
              </a:rPr>
              <a:t>・両社間の技術コンタミを防止する</a:t>
            </a:r>
            <a:endParaRPr lang="en-US" altLang="ja-JP" sz="2000"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tx1"/>
                </a:solidFill>
                <a:latin typeface="Meiryo UI" panose="020B0604030504040204" pitchFamily="50" charset="-128"/>
                <a:ea typeface="Meiryo UI" panose="020B0604030504040204" pitchFamily="50" charset="-128"/>
              </a:rPr>
              <a:t>B1</a:t>
            </a:r>
            <a:r>
              <a:rPr lang="ja-JP" altLang="en-US" sz="2000" b="1" u="sng" dirty="0">
                <a:solidFill>
                  <a:schemeClr val="tx1"/>
                </a:solidFill>
                <a:latin typeface="Meiryo UI" panose="020B0604030504040204" pitchFamily="50" charset="-128"/>
                <a:ea typeface="Meiryo UI" panose="020B0604030504040204" pitchFamily="50" charset="-128"/>
              </a:rPr>
              <a:t>社作成の学習用プログラムはバイナリ </a:t>
            </a:r>
            <a:r>
              <a:rPr lang="en-US" altLang="ja-JP" sz="2000" b="1" u="sng" dirty="0">
                <a:solidFill>
                  <a:schemeClr val="tx1"/>
                </a:solidFill>
                <a:latin typeface="Meiryo UI" panose="020B0604030504040204" pitchFamily="50" charset="-128"/>
                <a:ea typeface="Meiryo UI" panose="020B0604030504040204" pitchFamily="50" charset="-128"/>
              </a:rPr>
              <a:t>or</a:t>
            </a:r>
            <a:r>
              <a:rPr lang="ja-JP" altLang="en-US" sz="2000" b="1" u="sng" dirty="0">
                <a:solidFill>
                  <a:schemeClr val="tx1"/>
                </a:solidFill>
                <a:latin typeface="Meiryo UI" panose="020B0604030504040204" pitchFamily="50" charset="-128"/>
                <a:ea typeface="Meiryo UI" panose="020B0604030504040204" pitchFamily="50" charset="-128"/>
              </a:rPr>
              <a:t> クラウド形式で提供する</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38163" lvl="1" indent="-90488"/>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B1</a:t>
            </a:r>
            <a:r>
              <a:rPr lang="ja-JP" altLang="en-US" sz="2000" dirty="0">
                <a:solidFill>
                  <a:schemeClr val="tx1"/>
                </a:solidFill>
                <a:latin typeface="Meiryo UI" panose="020B0604030504040204" pitchFamily="50" charset="-128"/>
                <a:ea typeface="Meiryo UI" panose="020B0604030504040204" pitchFamily="50" charset="-128"/>
              </a:rPr>
              <a:t>社のノウハウは秘匿する</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b="1" u="sng" dirty="0">
              <a:solidFill>
                <a:schemeClr val="tx1"/>
              </a:solidFill>
              <a:latin typeface="Meiryo UI" panose="020B0604030504040204" pitchFamily="50" charset="-128"/>
              <a:ea typeface="Meiryo UI" panose="020B0604030504040204" pitchFamily="50" charset="-128"/>
            </a:endParaRPr>
          </a:p>
          <a:p>
            <a:pPr marL="80963" indent="-90488"/>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b="1" u="sng"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380121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交渉の争点と方針</a:t>
            </a:r>
            <a:r>
              <a:rPr lang="en-US" altLang="ja-JP" dirty="0"/>
              <a:t>(A1</a:t>
            </a:r>
            <a:r>
              <a:rPr lang="ja-JP" altLang="en-US" dirty="0"/>
              <a:t>社視点</a:t>
            </a:r>
            <a:r>
              <a:rPr lang="en-US" altLang="ja-JP" dirty="0"/>
              <a:t>)</a:t>
            </a:r>
            <a:endParaRPr kumimoji="1" lang="ja-JP" altLang="en-US" dirty="0"/>
          </a:p>
        </p:txBody>
      </p:sp>
      <p:sp>
        <p:nvSpPr>
          <p:cNvPr id="3" name="コンテンツ プレースホルダー 2"/>
          <p:cNvSpPr>
            <a:spLocks noGrp="1"/>
          </p:cNvSpPr>
          <p:nvPr>
            <p:ph idx="1"/>
          </p:nvPr>
        </p:nvSpPr>
        <p:spPr>
          <a:xfrm>
            <a:off x="107504" y="646584"/>
            <a:ext cx="8857108" cy="2998440"/>
          </a:xfrm>
        </p:spPr>
        <p:txBody>
          <a:bodyPr/>
          <a:lstStyle/>
          <a:p>
            <a:r>
              <a:rPr kumimoji="1" lang="ja-JP" altLang="en-US" dirty="0"/>
              <a:t>学習用プログラムとノウハウの取扱いが争点と想定し、関連する学習済みモデルの取扱いと含めて以下交渉方針とした </a:t>
            </a:r>
            <a:r>
              <a:rPr kumimoji="1" lang="en-US" altLang="ja-JP" dirty="0"/>
              <a:t>(</a:t>
            </a:r>
            <a:r>
              <a:rPr kumimoji="1" lang="ja-JP" altLang="en-US" dirty="0"/>
              <a:t>詳細下表参照</a:t>
            </a:r>
            <a:r>
              <a:rPr kumimoji="1" lang="en-US" altLang="ja-JP" dirty="0"/>
              <a:t>)</a:t>
            </a:r>
          </a:p>
          <a:p>
            <a:r>
              <a:rPr kumimoji="1" lang="ja-JP" altLang="en-US" dirty="0"/>
              <a:t>学習用プログラム、ノウハウ</a:t>
            </a:r>
            <a:endParaRPr kumimoji="1" lang="en-US" altLang="ja-JP" dirty="0"/>
          </a:p>
          <a:p>
            <a:pPr lvl="1"/>
            <a:r>
              <a:rPr lang="ja-JP" altLang="en-US" dirty="0"/>
              <a:t>技術力に優れた</a:t>
            </a:r>
            <a:r>
              <a:rPr lang="en-US" altLang="ja-JP" dirty="0"/>
              <a:t>B1</a:t>
            </a:r>
            <a:r>
              <a:rPr lang="ja-JP" altLang="en-US" dirty="0"/>
              <a:t>社から素早く技術を習得できるように、</a:t>
            </a:r>
            <a:r>
              <a:rPr lang="ja-JP" altLang="en-US" dirty="0">
                <a:solidFill>
                  <a:schemeClr val="tx2"/>
                </a:solidFill>
              </a:rPr>
              <a:t>協業条件案１（双方が自社の学習用プログラムを用いて翻訳エンジンを作成し、技術交流して差異分析する）を第一主張とする。</a:t>
            </a:r>
            <a:endParaRPr lang="en-US" altLang="ja-JP" dirty="0">
              <a:solidFill>
                <a:schemeClr val="tx2"/>
              </a:solidFill>
            </a:endParaRPr>
          </a:p>
          <a:p>
            <a:pPr lvl="1"/>
            <a:r>
              <a:rPr lang="ja-JP" altLang="en-US" dirty="0">
                <a:solidFill>
                  <a:schemeClr val="tx2"/>
                </a:solidFill>
              </a:rPr>
              <a:t>ボトムは、</a:t>
            </a:r>
            <a:r>
              <a:rPr lang="en-US" altLang="ja-JP" dirty="0">
                <a:solidFill>
                  <a:schemeClr val="tx2"/>
                </a:solidFill>
              </a:rPr>
              <a:t>B1</a:t>
            </a:r>
            <a:r>
              <a:rPr lang="ja-JP" altLang="en-US" dirty="0">
                <a:solidFill>
                  <a:schemeClr val="tx2"/>
                </a:solidFill>
              </a:rPr>
              <a:t>社の懸念</a:t>
            </a:r>
            <a:r>
              <a:rPr lang="en-US" altLang="ja-JP" dirty="0">
                <a:solidFill>
                  <a:schemeClr val="tx2"/>
                </a:solidFill>
              </a:rPr>
              <a:t>(</a:t>
            </a:r>
            <a:r>
              <a:rPr lang="ja-JP" altLang="en-US" dirty="0">
                <a:solidFill>
                  <a:schemeClr val="tx2"/>
                </a:solidFill>
              </a:rPr>
              <a:t>技術コンタミリスク</a:t>
            </a:r>
            <a:r>
              <a:rPr lang="en-US" altLang="ja-JP" dirty="0">
                <a:solidFill>
                  <a:schemeClr val="tx2"/>
                </a:solidFill>
              </a:rPr>
              <a:t>)</a:t>
            </a:r>
            <a:r>
              <a:rPr lang="ja-JP" altLang="en-US" dirty="0">
                <a:solidFill>
                  <a:schemeClr val="tx2"/>
                </a:solidFill>
              </a:rPr>
              <a:t>を考慮して協業条件案２（</a:t>
            </a:r>
            <a:r>
              <a:rPr lang="en-US" altLang="ja-JP" dirty="0">
                <a:solidFill>
                  <a:schemeClr val="tx2"/>
                </a:solidFill>
              </a:rPr>
              <a:t>B1</a:t>
            </a:r>
            <a:r>
              <a:rPr lang="ja-JP" altLang="en-US" dirty="0">
                <a:solidFill>
                  <a:schemeClr val="tx2"/>
                </a:solidFill>
              </a:rPr>
              <a:t>社</a:t>
            </a:r>
            <a:r>
              <a:rPr lang="ja-JP" altLang="en-US" dirty="0"/>
              <a:t>の学習用プログラムを用いて</a:t>
            </a:r>
            <a:r>
              <a:rPr lang="en-US" altLang="ja-JP" dirty="0"/>
              <a:t>A1</a:t>
            </a:r>
            <a:r>
              <a:rPr lang="ja-JP" altLang="en-US" dirty="0"/>
              <a:t>社が翻訳エンジンを作成し、技術交流なし）とする。　</a:t>
            </a:r>
          </a:p>
          <a:p>
            <a:pPr lvl="1"/>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40</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822472927"/>
              </p:ext>
            </p:extLst>
          </p:nvPr>
        </p:nvGraphicFramePr>
        <p:xfrm>
          <a:off x="179512" y="4009114"/>
          <a:ext cx="8640960" cy="2560320"/>
        </p:xfrm>
        <a:graphic>
          <a:graphicData uri="http://schemas.openxmlformats.org/drawingml/2006/table">
            <a:tbl>
              <a:tblPr firstRow="1" bandRow="1"/>
              <a:tblGrid>
                <a:gridCol w="100811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2088232">
                  <a:extLst>
                    <a:ext uri="{9D8B030D-6E8A-4147-A177-3AD203B41FA5}">
                      <a16:colId xmlns:a16="http://schemas.microsoft.com/office/drawing/2014/main" xmlns="" val="20006"/>
                    </a:ext>
                  </a:extLst>
                </a:gridCol>
              </a:tblGrid>
              <a:tr h="14401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項目</a:t>
                      </a: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内容</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600" b="0" dirty="0">
                          <a:solidFill>
                            <a:schemeClr val="tx1"/>
                          </a:solidFill>
                          <a:latin typeface="Meiryo UI" panose="020B0604030504040204" pitchFamily="50" charset="-128"/>
                          <a:ea typeface="Meiryo UI" panose="020B0604030504040204" pitchFamily="50" charset="-128"/>
                        </a:rPr>
                        <a:t>A1</a:t>
                      </a:r>
                      <a:r>
                        <a:rPr kumimoji="1" lang="ja-JP" altLang="en-US" sz="1600" b="0" dirty="0">
                          <a:solidFill>
                            <a:schemeClr val="tx1"/>
                          </a:solidFill>
                          <a:latin typeface="Meiryo UI" panose="020B0604030504040204" pitchFamily="50" charset="-128"/>
                          <a:ea typeface="Meiryo UI" panose="020B0604030504040204" pitchFamily="50" charset="-128"/>
                        </a:rPr>
                        <a:t>社の第一主張</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gridSpan="2">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A1</a:t>
                      </a:r>
                      <a:r>
                        <a:rPr kumimoji="1" lang="ja-JP" altLang="en-US" sz="1600" b="0" dirty="0">
                          <a:solidFill>
                            <a:schemeClr val="tx1"/>
                          </a:solidFill>
                          <a:latin typeface="Meiryo UI" panose="020B0604030504040204" pitchFamily="50" charset="-128"/>
                          <a:ea typeface="Meiryo UI" panose="020B0604030504040204" pitchFamily="50" charset="-128"/>
                        </a:rPr>
                        <a:t>社のボトム条件</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xmlns="" val="10004"/>
                  </a:ext>
                </a:extLst>
              </a:tr>
              <a:tr h="240784">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種類</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ja-JP" altLang="en-US" sz="1600" b="0" dirty="0">
                          <a:solidFill>
                            <a:schemeClr val="tx1"/>
                          </a:solidFill>
                          <a:latin typeface="Meiryo UI" panose="020B0604030504040204" pitchFamily="50" charset="-128"/>
                          <a:ea typeface="Meiryo UI" panose="020B0604030504040204" pitchFamily="50" charset="-128"/>
                        </a:rPr>
                        <a:t>（帰属）</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種類</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ja-JP" altLang="en-US" sz="1600" b="0" dirty="0">
                          <a:solidFill>
                            <a:schemeClr val="tx1"/>
                          </a:solidFill>
                          <a:latin typeface="Meiryo UI" panose="020B0604030504040204" pitchFamily="50" charset="-128"/>
                          <a:ea typeface="Meiryo UI" panose="020B0604030504040204" pitchFamily="50" charset="-128"/>
                        </a:rPr>
                        <a:t>（帰属）</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dirty="0">
                          <a:latin typeface="Meiryo UI" panose="020B0604030504040204" pitchFamily="50" charset="-128"/>
                          <a:ea typeface="Meiryo UI" panose="020B0604030504040204" pitchFamily="50" charset="-128"/>
                        </a:rPr>
                        <a:t>学習用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プログラム</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翻訳エンジン作成のプラットフォーム</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双方</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dirty="0">
                          <a:solidFill>
                            <a:schemeClr val="tx2"/>
                          </a:solidFill>
                          <a:latin typeface="Meiryo UI" panose="020B0604030504040204" pitchFamily="50" charset="-128"/>
                          <a:ea typeface="Meiryo UI" panose="020B0604030504040204" pitchFamily="50" charset="-128"/>
                        </a:rPr>
                        <a:t>双方が自社プログラムを使用</a:t>
                      </a:r>
                      <a:endParaRPr kumimoji="1" lang="en-US" altLang="ja-JP" sz="1600" b="0" dirty="0">
                        <a:solidFill>
                          <a:schemeClr val="tx2"/>
                        </a:solidFill>
                        <a:latin typeface="Meiryo UI" panose="020B0604030504040204" pitchFamily="50" charset="-128"/>
                        <a:ea typeface="Meiryo UI" panose="020B0604030504040204" pitchFamily="50" charset="-128"/>
                      </a:endParaRPr>
                    </a:p>
                    <a:p>
                      <a:pPr algn="l"/>
                      <a:r>
                        <a:rPr kumimoji="1" lang="en-US" altLang="ja-JP" sz="1600" b="0" dirty="0">
                          <a:solidFill>
                            <a:schemeClr val="tx2"/>
                          </a:solidFill>
                          <a:latin typeface="Meiryo UI" panose="020B0604030504040204" pitchFamily="50" charset="-128"/>
                          <a:ea typeface="Meiryo UI" panose="020B0604030504040204" pitchFamily="50" charset="-128"/>
                        </a:rPr>
                        <a:t>(</a:t>
                      </a:r>
                      <a:r>
                        <a:rPr kumimoji="1" lang="ja-JP" altLang="en-US" sz="1600" b="0" dirty="0">
                          <a:solidFill>
                            <a:schemeClr val="tx2"/>
                          </a:solidFill>
                          <a:latin typeface="Meiryo UI" panose="020B0604030504040204" pitchFamily="50" charset="-128"/>
                          <a:ea typeface="Meiryo UI" panose="020B0604030504040204" pitchFamily="50" charset="-128"/>
                        </a:rPr>
                        <a:t>協業条件案１</a:t>
                      </a:r>
                      <a:r>
                        <a:rPr kumimoji="1" lang="en-US" altLang="ja-JP" sz="1600" b="0" dirty="0">
                          <a:solidFill>
                            <a:schemeClr val="tx2"/>
                          </a:solidFill>
                          <a:latin typeface="Meiryo UI" panose="020B0604030504040204" pitchFamily="50" charset="-128"/>
                          <a:ea typeface="Meiryo UI" panose="020B0604030504040204" pitchFamily="50" charset="-128"/>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r>
                        <a:rPr kumimoji="1" lang="ja-JP" altLang="en-US" sz="1600" b="0" dirty="0">
                          <a:solidFill>
                            <a:schemeClr val="tx2"/>
                          </a:solidFill>
                          <a:latin typeface="Meiryo UI" panose="020B0604030504040204" pitchFamily="50" charset="-128"/>
                          <a:ea typeface="Meiryo UI" panose="020B0604030504040204" pitchFamily="50" charset="-128"/>
                        </a:rPr>
                        <a:t>著作物</a:t>
                      </a:r>
                      <a:endParaRPr kumimoji="1" lang="en-US" altLang="ja-JP" sz="1600" b="0" dirty="0">
                        <a:solidFill>
                          <a:schemeClr val="tx2"/>
                        </a:solidFill>
                        <a:latin typeface="Meiryo UI" panose="020B0604030504040204" pitchFamily="50" charset="-128"/>
                        <a:ea typeface="Meiryo UI" panose="020B0604030504040204" pitchFamily="50" charset="-128"/>
                      </a:endParaRPr>
                    </a:p>
                    <a:p>
                      <a:pPr algn="l"/>
                      <a:r>
                        <a:rPr kumimoji="1" lang="en-US" altLang="ja-JP" sz="1600" b="0" dirty="0">
                          <a:solidFill>
                            <a:schemeClr val="tx2"/>
                          </a:solidFill>
                          <a:latin typeface="Meiryo UI" panose="020B0604030504040204" pitchFamily="50" charset="-128"/>
                          <a:ea typeface="Meiryo UI" panose="020B0604030504040204" pitchFamily="50" charset="-128"/>
                        </a:rPr>
                        <a:t>(B1</a:t>
                      </a:r>
                      <a:r>
                        <a:rPr kumimoji="1" lang="ja-JP" altLang="en-US" sz="1600" b="0" dirty="0">
                          <a:solidFill>
                            <a:schemeClr val="tx2"/>
                          </a:solidFill>
                          <a:latin typeface="Meiryo UI" panose="020B0604030504040204" pitchFamily="50" charset="-128"/>
                          <a:ea typeface="Meiryo UI" panose="020B0604030504040204" pitchFamily="50" charset="-128"/>
                        </a:rPr>
                        <a:t>社</a:t>
                      </a:r>
                      <a:r>
                        <a:rPr kumimoji="1" lang="en-US" altLang="ja-JP" sz="1600" b="0" dirty="0">
                          <a:solidFill>
                            <a:schemeClr val="tx2"/>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A1</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社は使用許諾を受けて使用可能</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
                      </a:r>
                      <a:br>
                        <a:rPr kumimoji="1" lang="en-US" altLang="ja-JP" sz="1600" b="0" kern="1200" dirty="0">
                          <a:solidFill>
                            <a:schemeClr val="tx2"/>
                          </a:solidFill>
                          <a:latin typeface="Meiryo UI" panose="020B0604030504040204" pitchFamily="50" charset="-128"/>
                          <a:ea typeface="Meiryo UI" panose="020B0604030504040204" pitchFamily="50" charset="-128"/>
                          <a:cs typeface="+mn-cs"/>
                        </a:rPr>
                      </a:b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2"/>
                          </a:solidFill>
                          <a:latin typeface="Meiryo UI" panose="020B0604030504040204" pitchFamily="50" charset="-128"/>
                          <a:ea typeface="Meiryo UI" panose="020B0604030504040204" pitchFamily="50" charset="-128"/>
                          <a:cs typeface="+mn-cs"/>
                        </a:rPr>
                        <a:t>協業条件案２</a:t>
                      </a:r>
                      <a:r>
                        <a:rPr kumimoji="1" lang="en-US" altLang="ja-JP" sz="1600" b="0" kern="1200" dirty="0">
                          <a:solidFill>
                            <a:schemeClr val="tx2"/>
                          </a:solidFill>
                          <a:latin typeface="Meiryo UI" panose="020B0604030504040204" pitchFamily="50" charset="-128"/>
                          <a:ea typeface="Meiryo UI" panose="020B0604030504040204" pitchFamily="50" charset="-128"/>
                          <a:cs typeface="+mn-cs"/>
                        </a:rPr>
                        <a:t>)</a:t>
                      </a:r>
                      <a:endParaRPr kumimoji="1" lang="ja-JP" altLang="en-US" sz="1600" b="0" kern="1200" dirty="0">
                        <a:solidFill>
                          <a:schemeClr val="tx2"/>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3"/>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dirty="0">
                          <a:latin typeface="Meiryo UI" panose="020B0604030504040204" pitchFamily="50" charset="-128"/>
                          <a:ea typeface="Meiryo UI" panose="020B0604030504040204" pitchFamily="50" charset="-128"/>
                        </a:rPr>
                        <a:t>ノウハウ</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高精度の翻訳エンジンを作成する方法、コツ</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秘密情報</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共有</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技術交流有</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共有部分は両社自由に使用可能</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秘密情報</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双方</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技術</a:t>
                      </a:r>
                      <a:r>
                        <a:rPr kumimoji="1" lang="en-US" altLang="ja-JP" sz="1600" b="0" dirty="0">
                          <a:solidFill>
                            <a:schemeClr val="tx1"/>
                          </a:solidFill>
                          <a:latin typeface="Meiryo UI" panose="020B0604030504040204" pitchFamily="50" charset="-128"/>
                          <a:ea typeface="Meiryo UI" panose="020B0604030504040204" pitchFamily="50" charset="-128"/>
                        </a:rPr>
                        <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ja-JP" altLang="en-US" sz="1600" b="0" dirty="0">
                          <a:solidFill>
                            <a:schemeClr val="tx1"/>
                          </a:solidFill>
                          <a:latin typeface="Meiryo UI" panose="020B0604030504040204" pitchFamily="50" charset="-128"/>
                          <a:ea typeface="Meiryo UI" panose="020B0604030504040204" pitchFamily="50" charset="-128"/>
                        </a:rPr>
                        <a:t>交流無</a:t>
                      </a:r>
                      <a:r>
                        <a:rPr kumimoji="1" lang="en-US" altLang="ja-JP"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（共有部分なし）</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6"/>
                  </a:ext>
                </a:extLst>
              </a:tr>
            </a:tbl>
          </a:graphicData>
        </a:graphic>
      </p:graphicFrame>
      <p:sp>
        <p:nvSpPr>
          <p:cNvPr id="6" name="テキスト ボックス 5"/>
          <p:cNvSpPr txBox="1"/>
          <p:nvPr/>
        </p:nvSpPr>
        <p:spPr>
          <a:xfrm>
            <a:off x="3707904" y="3671685"/>
            <a:ext cx="216024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交渉方針</a:t>
            </a:r>
            <a:r>
              <a:rPr kumimoji="1" lang="en-US" altLang="ja-JP" dirty="0">
                <a:latin typeface="Meiryo UI" panose="020B0604030504040204" pitchFamily="50" charset="-128"/>
                <a:ea typeface="Meiryo UI" panose="020B0604030504040204" pitchFamily="50" charset="-128"/>
              </a:rPr>
              <a:t>(A1</a:t>
            </a:r>
            <a:r>
              <a:rPr kumimoji="1" lang="ja-JP" altLang="en-US" dirty="0">
                <a:latin typeface="Meiryo UI" panose="020B0604030504040204" pitchFamily="50" charset="-128"/>
                <a:ea typeface="Meiryo UI" panose="020B0604030504040204" pitchFamily="50" charset="-128"/>
              </a:rPr>
              <a:t>社</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7" name="角丸四角形 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3612323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交渉経緯</a:t>
            </a:r>
            <a:endParaRPr kumimoji="1" lang="ja-JP" altLang="en-US" dirty="0"/>
          </a:p>
        </p:txBody>
      </p:sp>
      <p:sp>
        <p:nvSpPr>
          <p:cNvPr id="3" name="コンテンツ プレースホルダー 2"/>
          <p:cNvSpPr>
            <a:spLocks noGrp="1"/>
          </p:cNvSpPr>
          <p:nvPr>
            <p:ph idx="1"/>
          </p:nvPr>
        </p:nvSpPr>
        <p:spPr>
          <a:xfrm>
            <a:off x="179388" y="646584"/>
            <a:ext cx="8785225" cy="5734744"/>
          </a:xfrm>
        </p:spPr>
        <p:txBody>
          <a:bodyPr/>
          <a:lstStyle/>
          <a:p>
            <a:pPr>
              <a:lnSpc>
                <a:spcPct val="110000"/>
              </a:lnSpc>
            </a:pPr>
            <a:r>
              <a:rPr kumimoji="1" lang="ja-JP" altLang="en-US" dirty="0">
                <a:solidFill>
                  <a:schemeClr val="tx2"/>
                </a:solidFill>
              </a:rPr>
              <a:t>学習用プログラムの取扱い</a:t>
            </a:r>
            <a:endParaRPr kumimoji="1" lang="en-US" altLang="ja-JP" dirty="0">
              <a:solidFill>
                <a:schemeClr val="tx2"/>
              </a:solidFill>
            </a:endParaRPr>
          </a:p>
          <a:p>
            <a:pPr lvl="1">
              <a:lnSpc>
                <a:spcPct val="110000"/>
              </a:lnSpc>
            </a:pPr>
            <a:r>
              <a:rPr lang="en-US" altLang="ja-JP" dirty="0">
                <a:solidFill>
                  <a:schemeClr val="tx2"/>
                </a:solidFill>
              </a:rPr>
              <a:t>A1</a:t>
            </a:r>
            <a:r>
              <a:rPr lang="ja-JP" altLang="en-US" dirty="0">
                <a:solidFill>
                  <a:schemeClr val="tx2"/>
                </a:solidFill>
              </a:rPr>
              <a:t>社は協業条件案１を主張し、</a:t>
            </a:r>
            <a:r>
              <a:rPr lang="en-US" altLang="ja-JP" dirty="0">
                <a:solidFill>
                  <a:schemeClr val="tx2"/>
                </a:solidFill>
              </a:rPr>
              <a:t>B1</a:t>
            </a:r>
            <a:r>
              <a:rPr lang="ja-JP" altLang="en-US" dirty="0">
                <a:solidFill>
                  <a:schemeClr val="tx2"/>
                </a:solidFill>
              </a:rPr>
              <a:t>社は協業条件案２を主張　</a:t>
            </a:r>
            <a:endParaRPr lang="en-US" altLang="ja-JP" dirty="0">
              <a:solidFill>
                <a:schemeClr val="tx2"/>
              </a:solidFill>
            </a:endParaRPr>
          </a:p>
          <a:p>
            <a:pPr lvl="1">
              <a:lnSpc>
                <a:spcPct val="110000"/>
              </a:lnSpc>
            </a:pPr>
            <a:r>
              <a:rPr lang="en-US" altLang="ja-JP" dirty="0">
                <a:solidFill>
                  <a:schemeClr val="tx2"/>
                </a:solidFill>
              </a:rPr>
              <a:t>B1</a:t>
            </a:r>
            <a:r>
              <a:rPr lang="ja-JP" altLang="en-US" dirty="0">
                <a:solidFill>
                  <a:schemeClr val="tx2"/>
                </a:solidFill>
              </a:rPr>
              <a:t>社　最新の</a:t>
            </a:r>
            <a:r>
              <a:rPr lang="en-US" altLang="ja-JP" dirty="0">
                <a:solidFill>
                  <a:schemeClr val="tx2"/>
                </a:solidFill>
              </a:rPr>
              <a:t>AI</a:t>
            </a:r>
            <a:r>
              <a:rPr lang="ja-JP" altLang="en-US" dirty="0">
                <a:solidFill>
                  <a:schemeClr val="tx2"/>
                </a:solidFill>
              </a:rPr>
              <a:t>技術を</a:t>
            </a:r>
            <a:r>
              <a:rPr lang="en-US" altLang="ja-JP" dirty="0">
                <a:solidFill>
                  <a:schemeClr val="tx2"/>
                </a:solidFill>
              </a:rPr>
              <a:t>A1</a:t>
            </a:r>
            <a:r>
              <a:rPr lang="ja-JP" altLang="en-US" dirty="0">
                <a:solidFill>
                  <a:schemeClr val="tx2"/>
                </a:solidFill>
              </a:rPr>
              <a:t>社が習得するには、</a:t>
            </a:r>
            <a:r>
              <a:rPr lang="en-US" altLang="ja-JP" dirty="0">
                <a:solidFill>
                  <a:schemeClr val="tx2"/>
                </a:solidFill>
              </a:rPr>
              <a:t>B1</a:t>
            </a:r>
            <a:r>
              <a:rPr lang="ja-JP" altLang="en-US" dirty="0">
                <a:solidFill>
                  <a:schemeClr val="tx2"/>
                </a:solidFill>
              </a:rPr>
              <a:t>社の学習用プログラムを用いた方が早道</a:t>
            </a:r>
            <a:r>
              <a:rPr lang="en-US" altLang="ja-JP" dirty="0">
                <a:solidFill>
                  <a:schemeClr val="tx2"/>
                </a:solidFill>
              </a:rPr>
              <a:t>(</a:t>
            </a:r>
            <a:r>
              <a:rPr lang="ja-JP" altLang="en-US" dirty="0">
                <a:solidFill>
                  <a:schemeClr val="tx2"/>
                </a:solidFill>
              </a:rPr>
              <a:t>最新のアルゴリズムが活用しやすい</a:t>
            </a:r>
            <a:r>
              <a:rPr lang="en-US" altLang="ja-JP" dirty="0">
                <a:solidFill>
                  <a:schemeClr val="tx2"/>
                </a:solidFill>
              </a:rPr>
              <a:t>)</a:t>
            </a:r>
            <a:r>
              <a:rPr lang="ja-JP" altLang="en-US" dirty="0" err="1">
                <a:solidFill>
                  <a:schemeClr val="tx2"/>
                </a:solidFill>
              </a:rPr>
              <a:t>。</a:t>
            </a:r>
            <a:r>
              <a:rPr lang="en-US" altLang="ja-JP" dirty="0">
                <a:solidFill>
                  <a:schemeClr val="tx2"/>
                </a:solidFill>
              </a:rPr>
              <a:t/>
            </a:r>
            <a:br>
              <a:rPr lang="en-US" altLang="ja-JP" dirty="0">
                <a:solidFill>
                  <a:schemeClr val="tx2"/>
                </a:solidFill>
              </a:rPr>
            </a:br>
            <a:r>
              <a:rPr lang="ja-JP" altLang="en-US" dirty="0">
                <a:solidFill>
                  <a:schemeClr val="tx2"/>
                </a:solidFill>
              </a:rPr>
              <a:t>かつ社外提供向けに導入マニュアルも揃っている。</a:t>
            </a:r>
            <a:endParaRPr lang="en-US" altLang="ja-JP" dirty="0">
              <a:solidFill>
                <a:schemeClr val="tx2"/>
              </a:solidFill>
            </a:endParaRPr>
          </a:p>
          <a:p>
            <a:pPr lvl="1">
              <a:lnSpc>
                <a:spcPct val="110000"/>
              </a:lnSpc>
            </a:pPr>
            <a:endParaRPr kumimoji="1" lang="en-US" altLang="ja-JP" dirty="0">
              <a:solidFill>
                <a:schemeClr val="tx2"/>
              </a:solidFill>
            </a:endParaRPr>
          </a:p>
          <a:p>
            <a:pPr lvl="1">
              <a:lnSpc>
                <a:spcPct val="110000"/>
              </a:lnSpc>
            </a:pPr>
            <a:r>
              <a:rPr kumimoji="1" lang="ja-JP" altLang="en-US" dirty="0">
                <a:solidFill>
                  <a:schemeClr val="tx2"/>
                </a:solidFill>
              </a:rPr>
              <a:t>協業条件案２（</a:t>
            </a:r>
            <a:r>
              <a:rPr lang="en-US" altLang="ja-JP" dirty="0">
                <a:solidFill>
                  <a:schemeClr val="tx2"/>
                </a:solidFill>
              </a:rPr>
              <a:t>B1</a:t>
            </a:r>
            <a:r>
              <a:rPr lang="ja-JP" altLang="en-US" dirty="0">
                <a:solidFill>
                  <a:schemeClr val="tx2"/>
                </a:solidFill>
              </a:rPr>
              <a:t>社の学習用プログラムを</a:t>
            </a:r>
            <a:r>
              <a:rPr lang="en-US" altLang="ja-JP" dirty="0">
                <a:solidFill>
                  <a:schemeClr val="tx2"/>
                </a:solidFill>
              </a:rPr>
              <a:t>A1</a:t>
            </a:r>
            <a:r>
              <a:rPr lang="ja-JP" altLang="en-US" dirty="0">
                <a:solidFill>
                  <a:schemeClr val="tx2"/>
                </a:solidFill>
              </a:rPr>
              <a:t>社利用）で決着。</a:t>
            </a:r>
            <a:endParaRPr lang="en-US" altLang="ja-JP" dirty="0">
              <a:solidFill>
                <a:schemeClr val="tx2"/>
              </a:solidFill>
            </a:endParaRPr>
          </a:p>
          <a:p>
            <a:pPr>
              <a:lnSpc>
                <a:spcPct val="110000"/>
              </a:lnSpc>
            </a:pPr>
            <a:r>
              <a:rPr lang="ja-JP" altLang="en-US" dirty="0">
                <a:solidFill>
                  <a:schemeClr val="tx2"/>
                </a:solidFill>
              </a:rPr>
              <a:t>ノウハウの扱い</a:t>
            </a:r>
            <a:endParaRPr lang="en-US" altLang="ja-JP" dirty="0">
              <a:solidFill>
                <a:schemeClr val="tx2"/>
              </a:solidFill>
            </a:endParaRPr>
          </a:p>
          <a:p>
            <a:pPr lvl="1">
              <a:lnSpc>
                <a:spcPct val="110000"/>
              </a:lnSpc>
            </a:pPr>
            <a:r>
              <a:rPr lang="en-US" altLang="ja-JP" dirty="0">
                <a:solidFill>
                  <a:schemeClr val="tx2"/>
                </a:solidFill>
              </a:rPr>
              <a:t>A1</a:t>
            </a:r>
            <a:r>
              <a:rPr lang="ja-JP" altLang="en-US" dirty="0">
                <a:solidFill>
                  <a:schemeClr val="tx2"/>
                </a:solidFill>
              </a:rPr>
              <a:t>社　両者で機械学習のコツに関する技術交流を希望。</a:t>
            </a:r>
            <a:endParaRPr lang="en-US" altLang="ja-JP" dirty="0">
              <a:solidFill>
                <a:schemeClr val="tx2"/>
              </a:solidFill>
            </a:endParaRPr>
          </a:p>
          <a:p>
            <a:pPr lvl="1">
              <a:lnSpc>
                <a:spcPct val="110000"/>
              </a:lnSpc>
            </a:pPr>
            <a:r>
              <a:rPr lang="en-US" altLang="ja-JP" dirty="0">
                <a:solidFill>
                  <a:schemeClr val="tx2"/>
                </a:solidFill>
              </a:rPr>
              <a:t>B1</a:t>
            </a:r>
            <a:r>
              <a:rPr lang="ja-JP" altLang="en-US" dirty="0">
                <a:solidFill>
                  <a:schemeClr val="tx2"/>
                </a:solidFill>
              </a:rPr>
              <a:t>社　技術コンタミやノウハウ漏洩リスクの懸念があり技術交流には難色。</a:t>
            </a:r>
            <a:r>
              <a:rPr lang="en-US" altLang="ja-JP" dirty="0">
                <a:solidFill>
                  <a:schemeClr val="tx2"/>
                </a:solidFill>
              </a:rPr>
              <a:t>A1</a:t>
            </a:r>
            <a:r>
              <a:rPr lang="ja-JP" altLang="en-US" dirty="0">
                <a:solidFill>
                  <a:schemeClr val="tx2"/>
                </a:solidFill>
              </a:rPr>
              <a:t>社にとっても試行錯誤した方が深く技術を理解できる。</a:t>
            </a:r>
            <a:r>
              <a:rPr lang="en-US" altLang="ja-JP" dirty="0">
                <a:solidFill>
                  <a:schemeClr val="tx2"/>
                </a:solidFill>
              </a:rPr>
              <a:t/>
            </a:r>
            <a:br>
              <a:rPr lang="en-US" altLang="ja-JP" dirty="0">
                <a:solidFill>
                  <a:schemeClr val="tx2"/>
                </a:solidFill>
              </a:rPr>
            </a:br>
            <a:endParaRPr lang="en-US" altLang="ja-JP" dirty="0">
              <a:solidFill>
                <a:schemeClr val="tx2"/>
              </a:solidFill>
            </a:endParaRPr>
          </a:p>
          <a:p>
            <a:pPr lvl="1">
              <a:lnSpc>
                <a:spcPct val="110000"/>
              </a:lnSpc>
            </a:pPr>
            <a:r>
              <a:rPr kumimoji="1" lang="ja-JP" altLang="en-US" dirty="0">
                <a:solidFill>
                  <a:schemeClr val="tx2"/>
                </a:solidFill>
              </a:rPr>
              <a:t>技術交流せず、両社で独自に翻訳エンジンを作成する（ノウハウは共有化しない）ことで決着</a:t>
            </a:r>
            <a:endParaRPr kumimoji="1" lang="en-US" altLang="ja-JP" dirty="0">
              <a:solidFill>
                <a:schemeClr val="tx2"/>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41</a:t>
            </a:fld>
            <a:endParaRPr lang="en-US" altLang="ja-JP"/>
          </a:p>
        </p:txBody>
      </p:sp>
      <p:sp>
        <p:nvSpPr>
          <p:cNvPr id="13" name="下矢印 12"/>
          <p:cNvSpPr/>
          <p:nvPr/>
        </p:nvSpPr>
        <p:spPr>
          <a:xfrm>
            <a:off x="4211960" y="2564904"/>
            <a:ext cx="504056" cy="360040"/>
          </a:xfrm>
          <a:prstGeom prst="downArrow">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4201225" y="4941168"/>
            <a:ext cx="504056" cy="360040"/>
          </a:xfrm>
          <a:prstGeom prst="downArrow">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298009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121177092"/>
              </p:ext>
            </p:extLst>
          </p:nvPr>
        </p:nvGraphicFramePr>
        <p:xfrm>
          <a:off x="179512" y="2071032"/>
          <a:ext cx="8712968" cy="432816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5"/>
                    </a:ext>
                  </a:extLst>
                </a:gridCol>
                <a:gridCol w="3816424">
                  <a:extLst>
                    <a:ext uri="{9D8B030D-6E8A-4147-A177-3AD203B41FA5}">
                      <a16:colId xmlns:a16="http://schemas.microsoft.com/office/drawing/2014/main" xmlns="" val="20004"/>
                    </a:ext>
                  </a:extLst>
                </a:gridCol>
              </a:tblGrid>
              <a:tr h="202000">
                <a:tc rowSpan="2">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項目</a:t>
                      </a:r>
                    </a:p>
                  </a:txBody>
                  <a:tcPr marL="36000" marR="36000"/>
                </a:tc>
                <a:tc rowSpan="2">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内容</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noFill/>
                  </a:tcPr>
                </a:tc>
                <a:tc rowSpan="2">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種類</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ja-JP" altLang="en-US" sz="1600" b="0" dirty="0">
                          <a:solidFill>
                            <a:schemeClr val="tx1"/>
                          </a:solidFill>
                          <a:latin typeface="Meiryo UI" panose="020B0604030504040204" pitchFamily="50" charset="-128"/>
                          <a:ea typeface="Meiryo UI" panose="020B0604030504040204" pitchFamily="50" charset="-128"/>
                        </a:rPr>
                        <a:t>（帰属）</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gridSpan="2">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利用条件</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4"/>
                  </a:ext>
                </a:extLst>
              </a:tr>
              <a:tr h="0">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vMerge="1">
                  <a:txBody>
                    <a:bodyPr/>
                    <a:lstStyle/>
                    <a:p>
                      <a:endParaRPr kumimoji="1" lang="en-US" altLang="ja-JP" sz="1200" b="0" dirty="0">
                        <a:solidFill>
                          <a:schemeClr val="tx1"/>
                        </a:solidFill>
                      </a:endParaRPr>
                    </a:p>
                  </a:txBody>
                  <a:tcPr marL="36000" marR="36000">
                    <a:lnR w="12700" cap="flat" cmpd="sng" algn="ctr">
                      <a:solidFill>
                        <a:schemeClr val="tx1"/>
                      </a:solidFill>
                      <a:prstDash val="solid"/>
                      <a:round/>
                      <a:headEnd type="none" w="med" len="med"/>
                      <a:tailEnd type="none" w="med" len="med"/>
                    </a:lnR>
                    <a:solidFill>
                      <a:srgbClr val="FFFFCC"/>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利用者</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条件</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0"/>
                  </a:ext>
                </a:extLst>
              </a:tr>
              <a:tr h="254139">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生データ</a:t>
                      </a:r>
                    </a:p>
                  </a:txBody>
                  <a:tcPr marL="36000" marR="36000"/>
                </a:tc>
                <a:tc rowSpan="2">
                  <a:txBody>
                    <a:body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A1</a:t>
                      </a:r>
                      <a:r>
                        <a:rPr kumimoji="1" lang="ja-JP" altLang="en-US" sz="1600" b="0" dirty="0">
                          <a:solidFill>
                            <a:schemeClr val="tx1"/>
                          </a:solidFill>
                          <a:latin typeface="Meiryo UI" panose="020B0604030504040204" pitchFamily="50" charset="-128"/>
                          <a:ea typeface="Meiryo UI" panose="020B0604030504040204" pitchFamily="50" charset="-128"/>
                        </a:rPr>
                        <a:t>社内のビジネス文書の対訳データ</a:t>
                      </a:r>
                    </a:p>
                  </a:txBody>
                  <a:tcPr marL="36000" marR="36000">
                    <a:noFill/>
                  </a:tcPr>
                </a:tc>
                <a:tc rowSpan="2">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361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開発後削除</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6"/>
                  </a:ext>
                </a:extLst>
              </a:tr>
              <a:tr h="254139">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学習用</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データセット</a:t>
                      </a:r>
                    </a:p>
                  </a:txBody>
                  <a:tcPr marL="36000" marR="36000"/>
                </a:tc>
                <a:tc rowSpan="2">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ノイズ除去、フォーマット成型後のデータセット</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noFill/>
                  </a:tcPr>
                </a:tc>
                <a:tc rowSpan="2">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データ</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856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開発御削除</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9"/>
                  </a:ext>
                </a:extLst>
              </a:tr>
              <a:tr h="317416">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学習用</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プログラム</a:t>
                      </a:r>
                    </a:p>
                  </a:txBody>
                  <a:tcPr marL="36000" marR="36000"/>
                </a:tc>
                <a:tc rowSpan="2">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翻訳エンジン作成の</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プラットフォーム</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rowSpan="2">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著作物</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(B1</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〇</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バイナリ</a:t>
                      </a:r>
                      <a:r>
                        <a:rPr kumimoji="1" lang="en-US" altLang="ja-JP" sz="1600" b="0" dirty="0">
                          <a:solidFill>
                            <a:schemeClr val="tx1"/>
                          </a:solidFill>
                          <a:latin typeface="Meiryo UI" panose="020B0604030504040204" pitchFamily="50" charset="-128"/>
                          <a:ea typeface="Meiryo UI" panose="020B0604030504040204" pitchFamily="50" charset="-128"/>
                        </a:rPr>
                        <a:t>or</a:t>
                      </a:r>
                      <a:r>
                        <a:rPr kumimoji="1" lang="ja-JP" altLang="en-US" sz="1600" b="0" dirty="0">
                          <a:solidFill>
                            <a:schemeClr val="tx1"/>
                          </a:solidFill>
                          <a:latin typeface="Meiryo UI" panose="020B0604030504040204" pitchFamily="50" charset="-128"/>
                          <a:ea typeface="Meiryo UI" panose="020B0604030504040204" pitchFamily="50" charset="-128"/>
                        </a:rPr>
                        <a:t>クラウド形式で有償許諾受</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　　</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ビジネス文書の価値と相殺して低廉化</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xmlns="" val="10010"/>
                  </a:ext>
                </a:extLst>
              </a:tr>
              <a:tr h="432037">
                <a:tc row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学習済</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モデル</a:t>
                      </a:r>
                    </a:p>
                  </a:txBody>
                  <a:tcPr marL="36000" marR="36000"/>
                </a:tc>
                <a:tc rowSpan="2">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翻訳エンジンのこと</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（推論プログラム含む、著作権保護対象）</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著作物</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双方</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A1</a:t>
                      </a:r>
                      <a:r>
                        <a:rPr kumimoji="1" lang="ja-JP" altLang="en-US" sz="1600" b="0" dirty="0">
                          <a:solidFill>
                            <a:schemeClr val="tx1"/>
                          </a:solidFill>
                          <a:latin typeface="Meiryo UI" panose="020B0604030504040204" pitchFamily="50" charset="-128"/>
                          <a:ea typeface="Meiryo UI" panose="020B0604030504040204" pitchFamily="50" charset="-128"/>
                        </a:rPr>
                        <a:t>社作成版）</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541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B1</a:t>
                      </a:r>
                      <a:r>
                        <a:rPr kumimoji="1" lang="ja-JP" altLang="en-US" sz="1600" b="0" dirty="0">
                          <a:solidFill>
                            <a:schemeClr val="tx1"/>
                          </a:solidFill>
                          <a:latin typeface="Meiryo UI" panose="020B0604030504040204" pitchFamily="50" charset="-128"/>
                          <a:ea typeface="Meiryo UI" panose="020B0604030504040204" pitchFamily="50" charset="-128"/>
                        </a:rPr>
                        <a:t>社作成版）</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11"/>
                  </a:ext>
                </a:extLst>
              </a:tr>
              <a:tr h="432037">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ノウハウ</a:t>
                      </a:r>
                    </a:p>
                  </a:txBody>
                  <a:tcPr marL="36000" marR="36000"/>
                </a:tc>
                <a:tc>
                  <a:txBody>
                    <a:body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高精度の翻訳エンジンを作成する方法、コツ</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秘密情報</a:t>
                      </a:r>
                      <a:r>
                        <a:rPr kumimoji="1" lang="en-US" altLang="ja-JP" sz="1600" b="0" dirty="0">
                          <a:solidFill>
                            <a:schemeClr val="tx1"/>
                          </a:solidFill>
                          <a:latin typeface="Meiryo UI" panose="020B0604030504040204" pitchFamily="50" charset="-128"/>
                          <a:ea typeface="Meiryo UI" panose="020B0604030504040204" pitchFamily="50" charset="-128"/>
                        </a:rPr>
                        <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双方</a:t>
                      </a: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双方</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65000"/>
                      </a:schemeClr>
                    </a:solidFill>
                  </a:tcPr>
                </a:tc>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◎（それぞれ）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xmlns="" val="10007"/>
                  </a:ext>
                </a:extLst>
              </a:tr>
            </a:tbl>
          </a:graphicData>
        </a:graphic>
      </p:graphicFrame>
      <p:sp>
        <p:nvSpPr>
          <p:cNvPr id="2" name="タイトル 1"/>
          <p:cNvSpPr>
            <a:spLocks noGrp="1"/>
          </p:cNvSpPr>
          <p:nvPr>
            <p:ph type="title"/>
          </p:nvPr>
        </p:nvSpPr>
        <p:spPr/>
        <p:txBody>
          <a:bodyPr/>
          <a:lstStyle/>
          <a:p>
            <a:r>
              <a:rPr lang="ja-JP" altLang="en-US" dirty="0"/>
              <a:t>交渉結果</a:t>
            </a:r>
            <a:endParaRPr kumimoji="1" lang="ja-JP" altLang="en-US" dirty="0"/>
          </a:p>
        </p:txBody>
      </p:sp>
      <p:sp>
        <p:nvSpPr>
          <p:cNvPr id="41" name="スライド番号プレースホルダー 3"/>
          <p:cNvSpPr>
            <a:spLocks noGrp="1"/>
          </p:cNvSpPr>
          <p:nvPr>
            <p:ph type="sldNum" sz="quarter" idx="10"/>
          </p:nvPr>
        </p:nvSpPr>
        <p:spPr/>
        <p:txBody>
          <a:bodyPr/>
          <a:lstStyle/>
          <a:p>
            <a:pPr algn="r"/>
            <a:fld id="{D85BA4AD-56A0-4EC7-904E-EE41E1C5FBCF}" type="slidenum">
              <a:rPr lang="en-US" altLang="ja-JP" smtClean="0">
                <a:solidFill>
                  <a:schemeClr val="tx2"/>
                </a:solidFill>
              </a:rPr>
              <a:pPr algn="r"/>
              <a:t>42</a:t>
            </a:fld>
            <a:endParaRPr lang="en-US" altLang="ja-JP" dirty="0">
              <a:solidFill>
                <a:schemeClr val="tx2"/>
              </a:solidFill>
            </a:endParaRPr>
          </a:p>
        </p:txBody>
      </p:sp>
      <p:sp>
        <p:nvSpPr>
          <p:cNvPr id="3" name="テキスト ボックス 2"/>
          <p:cNvSpPr txBox="1"/>
          <p:nvPr/>
        </p:nvSpPr>
        <p:spPr>
          <a:xfrm>
            <a:off x="1835696" y="6381328"/>
            <a:ext cx="6552728" cy="338554"/>
          </a:xfrm>
          <a:prstGeom prst="rect">
            <a:avLst/>
          </a:prstGeom>
          <a:noFill/>
        </p:spPr>
        <p:txBody>
          <a:bodyPr wrap="square" rtlCol="0">
            <a:spAutoFit/>
          </a:bodyPr>
          <a:lstStyle/>
          <a:p>
            <a:pPr eaLnBrk="1" fontAlgn="auto" hangingPunct="1">
              <a:spcBef>
                <a:spcPts val="0"/>
              </a:spcBef>
              <a:spcAft>
                <a:spcPts val="0"/>
              </a:spcAft>
            </a:pPr>
            <a:r>
              <a:rPr lang="ja-JP" altLang="en-US" sz="1600" dirty="0">
                <a:solidFill>
                  <a:prstClr val="black"/>
                </a:solidFill>
                <a:latin typeface="Calibri"/>
                <a:ea typeface="ＭＳ Ｐゴシック"/>
              </a:rPr>
              <a:t>◎：無償自由、〇：自由実施、△：制約有、</a:t>
            </a:r>
            <a:r>
              <a:rPr lang="en-US" altLang="ja-JP" sz="1600" dirty="0">
                <a:solidFill>
                  <a:prstClr val="black"/>
                </a:solidFill>
                <a:latin typeface="Calibri"/>
                <a:ea typeface="ＭＳ Ｐゴシック"/>
              </a:rPr>
              <a:t>×</a:t>
            </a:r>
            <a:r>
              <a:rPr lang="ja-JP" altLang="en-US" sz="1600" dirty="0">
                <a:solidFill>
                  <a:prstClr val="black"/>
                </a:solidFill>
                <a:latin typeface="Calibri"/>
                <a:ea typeface="ＭＳ Ｐゴシック"/>
              </a:rPr>
              <a:t>：利用不可</a:t>
            </a:r>
          </a:p>
        </p:txBody>
      </p:sp>
      <p:sp>
        <p:nvSpPr>
          <p:cNvPr id="7" name="コンテンツ プレースホルダー 2"/>
          <p:cNvSpPr txBox="1">
            <a:spLocks/>
          </p:cNvSpPr>
          <p:nvPr/>
        </p:nvSpPr>
        <p:spPr>
          <a:xfrm>
            <a:off x="35496" y="692696"/>
            <a:ext cx="9108504" cy="576163"/>
          </a:xfrm>
          <a:prstGeom prst="rect">
            <a:avLst/>
          </a:prstGeom>
        </p:spPr>
        <p:txBody>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000" kern="0" dirty="0"/>
              <a:t>協業を通じて生じた知財の取扱いについて両社の立場で整理し、下表の通りとなった</a:t>
            </a:r>
            <a:endParaRPr lang="en-US" altLang="ja-JP" sz="2000" kern="0" dirty="0"/>
          </a:p>
          <a:p>
            <a:pPr eaLnBrk="1"/>
            <a:r>
              <a:rPr lang="ja-JP" altLang="en-US" sz="2000" kern="0" dirty="0"/>
              <a:t>学習用プログラムは</a:t>
            </a:r>
            <a:r>
              <a:rPr lang="en-US" altLang="ja-JP" sz="2000" kern="0" dirty="0"/>
              <a:t>B1</a:t>
            </a:r>
            <a:r>
              <a:rPr lang="ja-JP" altLang="en-US" sz="2000" kern="0" dirty="0"/>
              <a:t>社のノウハウ漏洩防止のためバイナリ</a:t>
            </a:r>
            <a:r>
              <a:rPr lang="en-US" altLang="ja-JP" sz="2000" kern="0" dirty="0"/>
              <a:t>or</a:t>
            </a:r>
            <a:r>
              <a:rPr lang="ja-JP" altLang="en-US" sz="2000" kern="0" dirty="0"/>
              <a:t>クラウド形式で</a:t>
            </a:r>
            <a:r>
              <a:rPr lang="en-US" altLang="ja-JP" sz="2000" kern="0" dirty="0"/>
              <a:t>A1</a:t>
            </a:r>
            <a:r>
              <a:rPr lang="ja-JP" altLang="en-US" sz="2000" kern="0" dirty="0"/>
              <a:t>社へ提供。その対価は</a:t>
            </a:r>
            <a:r>
              <a:rPr lang="en-US" altLang="ja-JP" sz="2000" kern="0" dirty="0"/>
              <a:t>A1</a:t>
            </a:r>
            <a:r>
              <a:rPr lang="ja-JP" altLang="en-US" sz="2000" kern="0" dirty="0"/>
              <a:t>社から提供されるビジネス文書のデータ価値と相殺して低廉化。</a:t>
            </a:r>
            <a:endParaRPr lang="en-US" altLang="ja-JP" sz="2000" kern="0" dirty="0"/>
          </a:p>
          <a:p>
            <a:endParaRPr lang="en-US" altLang="ja-JP" sz="2000" kern="0" dirty="0"/>
          </a:p>
        </p:txBody>
      </p:sp>
      <p:sp>
        <p:nvSpPr>
          <p:cNvPr id="8" name="テキスト ボックス 7"/>
          <p:cNvSpPr txBox="1"/>
          <p:nvPr/>
        </p:nvSpPr>
        <p:spPr>
          <a:xfrm>
            <a:off x="3635896" y="1700808"/>
            <a:ext cx="1800200"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交渉結果</a:t>
            </a:r>
          </a:p>
        </p:txBody>
      </p:sp>
      <p:sp>
        <p:nvSpPr>
          <p:cNvPr id="9" name="角丸四角形 8"/>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3329727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43</a:t>
            </a:fld>
            <a:endParaRPr lang="en-US" altLang="ja-JP"/>
          </a:p>
        </p:txBody>
      </p:sp>
      <p:sp>
        <p:nvSpPr>
          <p:cNvPr id="7" name="コンテンツ プレースホルダー 2"/>
          <p:cNvSpPr txBox="1">
            <a:spLocks/>
          </p:cNvSpPr>
          <p:nvPr/>
        </p:nvSpPr>
        <p:spPr bwMode="auto">
          <a:xfrm>
            <a:off x="107504" y="718592"/>
            <a:ext cx="8856984" cy="544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10000"/>
              </a:lnSpc>
            </a:pPr>
            <a:r>
              <a:rPr lang="ja-JP" altLang="en-US" b="1" kern="0" dirty="0"/>
              <a:t>技術コンタミ、ノウハウ漏洩防止</a:t>
            </a:r>
            <a:endParaRPr lang="en-US" altLang="ja-JP" b="1" kern="0" dirty="0"/>
          </a:p>
          <a:p>
            <a:pPr marL="609600" eaLnBrk="1">
              <a:lnSpc>
                <a:spcPct val="110000"/>
              </a:lnSpc>
              <a:buFont typeface="Wingdings" panose="05000000000000000000" pitchFamily="2" charset="2"/>
              <a:buChar char="l"/>
            </a:pPr>
            <a:r>
              <a:rPr lang="ja-JP" altLang="en-US" kern="0" dirty="0"/>
              <a:t>本ケースは、ブラックボックス化を防止するため、</a:t>
            </a:r>
            <a:r>
              <a:rPr lang="en-US" altLang="ja-JP" kern="0" dirty="0"/>
              <a:t>A1</a:t>
            </a:r>
            <a:r>
              <a:rPr lang="ja-JP" altLang="en-US" kern="0" dirty="0"/>
              <a:t>社が学習済みモデル作成の知見獲得を目的としている場合である。</a:t>
            </a:r>
            <a:endParaRPr lang="en-US" altLang="ja-JP" kern="0" dirty="0"/>
          </a:p>
          <a:p>
            <a:pPr marL="609600">
              <a:lnSpc>
                <a:spcPct val="110000"/>
              </a:lnSpc>
              <a:buFont typeface="Wingdings" panose="05000000000000000000" pitchFamily="2" charset="2"/>
              <a:buChar char="l"/>
            </a:pPr>
            <a:r>
              <a:rPr lang="ja-JP" altLang="en-US" kern="0" dirty="0"/>
              <a:t>技術力は</a:t>
            </a:r>
            <a:r>
              <a:rPr lang="en-US" altLang="ja-JP" kern="0" dirty="0"/>
              <a:t>A1</a:t>
            </a:r>
            <a:r>
              <a:rPr lang="ja-JP" altLang="en-US" kern="0" dirty="0"/>
              <a:t>社＜</a:t>
            </a:r>
            <a:r>
              <a:rPr lang="en-US" altLang="ja-JP" kern="0" dirty="0"/>
              <a:t>B1</a:t>
            </a:r>
            <a:r>
              <a:rPr lang="ja-JP" altLang="en-US" kern="0" dirty="0"/>
              <a:t>社を前提としており、</a:t>
            </a:r>
            <a:r>
              <a:rPr lang="en-US" altLang="ja-JP" kern="0" dirty="0"/>
              <a:t>B1</a:t>
            </a:r>
            <a:r>
              <a:rPr lang="ja-JP" altLang="en-US" kern="0" dirty="0"/>
              <a:t>社からコンタミやノウハウ漏洩を防止すべきとの主張により、技術交流はしないこととした。</a:t>
            </a:r>
            <a:endParaRPr lang="en-US" altLang="ja-JP" kern="0" dirty="0"/>
          </a:p>
          <a:p>
            <a:pPr marL="609600">
              <a:lnSpc>
                <a:spcPct val="110000"/>
              </a:lnSpc>
              <a:buFont typeface="Wingdings" panose="05000000000000000000" pitchFamily="2" charset="2"/>
              <a:buChar char="l"/>
            </a:pPr>
            <a:r>
              <a:rPr lang="ja-JP" altLang="en-US" kern="0" dirty="0"/>
              <a:t>本ケースでは協業開始前の協議であり、作業分担が変更可能な段階であったため対応できた。技術コンタミ防止のためには、協業の協議において、知財契約担当の早期関与が望ましいと考える。</a:t>
            </a:r>
            <a:endParaRPr lang="en-US" altLang="ja-JP" kern="0" dirty="0"/>
          </a:p>
          <a:p>
            <a:pPr marL="542925" indent="-276225">
              <a:lnSpc>
                <a:spcPct val="110000"/>
              </a:lnSpc>
            </a:pPr>
            <a:endParaRPr lang="en-US" altLang="ja-JP" kern="0" dirty="0"/>
          </a:p>
          <a:p>
            <a:pPr marL="542925" indent="-276225">
              <a:lnSpc>
                <a:spcPct val="110000"/>
              </a:lnSpc>
            </a:pPr>
            <a:endParaRPr lang="en-US" altLang="ja-JP" kern="0" dirty="0"/>
          </a:p>
          <a:p>
            <a:pPr marL="542925" indent="-276225">
              <a:lnSpc>
                <a:spcPct val="110000"/>
              </a:lnSpc>
            </a:pPr>
            <a:endParaRPr lang="en-US" altLang="ja-JP" kern="0" dirty="0"/>
          </a:p>
          <a:p>
            <a:pPr>
              <a:lnSpc>
                <a:spcPct val="110000"/>
              </a:lnSpc>
            </a:pPr>
            <a:endParaRPr lang="en-US" altLang="ja-JP" kern="0" dirty="0"/>
          </a:p>
          <a:p>
            <a:pPr>
              <a:lnSpc>
                <a:spcPct val="110000"/>
              </a:lnSpc>
            </a:pPr>
            <a:endParaRPr lang="en-US" altLang="ja-JP" kern="0" dirty="0"/>
          </a:p>
        </p:txBody>
      </p:sp>
      <p:sp>
        <p:nvSpPr>
          <p:cNvPr id="5" name="角丸四角形 4"/>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1-2</a:t>
            </a:r>
            <a:endParaRPr kumimoji="1" lang="ja-JP" altLang="en-US" sz="1600" dirty="0">
              <a:solidFill>
                <a:schemeClr val="accent4"/>
              </a:solidFill>
            </a:endParaRPr>
          </a:p>
        </p:txBody>
      </p:sp>
    </p:spTree>
    <p:extLst>
      <p:ext uri="{BB962C8B-B14F-4D97-AF65-F5344CB8AC3E}">
        <p14:creationId xmlns:p14="http://schemas.microsoft.com/office/powerpoint/2010/main" val="3164136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事例（１）総括</a:t>
            </a:r>
          </a:p>
        </p:txBody>
      </p:sp>
      <p:sp>
        <p:nvSpPr>
          <p:cNvPr id="3" name="コンテンツ プレースホルダー 2"/>
          <p:cNvSpPr>
            <a:spLocks noGrp="1"/>
          </p:cNvSpPr>
          <p:nvPr>
            <p:ph idx="1"/>
          </p:nvPr>
        </p:nvSpPr>
        <p:spPr>
          <a:xfrm>
            <a:off x="179388" y="646584"/>
            <a:ext cx="8785100" cy="5446712"/>
          </a:xfrm>
        </p:spPr>
        <p:txBody>
          <a:bodyPr/>
          <a:lstStyle/>
          <a:p>
            <a:pPr eaLnBrk="1">
              <a:lnSpc>
                <a:spcPct val="110000"/>
              </a:lnSpc>
            </a:pPr>
            <a:r>
              <a:rPr lang="en-US" altLang="ja-JP" dirty="0"/>
              <a:t>AI</a:t>
            </a:r>
            <a:r>
              <a:rPr lang="ja-JP" altLang="en-US" dirty="0"/>
              <a:t>活用の協業では、データ処理プロセスの各段階で知財が発生する。本事例では、知財取扱フレームワークに記載の通り、それぞれの知財の種類に応じて、帰属や利用条件を設定した。</a:t>
            </a:r>
            <a:endParaRPr lang="en-US" altLang="ja-JP" dirty="0"/>
          </a:p>
          <a:p>
            <a:pPr eaLnBrk="1">
              <a:lnSpc>
                <a:spcPct val="110000"/>
              </a:lnSpc>
            </a:pPr>
            <a:r>
              <a:rPr lang="ja-JP" altLang="en-US" dirty="0"/>
              <a:t>社内で交渉方針を検討する段階では、漏れ落ちを防ぐために、同フレームワークに記載の項目について社内関係者と一通り確認することを推奨する。協業成果をどのように活用する予定なのか、確認する良い機会にもなる。</a:t>
            </a:r>
            <a:endParaRPr lang="en-US" altLang="ja-JP" dirty="0"/>
          </a:p>
          <a:p>
            <a:pPr eaLnBrk="1">
              <a:lnSpc>
                <a:spcPct val="110000"/>
              </a:lnSpc>
            </a:pPr>
            <a:r>
              <a:rPr lang="ja-JP" altLang="en-US" dirty="0"/>
              <a:t>実際の契約交渉において、知財の取扱いが争点となる場合には、同フレームワークを参考に、必要に応じて主要な項目についての合意事項を一覧表にして契約書に添付してもよい。</a:t>
            </a:r>
            <a:endParaRPr lang="en-US" altLang="ja-JP" dirty="0"/>
          </a:p>
          <a:p>
            <a:pPr eaLnBrk="1">
              <a:lnSpc>
                <a:spcPct val="110000"/>
              </a:lnSpc>
            </a:pPr>
            <a:r>
              <a:rPr lang="ja-JP" altLang="en-US" dirty="0"/>
              <a:t>契約担当者としては、協業への早期関与やビジネスモデルの理解に加えて、協業で生じる知財の対象や価値を正しく評価できるように、</a:t>
            </a:r>
            <a:r>
              <a:rPr lang="en-US" altLang="ja-JP" dirty="0"/>
              <a:t>AI</a:t>
            </a:r>
            <a:r>
              <a:rPr lang="ja-JP" altLang="en-US" dirty="0"/>
              <a:t>の技術的知見（関連用語やデータ処理プロセス等）について一定レベル理解できることが望ましい。</a:t>
            </a:r>
            <a:endParaRPr lang="en-US" altLang="ja-JP"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44</a:t>
            </a:fld>
            <a:endParaRPr lang="en-US" altLang="ja-JP"/>
          </a:p>
        </p:txBody>
      </p:sp>
    </p:spTree>
    <p:extLst>
      <p:ext uri="{BB962C8B-B14F-4D97-AF65-F5344CB8AC3E}">
        <p14:creationId xmlns:p14="http://schemas.microsoft.com/office/powerpoint/2010/main" val="3119951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t>事例（２）</a:t>
            </a:r>
            <a:r>
              <a:rPr lang="ja-JP" altLang="en-US" sz="4400" dirty="0">
                <a:solidFill>
                  <a:schemeClr val="tx1"/>
                </a:solidFill>
              </a:rPr>
              <a:t>データ創出事例　</a:t>
            </a:r>
            <a:r>
              <a:rPr lang="en-US" altLang="ja-JP" sz="4400" dirty="0">
                <a:solidFill>
                  <a:schemeClr val="tx1"/>
                </a:solidFill>
              </a:rPr>
              <a:t/>
            </a:r>
            <a:br>
              <a:rPr lang="en-US" altLang="ja-JP" sz="4400" dirty="0">
                <a:solidFill>
                  <a:schemeClr val="tx1"/>
                </a:solidFill>
              </a:rPr>
            </a:br>
            <a:r>
              <a:rPr lang="zh-TW" altLang="en-US" sz="4400" dirty="0">
                <a:solidFill>
                  <a:schemeClr val="tx1"/>
                </a:solidFill>
              </a:rPr>
              <a:t>異業種協業（無人店舗）</a:t>
            </a:r>
            <a:br>
              <a:rPr lang="zh-TW" altLang="en-US" sz="4400" dirty="0">
                <a:solidFill>
                  <a:schemeClr val="tx1"/>
                </a:solidFill>
              </a:rPr>
            </a:br>
            <a:endParaRPr kumimoji="1" lang="ja-JP" altLang="en-US" sz="4400" dirty="0">
              <a:solidFill>
                <a:schemeClr val="tx1"/>
              </a:solidFill>
            </a:endParaRP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45</a:t>
            </a:fld>
            <a:endParaRPr lang="en-US" altLang="ja-JP" dirty="0"/>
          </a:p>
        </p:txBody>
      </p:sp>
    </p:spTree>
    <p:extLst>
      <p:ext uri="{BB962C8B-B14F-4D97-AF65-F5344CB8AC3E}">
        <p14:creationId xmlns:p14="http://schemas.microsoft.com/office/powerpoint/2010/main" val="184648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屈折矢印 49"/>
          <p:cNvSpPr/>
          <p:nvPr/>
        </p:nvSpPr>
        <p:spPr>
          <a:xfrm>
            <a:off x="4911932" y="4427842"/>
            <a:ext cx="423645" cy="1187299"/>
          </a:xfrm>
          <a:prstGeom prst="bentUpArrow">
            <a:avLst>
              <a:gd name="adj1" fmla="val 5970"/>
              <a:gd name="adj2" fmla="val 7581"/>
              <a:gd name="adj3" fmla="val 2283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1" name="屈折矢印 30"/>
          <p:cNvSpPr/>
          <p:nvPr/>
        </p:nvSpPr>
        <p:spPr>
          <a:xfrm>
            <a:off x="2282622" y="4456104"/>
            <a:ext cx="480183" cy="1111684"/>
          </a:xfrm>
          <a:prstGeom prst="bentUpArrow">
            <a:avLst>
              <a:gd name="adj1" fmla="val 5970"/>
              <a:gd name="adj2" fmla="val 7581"/>
              <a:gd name="adj3" fmla="val 2283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3" name="角丸四角形 12"/>
          <p:cNvSpPr/>
          <p:nvPr/>
        </p:nvSpPr>
        <p:spPr>
          <a:xfrm>
            <a:off x="1505605" y="5014141"/>
            <a:ext cx="745716" cy="1118683"/>
          </a:xfrm>
          <a:prstGeom prst="roundRect">
            <a:avLst>
              <a:gd name="adj" fmla="val 133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特定</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店舗</a:t>
            </a:r>
          </a:p>
        </p:txBody>
      </p:sp>
      <p:sp>
        <p:nvSpPr>
          <p:cNvPr id="2" name="タイトル 1"/>
          <p:cNvSpPr>
            <a:spLocks noGrp="1"/>
          </p:cNvSpPr>
          <p:nvPr>
            <p:ph type="title"/>
          </p:nvPr>
        </p:nvSpPr>
        <p:spPr/>
        <p:txBody>
          <a:bodyPr/>
          <a:lstStyle/>
          <a:p>
            <a:r>
              <a:rPr kumimoji="1" lang="ja-JP" altLang="en-US" dirty="0"/>
              <a:t>事例</a:t>
            </a:r>
            <a:r>
              <a:rPr lang="ja-JP" altLang="en-US" dirty="0"/>
              <a:t>（２）協業の背景</a:t>
            </a:r>
            <a:endParaRPr kumimoji="1" lang="ja-JP" altLang="en-US" dirty="0"/>
          </a:p>
        </p:txBody>
      </p:sp>
      <p:sp>
        <p:nvSpPr>
          <p:cNvPr id="3" name="コンテンツ プレースホルダー 2"/>
          <p:cNvSpPr>
            <a:spLocks noGrp="1"/>
          </p:cNvSpPr>
          <p:nvPr>
            <p:ph idx="1"/>
          </p:nvPr>
        </p:nvSpPr>
        <p:spPr>
          <a:xfrm>
            <a:off x="107504" y="764704"/>
            <a:ext cx="8819773" cy="2914916"/>
          </a:xfrm>
        </p:spPr>
        <p:txBody>
          <a:bodyPr/>
          <a:lstStyle/>
          <a:p>
            <a:r>
              <a:rPr lang="ja-JP" altLang="en-US" sz="2000" dirty="0"/>
              <a:t>コンビニチェーン「</a:t>
            </a:r>
            <a:r>
              <a:rPr lang="en-US" altLang="ja-JP" sz="2000" dirty="0"/>
              <a:t>A2</a:t>
            </a:r>
            <a:r>
              <a:rPr lang="ja-JP" altLang="en-US" sz="2000" dirty="0"/>
              <a:t>社」と、ものづくりメーカー「</a:t>
            </a:r>
            <a:r>
              <a:rPr lang="en-US" altLang="ja-JP" sz="2000" dirty="0"/>
              <a:t>B2</a:t>
            </a:r>
            <a:r>
              <a:rPr lang="ja-JP" altLang="en-US" sz="2000" dirty="0"/>
              <a:t>社」とが、</a:t>
            </a:r>
            <a:r>
              <a:rPr lang="en-US" altLang="ja-JP" sz="2000" dirty="0" err="1"/>
              <a:t>IoT</a:t>
            </a:r>
            <a:r>
              <a:rPr lang="ja-JP" altLang="en-US" sz="2000" dirty="0"/>
              <a:t>を活用した</a:t>
            </a:r>
            <a:endParaRPr lang="en-US" altLang="ja-JP" sz="2000" dirty="0"/>
          </a:p>
          <a:p>
            <a:pPr marL="0" indent="0">
              <a:spcBef>
                <a:spcPts val="0"/>
              </a:spcBef>
              <a:buNone/>
            </a:pPr>
            <a:r>
              <a:rPr lang="ja-JP" altLang="en-US" sz="2000" dirty="0"/>
              <a:t>　  次世代コンビニエンスストアの実現に向けて協業する事例である。</a:t>
            </a:r>
            <a:endParaRPr lang="en-US" altLang="ja-JP" sz="2000" dirty="0"/>
          </a:p>
          <a:p>
            <a:r>
              <a:rPr kumimoji="1" lang="en-US" altLang="ja-JP" sz="2000" dirty="0"/>
              <a:t>A2</a:t>
            </a:r>
            <a:r>
              <a:rPr kumimoji="1" lang="ja-JP" altLang="en-US" sz="2000" dirty="0"/>
              <a:t>社</a:t>
            </a:r>
            <a:r>
              <a:rPr lang="ja-JP" altLang="en-US" sz="2000" dirty="0"/>
              <a:t>の狙い</a:t>
            </a:r>
            <a:r>
              <a:rPr kumimoji="1" lang="ja-JP" altLang="en-US" sz="2000" dirty="0"/>
              <a:t>は、コンビニ業界の人手不足を解決すべく、</a:t>
            </a:r>
            <a:r>
              <a:rPr kumimoji="1" lang="en-US" altLang="ja-JP" sz="2000" dirty="0"/>
              <a:t>IoT</a:t>
            </a:r>
            <a:r>
              <a:rPr kumimoji="1" lang="ja-JP" altLang="en-US" sz="2000" dirty="0"/>
              <a:t>の活用による効率運営と利用者の利便性向上。</a:t>
            </a:r>
            <a:r>
              <a:rPr lang="en-US" altLang="ja-JP" sz="2000" dirty="0"/>
              <a:t> </a:t>
            </a:r>
            <a:r>
              <a:rPr lang="en-US" altLang="ja-JP" sz="2000" dirty="0" err="1"/>
              <a:t>IoT</a:t>
            </a:r>
            <a:r>
              <a:rPr lang="ja-JP" altLang="en-US" sz="2000" dirty="0"/>
              <a:t>新技術を多数保有する</a:t>
            </a:r>
            <a:r>
              <a:rPr kumimoji="1" lang="en-US" altLang="ja-JP" sz="2000" dirty="0"/>
              <a:t>B2</a:t>
            </a:r>
            <a:r>
              <a:rPr kumimoji="1" lang="ja-JP" altLang="en-US" sz="2000" dirty="0"/>
              <a:t>社の狙いは、</a:t>
            </a:r>
            <a:r>
              <a:rPr lang="ja-JP" altLang="en-US" sz="2000" dirty="0"/>
              <a:t>コンビニ現場のノウハウを元にした自社保有技術の更なる向上。</a:t>
            </a:r>
            <a:endParaRPr lang="en-US" altLang="ja-JP" sz="2000" dirty="0"/>
          </a:p>
          <a:p>
            <a:pPr eaLnBrk="1"/>
            <a:r>
              <a:rPr kumimoji="1" lang="ja-JP" altLang="en-US" sz="2000" dirty="0"/>
              <a:t>両社はフランチャイズ契約を締結し、２つのフェーズ</a:t>
            </a:r>
            <a:r>
              <a:rPr kumimoji="1" lang="en-US" altLang="ja-JP" sz="2000" dirty="0"/>
              <a:t>(</a:t>
            </a:r>
            <a:r>
              <a:rPr kumimoji="1" lang="ja-JP" altLang="en-US" sz="2000" dirty="0"/>
              <a:t>それぞれケース</a:t>
            </a:r>
            <a:r>
              <a:rPr kumimoji="1" lang="en-US" altLang="ja-JP" sz="2000" dirty="0"/>
              <a:t>2-1, 2-2</a:t>
            </a:r>
            <a:r>
              <a:rPr kumimoji="1" lang="ja-JP" altLang="en-US" sz="2000" dirty="0"/>
              <a:t>とする</a:t>
            </a:r>
            <a:r>
              <a:rPr kumimoji="1" lang="en-US" altLang="ja-JP" sz="2000" dirty="0"/>
              <a:t>)</a:t>
            </a:r>
            <a:r>
              <a:rPr lang="ja-JP" altLang="en-US" sz="2000" dirty="0"/>
              <a:t>における協業を行う。ケース</a:t>
            </a:r>
            <a:r>
              <a:rPr lang="en-US" altLang="ja-JP" sz="2000" dirty="0"/>
              <a:t>2-1</a:t>
            </a:r>
            <a:r>
              <a:rPr lang="ja-JP" altLang="en-US" sz="2000" dirty="0"/>
              <a:t>は実店舗運営ノウハウを融合した</a:t>
            </a:r>
            <a:r>
              <a:rPr lang="en-US" altLang="ja-JP" sz="2000" dirty="0" err="1"/>
              <a:t>IoT</a:t>
            </a:r>
            <a:r>
              <a:rPr lang="ja-JP" altLang="en-US" sz="2000" dirty="0"/>
              <a:t>技術による省力化検討、ケース</a:t>
            </a:r>
            <a:r>
              <a:rPr lang="en-US" altLang="ja-JP" sz="2000" dirty="0"/>
              <a:t>2-2</a:t>
            </a:r>
            <a:r>
              <a:rPr lang="ja-JP" altLang="en-US" sz="2000" dirty="0"/>
              <a:t>は</a:t>
            </a:r>
            <a:r>
              <a:rPr lang="en-US" altLang="ja-JP" sz="2000" dirty="0"/>
              <a:t>POS</a:t>
            </a:r>
            <a:r>
              <a:rPr lang="ja-JP" altLang="en-US" sz="2000" dirty="0"/>
              <a:t>データと連携した無人店舗の実現が目的。</a:t>
            </a:r>
            <a:endParaRPr kumimoji="1" lang="ja-JP" altLang="en-US" sz="2000" dirty="0"/>
          </a:p>
        </p:txBody>
      </p:sp>
      <p:sp>
        <p:nvSpPr>
          <p:cNvPr id="8" name="下矢印 7"/>
          <p:cNvSpPr/>
          <p:nvPr/>
        </p:nvSpPr>
        <p:spPr>
          <a:xfrm rot="16200000">
            <a:off x="1134036" y="3169856"/>
            <a:ext cx="691163" cy="1840570"/>
          </a:xfrm>
          <a:prstGeom prst="downArrow">
            <a:avLst>
              <a:gd name="adj1" fmla="val 50000"/>
              <a:gd name="adj2" fmla="val 65602"/>
            </a:avLst>
          </a:prstGeom>
          <a:ln w="19050">
            <a:solidFill>
              <a:schemeClr val="tx1"/>
            </a:solidFill>
            <a:prstDash val="solid"/>
          </a:ln>
        </p:spPr>
        <p:txBody>
          <a:bodyPr wrap="square" rtlCol="0" anchor="ctr">
            <a:spAutoFit/>
          </a:bodyPr>
          <a:lstStyle/>
          <a:p>
            <a:pPr algn="ctr">
              <a:spcBef>
                <a:spcPts val="600"/>
              </a:spcBef>
              <a:tabLst>
                <a:tab pos="541338" algn="l"/>
              </a:tabLst>
            </a:pPr>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rot="16200000">
            <a:off x="3707194" y="3248449"/>
            <a:ext cx="664478" cy="1694308"/>
          </a:xfrm>
          <a:prstGeom prst="downArrow">
            <a:avLst>
              <a:gd name="adj1" fmla="val 50000"/>
              <a:gd name="adj2" fmla="val 65602"/>
            </a:avLst>
          </a:prstGeom>
          <a:ln w="19050">
            <a:solidFill>
              <a:schemeClr val="tx1"/>
            </a:solidFill>
            <a:prstDash val="solid"/>
          </a:ln>
        </p:spPr>
        <p:txBody>
          <a:bodyPr wrap="square" rtlCol="0" anchor="ctr">
            <a:spAutoFit/>
          </a:bodyPr>
          <a:lstStyle/>
          <a:p>
            <a:pPr algn="ctr">
              <a:spcBef>
                <a:spcPts val="600"/>
              </a:spcBef>
              <a:tabLst>
                <a:tab pos="541338" algn="l"/>
              </a:tabLst>
            </a:pPr>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2"/>
          <p:cNvSpPr txBox="1">
            <a:spLocks/>
          </p:cNvSpPr>
          <p:nvPr/>
        </p:nvSpPr>
        <p:spPr bwMode="auto">
          <a:xfrm>
            <a:off x="527532" y="3926888"/>
            <a:ext cx="1872369"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協業開始～</a:t>
            </a:r>
            <a:r>
              <a:rPr lang="en-US" altLang="ja-JP" sz="1600" kern="0" dirty="0"/>
              <a:t>3</a:t>
            </a:r>
            <a:r>
              <a:rPr lang="ja-JP" altLang="en-US" sz="1600" kern="0" dirty="0"/>
              <a:t>年目</a:t>
            </a:r>
          </a:p>
        </p:txBody>
      </p:sp>
      <p:sp>
        <p:nvSpPr>
          <p:cNvPr id="12" name="コンテンツ プレースホルダー 2"/>
          <p:cNvSpPr txBox="1">
            <a:spLocks/>
          </p:cNvSpPr>
          <p:nvPr/>
        </p:nvSpPr>
        <p:spPr bwMode="auto">
          <a:xfrm>
            <a:off x="3235481" y="3941871"/>
            <a:ext cx="161767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600" kern="0" dirty="0"/>
              <a:t>4</a:t>
            </a:r>
            <a:r>
              <a:rPr lang="ja-JP" altLang="en-US" sz="1600" kern="0" dirty="0"/>
              <a:t>年目～</a:t>
            </a:r>
            <a:r>
              <a:rPr lang="en-US" altLang="ja-JP" sz="1600" kern="0" dirty="0"/>
              <a:t>10</a:t>
            </a:r>
            <a:r>
              <a:rPr lang="ja-JP" altLang="en-US" sz="1600" kern="0" dirty="0"/>
              <a:t>年目</a:t>
            </a:r>
          </a:p>
        </p:txBody>
      </p:sp>
      <p:cxnSp>
        <p:nvCxnSpPr>
          <p:cNvPr id="17" name="直線矢印コネクタ 16"/>
          <p:cNvCxnSpPr/>
          <p:nvPr/>
        </p:nvCxnSpPr>
        <p:spPr>
          <a:xfrm>
            <a:off x="795368" y="5105721"/>
            <a:ext cx="0" cy="995586"/>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下カーブ矢印 20"/>
          <p:cNvSpPr/>
          <p:nvPr/>
        </p:nvSpPr>
        <p:spPr>
          <a:xfrm>
            <a:off x="1157015" y="4791562"/>
            <a:ext cx="822201" cy="221618"/>
          </a:xfrm>
          <a:prstGeom prst="curvedDownArrow">
            <a:avLst>
              <a:gd name="adj1" fmla="val 25000"/>
              <a:gd name="adj2" fmla="val 97728"/>
              <a:gd name="adj3" fmla="val 590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22" name="下カーブ矢印 21"/>
          <p:cNvSpPr/>
          <p:nvPr/>
        </p:nvSpPr>
        <p:spPr>
          <a:xfrm flipV="1">
            <a:off x="1157015" y="6165308"/>
            <a:ext cx="820955" cy="207640"/>
          </a:xfrm>
          <a:prstGeom prst="curvedDownArrow">
            <a:avLst>
              <a:gd name="adj1" fmla="val 25000"/>
              <a:gd name="adj2" fmla="val 97728"/>
              <a:gd name="adj3" fmla="val 590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23" name="コンテンツ プレースホルダー 2"/>
          <p:cNvSpPr txBox="1">
            <a:spLocks/>
          </p:cNvSpPr>
          <p:nvPr/>
        </p:nvSpPr>
        <p:spPr bwMode="auto">
          <a:xfrm>
            <a:off x="450270" y="5174005"/>
            <a:ext cx="345098" cy="76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委託費</a:t>
            </a:r>
          </a:p>
        </p:txBody>
      </p:sp>
      <p:sp>
        <p:nvSpPr>
          <p:cNvPr id="25" name="コンテンツ プレースホルダー 2"/>
          <p:cNvSpPr txBox="1">
            <a:spLocks/>
          </p:cNvSpPr>
          <p:nvPr/>
        </p:nvSpPr>
        <p:spPr bwMode="auto">
          <a:xfrm>
            <a:off x="1160136" y="4479386"/>
            <a:ext cx="1318483" cy="30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運営ノウハウ</a:t>
            </a:r>
          </a:p>
        </p:txBody>
      </p:sp>
      <p:sp>
        <p:nvSpPr>
          <p:cNvPr id="26" name="コンテンツ プレースホルダー 2"/>
          <p:cNvSpPr txBox="1">
            <a:spLocks/>
          </p:cNvSpPr>
          <p:nvPr/>
        </p:nvSpPr>
        <p:spPr bwMode="auto">
          <a:xfrm>
            <a:off x="1187128" y="6381332"/>
            <a:ext cx="1834378" cy="30856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ソリューション</a:t>
            </a:r>
          </a:p>
        </p:txBody>
      </p:sp>
      <p:sp>
        <p:nvSpPr>
          <p:cNvPr id="14" name="コンテンツ プレースホルダー 2"/>
          <p:cNvSpPr txBox="1">
            <a:spLocks/>
          </p:cNvSpPr>
          <p:nvPr/>
        </p:nvSpPr>
        <p:spPr bwMode="auto">
          <a:xfrm>
            <a:off x="539056" y="4745682"/>
            <a:ext cx="702295" cy="36004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600" b="1" kern="0" dirty="0"/>
              <a:t>A2</a:t>
            </a:r>
            <a:r>
              <a:rPr lang="ja-JP" altLang="en-US" sz="1600" b="1" kern="0" dirty="0"/>
              <a:t>社</a:t>
            </a:r>
          </a:p>
        </p:txBody>
      </p:sp>
      <p:sp>
        <p:nvSpPr>
          <p:cNvPr id="15" name="コンテンツ プレースホルダー 2"/>
          <p:cNvSpPr txBox="1">
            <a:spLocks/>
          </p:cNvSpPr>
          <p:nvPr/>
        </p:nvSpPr>
        <p:spPr bwMode="auto">
          <a:xfrm>
            <a:off x="559332" y="6101308"/>
            <a:ext cx="702295" cy="36004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600" b="1" kern="0" dirty="0"/>
              <a:t>B2</a:t>
            </a:r>
            <a:r>
              <a:rPr lang="ja-JP" altLang="en-US" sz="1600" b="1" kern="0" dirty="0"/>
              <a:t>社</a:t>
            </a:r>
          </a:p>
        </p:txBody>
      </p:sp>
      <p:sp>
        <p:nvSpPr>
          <p:cNvPr id="29" name="コンテンツ プレースホルダー 2"/>
          <p:cNvSpPr txBox="1">
            <a:spLocks/>
          </p:cNvSpPr>
          <p:nvPr/>
        </p:nvSpPr>
        <p:spPr bwMode="auto">
          <a:xfrm>
            <a:off x="2359901" y="3797368"/>
            <a:ext cx="1052157" cy="73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kern="0" dirty="0"/>
              <a:t>省力化</a:t>
            </a:r>
            <a:endParaRPr lang="en-US" altLang="ja-JP" sz="1600" b="1" kern="0" dirty="0"/>
          </a:p>
          <a:p>
            <a:pPr marL="0" indent="0">
              <a:buNone/>
            </a:pPr>
            <a:r>
              <a:rPr lang="ja-JP" altLang="en-US" sz="1600" b="1" kern="0" dirty="0"/>
              <a:t>検証</a:t>
            </a:r>
          </a:p>
        </p:txBody>
      </p:sp>
      <p:sp>
        <p:nvSpPr>
          <p:cNvPr id="30" name="コンテンツ プレースホルダー 2"/>
          <p:cNvSpPr txBox="1">
            <a:spLocks/>
          </p:cNvSpPr>
          <p:nvPr/>
        </p:nvSpPr>
        <p:spPr bwMode="auto">
          <a:xfrm>
            <a:off x="4833216" y="3773650"/>
            <a:ext cx="1027420" cy="69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kern="0" dirty="0"/>
              <a:t>無人店舗</a:t>
            </a:r>
            <a:endParaRPr lang="en-US" altLang="ja-JP" sz="1600" b="1" kern="0" dirty="0"/>
          </a:p>
          <a:p>
            <a:pPr marL="0" indent="0">
              <a:buNone/>
            </a:pPr>
            <a:r>
              <a:rPr lang="ja-JP" altLang="en-US" sz="1600" b="1" kern="0" dirty="0"/>
              <a:t>実現検証</a:t>
            </a:r>
          </a:p>
        </p:txBody>
      </p:sp>
      <p:cxnSp>
        <p:nvCxnSpPr>
          <p:cNvPr id="35" name="直線矢印コネクタ 34"/>
          <p:cNvCxnSpPr/>
          <p:nvPr/>
        </p:nvCxnSpPr>
        <p:spPr>
          <a:xfrm>
            <a:off x="3473042" y="5080045"/>
            <a:ext cx="0" cy="995586"/>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下カーブ矢印 35"/>
          <p:cNvSpPr/>
          <p:nvPr/>
        </p:nvSpPr>
        <p:spPr>
          <a:xfrm>
            <a:off x="3846970" y="4757497"/>
            <a:ext cx="727952" cy="215119"/>
          </a:xfrm>
          <a:prstGeom prst="curvedDownArrow">
            <a:avLst>
              <a:gd name="adj1" fmla="val 25000"/>
              <a:gd name="adj2" fmla="val 97728"/>
              <a:gd name="adj3" fmla="val 590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37" name="下カーブ矢印 36"/>
          <p:cNvSpPr/>
          <p:nvPr/>
        </p:nvSpPr>
        <p:spPr>
          <a:xfrm flipV="1">
            <a:off x="3846969" y="6139631"/>
            <a:ext cx="727953" cy="214405"/>
          </a:xfrm>
          <a:prstGeom prst="curvedDownArrow">
            <a:avLst>
              <a:gd name="adj1" fmla="val 25000"/>
              <a:gd name="adj2" fmla="val 97728"/>
              <a:gd name="adj3" fmla="val 590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bwMode="auto">
          <a:xfrm>
            <a:off x="3104049" y="5187270"/>
            <a:ext cx="333355" cy="58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委託費</a:t>
            </a:r>
          </a:p>
        </p:txBody>
      </p:sp>
      <p:sp>
        <p:nvSpPr>
          <p:cNvPr id="39" name="コンテンツ プレースホルダー 2"/>
          <p:cNvSpPr txBox="1">
            <a:spLocks/>
          </p:cNvSpPr>
          <p:nvPr/>
        </p:nvSpPr>
        <p:spPr bwMode="auto">
          <a:xfrm>
            <a:off x="3804404" y="4462941"/>
            <a:ext cx="1111627" cy="30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600" kern="0" dirty="0"/>
              <a:t>POS</a:t>
            </a:r>
            <a:r>
              <a:rPr lang="ja-JP" altLang="en-US" sz="1600" kern="0" dirty="0"/>
              <a:t>データ</a:t>
            </a:r>
          </a:p>
        </p:txBody>
      </p:sp>
      <p:sp>
        <p:nvSpPr>
          <p:cNvPr id="41" name="コンテンツ プレースホルダー 2"/>
          <p:cNvSpPr txBox="1">
            <a:spLocks/>
          </p:cNvSpPr>
          <p:nvPr/>
        </p:nvSpPr>
        <p:spPr bwMode="auto">
          <a:xfrm>
            <a:off x="3229010" y="4720006"/>
            <a:ext cx="702295" cy="36004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600" b="1" kern="0" dirty="0"/>
              <a:t>A2</a:t>
            </a:r>
            <a:r>
              <a:rPr lang="ja-JP" altLang="en-US" sz="1600" b="1" kern="0" dirty="0"/>
              <a:t>社</a:t>
            </a:r>
          </a:p>
        </p:txBody>
      </p:sp>
      <p:sp>
        <p:nvSpPr>
          <p:cNvPr id="42" name="コンテンツ プレースホルダー 2"/>
          <p:cNvSpPr txBox="1">
            <a:spLocks/>
          </p:cNvSpPr>
          <p:nvPr/>
        </p:nvSpPr>
        <p:spPr bwMode="auto">
          <a:xfrm>
            <a:off x="3249286" y="6075632"/>
            <a:ext cx="702295" cy="36004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600" b="1" kern="0" dirty="0"/>
              <a:t>B2</a:t>
            </a:r>
            <a:r>
              <a:rPr lang="ja-JP" altLang="en-US" sz="1600" b="1" kern="0" dirty="0"/>
              <a:t>社</a:t>
            </a:r>
          </a:p>
        </p:txBody>
      </p:sp>
      <p:cxnSp>
        <p:nvCxnSpPr>
          <p:cNvPr id="43" name="直線矢印コネクタ 42"/>
          <p:cNvCxnSpPr/>
          <p:nvPr/>
        </p:nvCxnSpPr>
        <p:spPr>
          <a:xfrm flipV="1">
            <a:off x="954326" y="5105722"/>
            <a:ext cx="0" cy="99558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コンテンツ プレースホルダー 2"/>
          <p:cNvSpPr txBox="1">
            <a:spLocks/>
          </p:cNvSpPr>
          <p:nvPr/>
        </p:nvSpPr>
        <p:spPr bwMode="auto">
          <a:xfrm>
            <a:off x="965505" y="5107177"/>
            <a:ext cx="362020" cy="94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600" kern="0" dirty="0"/>
              <a:t>FC</a:t>
            </a:r>
            <a:r>
              <a:rPr lang="ja-JP" altLang="en-US" sz="1600" kern="0" dirty="0"/>
              <a:t>費</a:t>
            </a:r>
            <a:r>
              <a:rPr lang="en-US" altLang="ja-JP" sz="1600" kern="0" dirty="0"/>
              <a:t>※</a:t>
            </a:r>
            <a:endParaRPr lang="ja-JP" altLang="en-US" sz="1600" kern="0" dirty="0"/>
          </a:p>
        </p:txBody>
      </p:sp>
      <p:sp>
        <p:nvSpPr>
          <p:cNvPr id="47" name="コンテンツ プレースホルダー 2"/>
          <p:cNvSpPr txBox="1">
            <a:spLocks/>
          </p:cNvSpPr>
          <p:nvPr/>
        </p:nvSpPr>
        <p:spPr bwMode="auto">
          <a:xfrm>
            <a:off x="-48252" y="6627832"/>
            <a:ext cx="2751554" cy="28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400" kern="0" dirty="0"/>
              <a:t>※FC</a:t>
            </a:r>
            <a:r>
              <a:rPr lang="ja-JP" altLang="en-US" sz="1400" kern="0" dirty="0"/>
              <a:t>費：フランチャイズ契約費</a:t>
            </a:r>
          </a:p>
        </p:txBody>
      </p:sp>
      <p:cxnSp>
        <p:nvCxnSpPr>
          <p:cNvPr id="48" name="直線矢印コネクタ 47"/>
          <p:cNvCxnSpPr/>
          <p:nvPr/>
        </p:nvCxnSpPr>
        <p:spPr>
          <a:xfrm flipV="1">
            <a:off x="3652183" y="5064967"/>
            <a:ext cx="0" cy="99558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9" name="コンテンツ プレースホルダー 2"/>
          <p:cNvSpPr txBox="1">
            <a:spLocks/>
          </p:cNvSpPr>
          <p:nvPr/>
        </p:nvSpPr>
        <p:spPr bwMode="auto">
          <a:xfrm>
            <a:off x="3680829" y="5075689"/>
            <a:ext cx="382630" cy="94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600" kern="0" dirty="0"/>
              <a:t>FC</a:t>
            </a:r>
            <a:r>
              <a:rPr lang="ja-JP" altLang="en-US" sz="1600" kern="0" dirty="0"/>
              <a:t>費</a:t>
            </a:r>
            <a:r>
              <a:rPr lang="en-US" altLang="ja-JP" sz="1600" kern="0" dirty="0"/>
              <a:t>※</a:t>
            </a:r>
            <a:endParaRPr lang="ja-JP" altLang="en-US" sz="1600" kern="0" dirty="0"/>
          </a:p>
        </p:txBody>
      </p:sp>
      <p:sp>
        <p:nvSpPr>
          <p:cNvPr id="51" name="コンテンツ プレースホルダー 2"/>
          <p:cNvSpPr txBox="1">
            <a:spLocks/>
          </p:cNvSpPr>
          <p:nvPr/>
        </p:nvSpPr>
        <p:spPr bwMode="auto">
          <a:xfrm>
            <a:off x="552466" y="3544846"/>
            <a:ext cx="123080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kern="0" dirty="0"/>
              <a:t>ケース</a:t>
            </a:r>
            <a:r>
              <a:rPr lang="en-US" altLang="ja-JP" sz="1600" b="1" kern="0" dirty="0"/>
              <a:t>2-1</a:t>
            </a:r>
          </a:p>
          <a:p>
            <a:pPr marL="0" indent="0">
              <a:buNone/>
            </a:pPr>
            <a:endParaRPr lang="ja-JP" altLang="en-US" sz="1600" b="1" kern="0" dirty="0"/>
          </a:p>
        </p:txBody>
      </p:sp>
      <p:graphicFrame>
        <p:nvGraphicFramePr>
          <p:cNvPr id="53" name="表 52"/>
          <p:cNvGraphicFramePr>
            <a:graphicFrameLocks noGrp="1"/>
          </p:cNvGraphicFramePr>
          <p:nvPr/>
        </p:nvGraphicFramePr>
        <p:xfrm>
          <a:off x="6201777" y="3899156"/>
          <a:ext cx="2725500" cy="2000714"/>
        </p:xfrm>
        <a:graphic>
          <a:graphicData uri="http://schemas.openxmlformats.org/drawingml/2006/table">
            <a:tbl>
              <a:tblPr firstRow="1" bandRow="1">
                <a:tableStyleId>{073A0DAA-6AF3-43AB-8588-CEC1D06C72B9}</a:tableStyleId>
              </a:tblPr>
              <a:tblGrid>
                <a:gridCol w="776078">
                  <a:extLst>
                    <a:ext uri="{9D8B030D-6E8A-4147-A177-3AD203B41FA5}">
                      <a16:colId xmlns:a16="http://schemas.microsoft.com/office/drawing/2014/main" xmlns="" val="20000"/>
                    </a:ext>
                  </a:extLst>
                </a:gridCol>
                <a:gridCol w="1230362">
                  <a:extLst>
                    <a:ext uri="{9D8B030D-6E8A-4147-A177-3AD203B41FA5}">
                      <a16:colId xmlns:a16="http://schemas.microsoft.com/office/drawing/2014/main" xmlns="" val="20002"/>
                    </a:ext>
                  </a:extLst>
                </a:gridCol>
                <a:gridCol w="719060">
                  <a:extLst>
                    <a:ext uri="{9D8B030D-6E8A-4147-A177-3AD203B41FA5}">
                      <a16:colId xmlns:a16="http://schemas.microsoft.com/office/drawing/2014/main" xmlns="" val="20003"/>
                    </a:ext>
                  </a:extLst>
                </a:gridCol>
              </a:tblGrid>
              <a:tr h="544757">
                <a:tc>
                  <a:txBody>
                    <a:bodyPr/>
                    <a:lstStyle/>
                    <a:p>
                      <a:r>
                        <a:rPr kumimoji="1" lang="en-US" altLang="ja-JP" sz="1600" b="0" dirty="0">
                          <a:latin typeface="Meiryo UI" panose="020B0604030504040204" pitchFamily="50" charset="-128"/>
                          <a:ea typeface="Meiryo UI" panose="020B0604030504040204" pitchFamily="50" charset="-128"/>
                        </a:rPr>
                        <a:t>No.</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契約交渉の</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タイミング</a:t>
                      </a: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検討の</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視点</a:t>
                      </a:r>
                    </a:p>
                  </a:txBody>
                  <a:tcPr marL="72000" marR="72000"/>
                </a:tc>
                <a:extLst>
                  <a:ext uri="{0D108BD9-81ED-4DB2-BD59-A6C34878D82A}">
                    <a16:rowId xmlns:a16="http://schemas.microsoft.com/office/drawing/2014/main" xmlns="" val="10000"/>
                  </a:ext>
                </a:extLst>
              </a:tr>
              <a:tr h="598634">
                <a:tc>
                  <a:txBody>
                    <a:bodyPr/>
                    <a:lstStyle/>
                    <a:p>
                      <a:r>
                        <a:rPr kumimoji="1" lang="ja-JP" altLang="en-US" sz="1600" b="0" dirty="0">
                          <a:latin typeface="Meiryo UI" panose="020B0604030504040204" pitchFamily="50" charset="-128"/>
                          <a:ea typeface="Meiryo UI" panose="020B0604030504040204" pitchFamily="50" charset="-128"/>
                        </a:rPr>
                        <a:t>ケース</a:t>
                      </a:r>
                      <a:r>
                        <a:rPr kumimoji="1" lang="en-US" altLang="ja-JP" sz="1600" b="0" dirty="0">
                          <a:latin typeface="Meiryo UI" panose="020B0604030504040204" pitchFamily="50" charset="-128"/>
                          <a:ea typeface="Meiryo UI" panose="020B0604030504040204" pitchFamily="50" charset="-128"/>
                        </a:rPr>
                        <a:t/>
                      </a:r>
                      <a:br>
                        <a:rPr kumimoji="1" lang="en-US" altLang="ja-JP" sz="1600" b="0" dirty="0">
                          <a:latin typeface="Meiryo UI" panose="020B0604030504040204" pitchFamily="50" charset="-128"/>
                          <a:ea typeface="Meiryo UI" panose="020B0604030504040204" pitchFamily="50" charset="-128"/>
                        </a:rPr>
                      </a:br>
                      <a:r>
                        <a:rPr kumimoji="1" lang="en-US" altLang="ja-JP" sz="1600" b="0" dirty="0">
                          <a:latin typeface="Meiryo UI" panose="020B0604030504040204" pitchFamily="50" charset="-128"/>
                          <a:ea typeface="Meiryo UI" panose="020B0604030504040204" pitchFamily="50" charset="-128"/>
                        </a:rPr>
                        <a:t>2-1</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協業開始前</a:t>
                      </a:r>
                    </a:p>
                  </a:txBody>
                  <a:tcPr marL="72000" marR="72000"/>
                </a:tc>
                <a:tc>
                  <a:txBody>
                    <a:bodyPr/>
                    <a:lstStyle/>
                    <a:p>
                      <a:r>
                        <a:rPr kumimoji="1" lang="en-US" altLang="ja-JP" sz="1600" b="0" dirty="0">
                          <a:latin typeface="Meiryo UI" panose="020B0604030504040204" pitchFamily="50" charset="-128"/>
                          <a:ea typeface="Meiryo UI" panose="020B0604030504040204" pitchFamily="50" charset="-128"/>
                        </a:rPr>
                        <a:t>B2</a:t>
                      </a:r>
                      <a:r>
                        <a:rPr kumimoji="1" lang="ja-JP" altLang="en-US" sz="1600" b="0" dirty="0">
                          <a:latin typeface="Meiryo UI" panose="020B0604030504040204" pitchFamily="50" charset="-128"/>
                          <a:ea typeface="Meiryo UI" panose="020B0604030504040204" pitchFamily="50" charset="-128"/>
                        </a:rPr>
                        <a:t>社</a:t>
                      </a:r>
                    </a:p>
                  </a:txBody>
                  <a:tcPr marL="72000" marR="72000"/>
                </a:tc>
                <a:extLst>
                  <a:ext uri="{0D108BD9-81ED-4DB2-BD59-A6C34878D82A}">
                    <a16:rowId xmlns:a16="http://schemas.microsoft.com/office/drawing/2014/main" xmlns="" val="10001"/>
                  </a:ext>
                </a:extLst>
              </a:tr>
              <a:tr h="423746">
                <a:tc>
                  <a:txBody>
                    <a:bodyPr/>
                    <a:lstStyle/>
                    <a:p>
                      <a:r>
                        <a:rPr kumimoji="1" lang="ja-JP" altLang="en-US" sz="1600" b="0" dirty="0">
                          <a:latin typeface="Meiryo UI" panose="020B0604030504040204" pitchFamily="50" charset="-128"/>
                          <a:ea typeface="Meiryo UI" panose="020B0604030504040204" pitchFamily="50" charset="-128"/>
                        </a:rPr>
                        <a:t>ケース</a:t>
                      </a:r>
                      <a:r>
                        <a:rPr kumimoji="1" lang="en-US" altLang="ja-JP" sz="1600" b="0" dirty="0">
                          <a:latin typeface="Meiryo UI" panose="020B0604030504040204" pitchFamily="50" charset="-128"/>
                          <a:ea typeface="Meiryo UI" panose="020B0604030504040204" pitchFamily="50" charset="-128"/>
                        </a:rPr>
                        <a:t/>
                      </a:r>
                      <a:br>
                        <a:rPr kumimoji="1" lang="en-US" altLang="ja-JP" sz="1600" b="0" dirty="0">
                          <a:latin typeface="Meiryo UI" panose="020B0604030504040204" pitchFamily="50" charset="-128"/>
                          <a:ea typeface="Meiryo UI" panose="020B0604030504040204" pitchFamily="50" charset="-128"/>
                        </a:rPr>
                      </a:br>
                      <a:r>
                        <a:rPr kumimoji="1" lang="en-US" altLang="ja-JP" sz="1600" b="0" dirty="0">
                          <a:latin typeface="Meiryo UI" panose="020B0604030504040204" pitchFamily="50" charset="-128"/>
                          <a:ea typeface="Meiryo UI" panose="020B0604030504040204" pitchFamily="50" charset="-128"/>
                        </a:rPr>
                        <a:t>2-2</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ja-JP" altLang="en-US" sz="1600" b="0" dirty="0">
                          <a:latin typeface="Meiryo UI" panose="020B0604030504040204" pitchFamily="50" charset="-128"/>
                          <a:ea typeface="Meiryo UI" panose="020B0604030504040204" pitchFamily="50" charset="-128"/>
                        </a:rPr>
                        <a:t>協業</a:t>
                      </a:r>
                      <a:r>
                        <a:rPr kumimoji="1" lang="en-US" altLang="ja-JP" sz="1600" b="0" dirty="0">
                          <a:latin typeface="Meiryo UI" panose="020B0604030504040204" pitchFamily="50" charset="-128"/>
                          <a:ea typeface="Meiryo UI" panose="020B0604030504040204" pitchFamily="50" charset="-128"/>
                        </a:rPr>
                        <a:t>3</a:t>
                      </a:r>
                      <a:r>
                        <a:rPr kumimoji="1" lang="ja-JP" altLang="en-US" sz="1600" b="0" dirty="0">
                          <a:latin typeface="Meiryo UI" panose="020B0604030504040204" pitchFamily="50" charset="-128"/>
                          <a:ea typeface="Meiryo UI" panose="020B0604030504040204" pitchFamily="50" charset="-128"/>
                        </a:rPr>
                        <a:t>年目</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ケース</a:t>
                      </a:r>
                      <a:r>
                        <a:rPr kumimoji="1" lang="en-US" altLang="ja-JP" sz="1600" b="0" dirty="0">
                          <a:latin typeface="Meiryo UI" panose="020B0604030504040204" pitchFamily="50" charset="-128"/>
                          <a:ea typeface="Meiryo UI" panose="020B0604030504040204" pitchFamily="50" charset="-128"/>
                        </a:rPr>
                        <a:t>2-2</a:t>
                      </a:r>
                    </a:p>
                    <a:p>
                      <a:r>
                        <a:rPr kumimoji="1" lang="ja-JP" altLang="en-US" sz="1600" b="0" dirty="0" err="1">
                          <a:latin typeface="Meiryo UI" panose="020B0604030504040204" pitchFamily="50" charset="-128"/>
                          <a:ea typeface="Meiryo UI" panose="020B0604030504040204" pitchFamily="50" charset="-128"/>
                        </a:rPr>
                        <a:t>への</a:t>
                      </a:r>
                      <a:r>
                        <a:rPr kumimoji="1" lang="ja-JP" altLang="en-US" sz="1600" b="0" dirty="0">
                          <a:latin typeface="Meiryo UI" panose="020B0604030504040204" pitchFamily="50" charset="-128"/>
                          <a:ea typeface="Meiryo UI" panose="020B0604030504040204" pitchFamily="50" charset="-128"/>
                        </a:rPr>
                        <a:t>移行前</a:t>
                      </a:r>
                      <a:r>
                        <a:rPr kumimoji="1" lang="en-US" altLang="ja-JP" sz="1600" b="0" dirty="0">
                          <a:latin typeface="Meiryo UI" panose="020B0604030504040204" pitchFamily="50" charset="-128"/>
                          <a:ea typeface="Meiryo UI" panose="020B0604030504040204" pitchFamily="50" charset="-128"/>
                        </a:rPr>
                        <a:t>)</a:t>
                      </a:r>
                      <a:endParaRPr kumimoji="1" lang="ja-JP" altLang="en-US" sz="1600" b="0" dirty="0">
                        <a:latin typeface="Meiryo UI" panose="020B0604030504040204" pitchFamily="50" charset="-128"/>
                        <a:ea typeface="Meiryo UI" panose="020B0604030504040204" pitchFamily="50" charset="-128"/>
                      </a:endParaRPr>
                    </a:p>
                  </a:txBody>
                  <a:tcPr marL="72000" marR="72000"/>
                </a:tc>
                <a:tc>
                  <a:txBody>
                    <a:bodyPr/>
                    <a:lstStyle/>
                    <a:p>
                      <a:r>
                        <a:rPr kumimoji="1" lang="en-US" altLang="ja-JP" sz="1600" b="0" dirty="0">
                          <a:latin typeface="Meiryo UI" panose="020B0604030504040204" pitchFamily="50" charset="-128"/>
                          <a:ea typeface="Meiryo UI" panose="020B0604030504040204" pitchFamily="50" charset="-128"/>
                        </a:rPr>
                        <a:t>B2</a:t>
                      </a:r>
                      <a:r>
                        <a:rPr kumimoji="1" lang="ja-JP" altLang="en-US" sz="1600" b="0" dirty="0">
                          <a:latin typeface="Meiryo UI" panose="020B0604030504040204" pitchFamily="50" charset="-128"/>
                          <a:ea typeface="Meiryo UI" panose="020B0604030504040204" pitchFamily="50" charset="-128"/>
                        </a:rPr>
                        <a:t>社</a:t>
                      </a:r>
                    </a:p>
                  </a:txBody>
                  <a:tcPr marL="72000" marR="72000"/>
                </a:tc>
                <a:extLst>
                  <a:ext uri="{0D108BD9-81ED-4DB2-BD59-A6C34878D82A}">
                    <a16:rowId xmlns:a16="http://schemas.microsoft.com/office/drawing/2014/main" xmlns="" val="10002"/>
                  </a:ext>
                </a:extLst>
              </a:tr>
            </a:tbl>
          </a:graphicData>
        </a:graphic>
      </p:graphicFrame>
      <p:sp>
        <p:nvSpPr>
          <p:cNvPr id="54" name="テキスト ボックス 53"/>
          <p:cNvSpPr txBox="1"/>
          <p:nvPr/>
        </p:nvSpPr>
        <p:spPr>
          <a:xfrm>
            <a:off x="6522682" y="3520174"/>
            <a:ext cx="2039341"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表　対象ケース条件</a:t>
            </a:r>
          </a:p>
        </p:txBody>
      </p:sp>
      <p:sp>
        <p:nvSpPr>
          <p:cNvPr id="55" name="コンテンツ プレースホルダー 2"/>
          <p:cNvSpPr txBox="1">
            <a:spLocks/>
          </p:cNvSpPr>
          <p:nvPr/>
        </p:nvSpPr>
        <p:spPr bwMode="auto">
          <a:xfrm>
            <a:off x="3206002" y="3547616"/>
            <a:ext cx="11128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kern="0" dirty="0"/>
              <a:t>ケース</a:t>
            </a:r>
            <a:r>
              <a:rPr lang="en-US" altLang="ja-JP" sz="1600" b="1" kern="0" dirty="0"/>
              <a:t>2-2</a:t>
            </a:r>
            <a:endParaRPr lang="ja-JP" altLang="en-US" sz="1600" b="1" kern="0" dirty="0"/>
          </a:p>
        </p:txBody>
      </p:sp>
      <p:sp>
        <p:nvSpPr>
          <p:cNvPr id="58" name="角丸四角形 57"/>
          <p:cNvSpPr/>
          <p:nvPr/>
        </p:nvSpPr>
        <p:spPr>
          <a:xfrm>
            <a:off x="4175337" y="5003417"/>
            <a:ext cx="711250" cy="1118683"/>
          </a:xfrm>
          <a:prstGeom prst="roundRect">
            <a:avLst>
              <a:gd name="adj" fmla="val 133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特定</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店舗</a:t>
            </a:r>
          </a:p>
        </p:txBody>
      </p:sp>
      <p:sp>
        <p:nvSpPr>
          <p:cNvPr id="59" name="コンテンツ プレースホルダー 2"/>
          <p:cNvSpPr txBox="1">
            <a:spLocks/>
          </p:cNvSpPr>
          <p:nvPr/>
        </p:nvSpPr>
        <p:spPr bwMode="auto">
          <a:xfrm>
            <a:off x="3876273" y="6354036"/>
            <a:ext cx="1834378" cy="30856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a:t>ソリューション</a:t>
            </a:r>
          </a:p>
        </p:txBody>
      </p:sp>
      <p:sp>
        <p:nvSpPr>
          <p:cNvPr id="45" name="角丸四角形 23">
            <a:extLst>
              <a:ext uri="{FF2B5EF4-FFF2-40B4-BE49-F238E27FC236}">
                <a16:creationId xmlns:a16="http://schemas.microsoft.com/office/drawing/2014/main" xmlns="" id="{838B1FC8-A99B-4B9A-881A-5817E86FADC1}"/>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a:t>
            </a:r>
            <a:endParaRPr kumimoji="1" lang="ja-JP" altLang="en-US" sz="1600" dirty="0">
              <a:solidFill>
                <a:schemeClr val="accent4"/>
              </a:solidFill>
            </a:endParaRPr>
          </a:p>
        </p:txBody>
      </p:sp>
      <p:sp>
        <p:nvSpPr>
          <p:cNvPr id="44"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46</a:t>
            </a:fld>
            <a:endParaRPr lang="en-US" altLang="ja-JP" dirty="0"/>
          </a:p>
        </p:txBody>
      </p:sp>
    </p:spTree>
    <p:extLst>
      <p:ext uri="{BB962C8B-B14F-4D97-AF65-F5344CB8AC3E}">
        <p14:creationId xmlns:p14="http://schemas.microsoft.com/office/powerpoint/2010/main" val="2884588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lang="ja-JP" altLang="en-US" sz="4400" dirty="0"/>
              <a:t>仮想交渉ケース２</a:t>
            </a:r>
            <a:r>
              <a:rPr lang="en-US" altLang="ja-JP" sz="4400" dirty="0"/>
              <a:t>-1</a:t>
            </a:r>
            <a:br>
              <a:rPr lang="en-US" altLang="ja-JP" sz="4400" dirty="0"/>
            </a:br>
            <a:r>
              <a:rPr lang="ja-JP" altLang="en-US" sz="4400" dirty="0"/>
              <a:t>（</a:t>
            </a:r>
            <a:r>
              <a:rPr lang="en-US" altLang="ja-JP" sz="4400" dirty="0"/>
              <a:t>IoT</a:t>
            </a:r>
            <a:r>
              <a:rPr lang="ja-JP" altLang="en-US" sz="4400" dirty="0"/>
              <a:t>技術による</a:t>
            </a:r>
            <a:r>
              <a:rPr lang="ja-JP" altLang="en-US" sz="4400" dirty="0">
                <a:solidFill>
                  <a:schemeClr val="tx1"/>
                </a:solidFill>
              </a:rPr>
              <a:t>コンビニ運営の</a:t>
            </a:r>
            <a:r>
              <a:rPr lang="ja-JP" altLang="en-US" sz="4400" dirty="0"/>
              <a:t>省力化検討）</a:t>
            </a:r>
            <a:r>
              <a:rPr lang="en-US" altLang="ja-JP" sz="4400" dirty="0"/>
              <a:t/>
            </a:r>
            <a:br>
              <a:rPr lang="en-US" altLang="ja-JP" sz="4400" dirty="0"/>
            </a:br>
            <a:endParaRPr kumimoji="1" lang="ja-JP" altLang="en-US" dirty="0"/>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47</a:t>
            </a:fld>
            <a:endParaRPr lang="en-US" altLang="ja-JP" dirty="0"/>
          </a:p>
        </p:txBody>
      </p:sp>
    </p:spTree>
    <p:extLst>
      <p:ext uri="{BB962C8B-B14F-4D97-AF65-F5344CB8AC3E}">
        <p14:creationId xmlns:p14="http://schemas.microsoft.com/office/powerpoint/2010/main" val="3497406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協業事前分析　</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48</a:t>
            </a:fld>
            <a:endParaRPr lang="en-US" altLang="ja-JP"/>
          </a:p>
        </p:txBody>
      </p:sp>
      <p:sp>
        <p:nvSpPr>
          <p:cNvPr id="5" name="正方形/長方形 4"/>
          <p:cNvSpPr/>
          <p:nvPr/>
        </p:nvSpPr>
        <p:spPr>
          <a:xfrm>
            <a:off x="5254774" y="1844824"/>
            <a:ext cx="2880320" cy="355080"/>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ものづくりメーカ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B2</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p>
        </p:txBody>
      </p:sp>
      <p:sp>
        <p:nvSpPr>
          <p:cNvPr id="6" name="正方形/長方形 5"/>
          <p:cNvSpPr/>
          <p:nvPr/>
        </p:nvSpPr>
        <p:spPr>
          <a:xfrm>
            <a:off x="1331640" y="1849784"/>
            <a:ext cx="2592288" cy="355080"/>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コンビニチェーン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A2</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p>
        </p:txBody>
      </p:sp>
      <p:sp>
        <p:nvSpPr>
          <p:cNvPr id="9" name="角丸四角形 8"/>
          <p:cNvSpPr/>
          <p:nvPr/>
        </p:nvSpPr>
        <p:spPr>
          <a:xfrm>
            <a:off x="646262" y="2276872"/>
            <a:ext cx="3889051" cy="1795241"/>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dirty="0">
                <a:solidFill>
                  <a:schemeClr val="tx1"/>
                </a:solidFill>
                <a:latin typeface="Meiryo UI" panose="020B0604030504040204" pitchFamily="50" charset="-128"/>
                <a:ea typeface="Meiryo UI" panose="020B0604030504040204" pitchFamily="50" charset="-128"/>
              </a:rPr>
              <a:t>・コンビニ運営のノウハウが豊富</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POS</a:t>
            </a:r>
            <a:r>
              <a:rPr lang="ja-JP" altLang="en-US" dirty="0">
                <a:solidFill>
                  <a:schemeClr val="tx1"/>
                </a:solidFill>
                <a:latin typeface="Meiryo UI" panose="020B0604030504040204" pitchFamily="50" charset="-128"/>
                <a:ea typeface="Meiryo UI" panose="020B0604030504040204" pitchFamily="50" charset="-128"/>
              </a:rPr>
              <a:t>データを保有し、それによる運営分析、改善を遂行</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eaLnBrk="1"/>
            <a:r>
              <a:rPr kumimoji="1" lang="ja-JP" altLang="en-US" dirty="0">
                <a:solidFill>
                  <a:schemeClr val="tx1"/>
                </a:solidFill>
                <a:latin typeface="Meiryo UI" panose="020B0604030504040204" pitchFamily="50" charset="-128"/>
                <a:ea typeface="Meiryo UI" panose="020B0604030504040204" pitchFamily="50" charset="-128"/>
              </a:rPr>
              <a:t>・人手不足の課題が顕在化</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r>
              <a:rPr lang="ja-JP" altLang="en-US" dirty="0">
                <a:solidFill>
                  <a:schemeClr val="tx1"/>
                </a:solidFill>
                <a:latin typeface="Meiryo UI" panose="020B0604030504040204" pitchFamily="50" charset="-128"/>
                <a:ea typeface="Meiryo UI" panose="020B0604030504040204" pitchFamily="50" charset="-128"/>
              </a:rPr>
              <a:t>・</a:t>
            </a:r>
            <a:r>
              <a:rPr kumimoji="1" lang="ja-JP" altLang="en-US" u="sng" dirty="0">
                <a:solidFill>
                  <a:schemeClr val="tx1"/>
                </a:solidFill>
                <a:latin typeface="Meiryo UI" panose="020B0604030504040204" pitchFamily="50" charset="-128"/>
                <a:ea typeface="Meiryo UI" panose="020B0604030504040204" pitchFamily="50" charset="-128"/>
              </a:rPr>
              <a:t>最新の</a:t>
            </a:r>
            <a:r>
              <a:rPr kumimoji="1" lang="en-US" altLang="ja-JP" u="sng" dirty="0" err="1">
                <a:solidFill>
                  <a:schemeClr val="tx1"/>
                </a:solidFill>
                <a:latin typeface="Meiryo UI" panose="020B0604030504040204" pitchFamily="50" charset="-128"/>
                <a:ea typeface="Meiryo UI" panose="020B0604030504040204" pitchFamily="50" charset="-128"/>
              </a:rPr>
              <a:t>IoT</a:t>
            </a:r>
            <a:r>
              <a:rPr kumimoji="1" lang="ja-JP" altLang="en-US" u="sng" dirty="0">
                <a:solidFill>
                  <a:schemeClr val="tx1"/>
                </a:solidFill>
                <a:latin typeface="Meiryo UI" panose="020B0604030504040204" pitchFamily="50" charset="-128"/>
                <a:ea typeface="Meiryo UI" panose="020B0604030504040204" pitchFamily="50" charset="-128"/>
              </a:rPr>
              <a:t>技術</a:t>
            </a:r>
            <a:r>
              <a:rPr lang="ja-JP" altLang="en-US" u="sng" dirty="0">
                <a:solidFill>
                  <a:schemeClr val="tx1"/>
                </a:solidFill>
                <a:latin typeface="Meiryo UI" panose="020B0604030504040204" pitchFamily="50" charset="-128"/>
                <a:ea typeface="Meiryo UI" panose="020B0604030504040204" pitchFamily="50" charset="-128"/>
              </a:rPr>
              <a:t>による運営改革を図りたいが、経験が乏しい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4788024" y="2276873"/>
            <a:ext cx="4032448" cy="1795240"/>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lang="ja-JP" altLang="en-US" dirty="0">
                <a:solidFill>
                  <a:schemeClr val="tx1"/>
                </a:solidFill>
                <a:latin typeface="Meiryo UI" panose="020B0604030504040204" pitchFamily="50" charset="-128"/>
                <a:ea typeface="Meiryo UI" panose="020B0604030504040204" pitchFamily="50" charset="-128"/>
              </a:rPr>
              <a:t>・ものづくりメーカとして技術力に定評有</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dirty="0">
                <a:solidFill>
                  <a:schemeClr val="tx1"/>
                </a:solidFill>
                <a:latin typeface="Meiryo UI" panose="020B0604030504040204" pitchFamily="50" charset="-128"/>
                <a:ea typeface="Meiryo UI" panose="020B0604030504040204" pitchFamily="50" charset="-128"/>
              </a:rPr>
              <a:t>・最新の</a:t>
            </a:r>
            <a:r>
              <a:rPr lang="en-US" altLang="ja-JP" dirty="0" err="1">
                <a:solidFill>
                  <a:schemeClr val="tx1"/>
                </a:solidFill>
                <a:latin typeface="Meiryo UI" panose="020B0604030504040204" pitchFamily="50" charset="-128"/>
                <a:ea typeface="Meiryo UI" panose="020B0604030504040204" pitchFamily="50" charset="-128"/>
              </a:rPr>
              <a:t>IoT</a:t>
            </a:r>
            <a:r>
              <a:rPr lang="ja-JP" altLang="en-US" dirty="0">
                <a:solidFill>
                  <a:schemeClr val="tx1"/>
                </a:solidFill>
                <a:latin typeface="Meiryo UI" panose="020B0604030504040204" pitchFamily="50" charset="-128"/>
                <a:ea typeface="Meiryo UI" panose="020B0604030504040204" pitchFamily="50" charset="-128"/>
              </a:rPr>
              <a:t>技術や製品を多く保有し、</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a:r>
              <a:rPr lang="ja-JP" altLang="en-US" dirty="0">
                <a:solidFill>
                  <a:schemeClr val="tx1"/>
                </a:solidFill>
                <a:latin typeface="Meiryo UI" panose="020B0604030504040204" pitchFamily="50" charset="-128"/>
                <a:ea typeface="Meiryo UI" panose="020B0604030504040204" pitchFamily="50" charset="-128"/>
              </a:rPr>
              <a:t> サービスにも注力</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dirty="0">
                <a:solidFill>
                  <a:schemeClr val="tx1"/>
                </a:solidFill>
                <a:latin typeface="Meiryo UI" panose="020B0604030504040204" pitchFamily="50" charset="-128"/>
                <a:ea typeface="Meiryo UI" panose="020B0604030504040204" pitchFamily="50" charset="-128"/>
              </a:rPr>
              <a:t>・コンビニ業界の動向を察知し、自社サービスによる市場開拓を狙うが、</a:t>
            </a:r>
            <a:r>
              <a:rPr kumimoji="1" lang="ja-JP" altLang="en-US" u="sng" dirty="0">
                <a:solidFill>
                  <a:schemeClr val="tx1"/>
                </a:solidFill>
                <a:latin typeface="Meiryo UI" panose="020B0604030504040204" pitchFamily="50" charset="-128"/>
                <a:ea typeface="Meiryo UI" panose="020B0604030504040204" pitchFamily="50" charset="-128"/>
              </a:rPr>
              <a:t>コンビニ現場のノウハウとニーズの把握</a:t>
            </a:r>
            <a:r>
              <a:rPr lang="ja-JP" altLang="en-US" u="sng" dirty="0">
                <a:solidFill>
                  <a:schemeClr val="tx1"/>
                </a:solidFill>
                <a:latin typeface="Meiryo UI" panose="020B0604030504040204" pitchFamily="50" charset="-128"/>
                <a:ea typeface="Meiryo UI" panose="020B0604030504040204" pitchFamily="50" charset="-128"/>
              </a:rPr>
              <a:t>が不足</a:t>
            </a:r>
            <a:r>
              <a:rPr lang="en-US" altLang="ja-JP" dirty="0">
                <a:solidFill>
                  <a:schemeClr val="tx1"/>
                </a:solidFill>
                <a:latin typeface="Meiryo UI" panose="020B0604030504040204" pitchFamily="50" charset="-128"/>
                <a:ea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rPr>
            </a:b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646262" y="4180079"/>
            <a:ext cx="3899859" cy="2489281"/>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dirty="0">
                <a:solidFill>
                  <a:schemeClr val="tx1"/>
                </a:solidFill>
                <a:latin typeface="Meiryo UI" panose="020B0604030504040204" pitchFamily="50" charset="-128"/>
                <a:ea typeface="Meiryo UI" panose="020B0604030504040204" pitchFamily="50" charset="-128"/>
              </a:rPr>
              <a:t>協業の目的</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144000"/>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u="sng" dirty="0">
                <a:solidFill>
                  <a:schemeClr val="tx1"/>
                </a:solidFill>
                <a:latin typeface="Meiryo UI" panose="020B0604030504040204" pitchFamily="50" charset="-128"/>
                <a:ea typeface="Meiryo UI" panose="020B0604030504040204" pitchFamily="50" charset="-128"/>
              </a:rPr>
              <a:t>最新の</a:t>
            </a:r>
            <a:r>
              <a:rPr kumimoji="1" lang="en-US" altLang="ja-JP" u="sng" dirty="0" err="1">
                <a:solidFill>
                  <a:schemeClr val="tx1"/>
                </a:solidFill>
                <a:latin typeface="Meiryo UI" panose="020B0604030504040204" pitchFamily="50" charset="-128"/>
                <a:ea typeface="Meiryo UI" panose="020B0604030504040204" pitchFamily="50" charset="-128"/>
              </a:rPr>
              <a:t>IoT</a:t>
            </a:r>
            <a:r>
              <a:rPr lang="ja-JP" altLang="en-US" u="sng" dirty="0">
                <a:solidFill>
                  <a:schemeClr val="tx1"/>
                </a:solidFill>
                <a:latin typeface="Meiryo UI" panose="020B0604030504040204" pitchFamily="50" charset="-128"/>
                <a:ea typeface="Meiryo UI" panose="020B0604030504040204" pitchFamily="50" charset="-128"/>
              </a:rPr>
              <a:t>技術の活用による省力化</a:t>
            </a:r>
            <a:endParaRPr lang="en-US" altLang="ja-JP" u="sng" dirty="0">
              <a:solidFill>
                <a:schemeClr val="tx1"/>
              </a:solidFill>
              <a:latin typeface="Meiryo UI" panose="020B0604030504040204" pitchFamily="50" charset="-128"/>
              <a:ea typeface="Meiryo UI" panose="020B0604030504040204" pitchFamily="50" charset="-128"/>
            </a:endParaRPr>
          </a:p>
          <a:p>
            <a:pPr marL="85725" indent="-144000"/>
            <a:r>
              <a:rPr lang="ja-JP" altLang="en-US" dirty="0">
                <a:solidFill>
                  <a:schemeClr val="tx1"/>
                </a:solidFill>
                <a:latin typeface="Meiryo UI" panose="020B0604030504040204" pitchFamily="50" charset="-128"/>
                <a:ea typeface="Meiryo UI" panose="020B0604030504040204" pitchFamily="50" charset="-128"/>
              </a:rPr>
              <a:t>懸念点</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eaLnBrk="1"/>
            <a:r>
              <a:rPr lang="ja-JP" altLang="en-US" dirty="0">
                <a:solidFill>
                  <a:schemeClr val="tx1"/>
                </a:solidFill>
                <a:latin typeface="Meiryo UI" panose="020B0604030504040204" pitchFamily="50" charset="-128"/>
                <a:ea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rPr>
              <a:t>投資対効果</a:t>
            </a:r>
            <a:endParaRPr lang="en-US" altLang="ja-JP" u="sng" dirty="0">
              <a:solidFill>
                <a:schemeClr val="tx1"/>
              </a:solidFill>
              <a:latin typeface="Meiryo UI" panose="020B0604030504040204" pitchFamily="50" charset="-128"/>
              <a:ea typeface="Meiryo UI" panose="020B0604030504040204" pitchFamily="50" charset="-128"/>
            </a:endParaRPr>
          </a:p>
          <a:p>
            <a:pPr marL="85725" indent="-85725"/>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4763720" y="4180079"/>
            <a:ext cx="4056751" cy="2489281"/>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ja-JP" altLang="en-US" dirty="0">
                <a:solidFill>
                  <a:schemeClr val="tx1"/>
                </a:solidFill>
                <a:latin typeface="Meiryo UI" panose="020B0604030504040204" pitchFamily="50" charset="-128"/>
                <a:ea typeface="Meiryo UI" panose="020B0604030504040204" pitchFamily="50" charset="-128"/>
              </a:rPr>
              <a:t>協業の目的</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u="sng" dirty="0">
                <a:solidFill>
                  <a:schemeClr val="tx1"/>
                </a:solidFill>
                <a:latin typeface="Meiryo UI" panose="020B0604030504040204" pitchFamily="50" charset="-128"/>
                <a:ea typeface="Meiryo UI" panose="020B0604030504040204" pitchFamily="50" charset="-128"/>
              </a:rPr>
              <a:t>コンビニのノウハウとニーズを把握し、</a:t>
            </a:r>
            <a:endParaRPr kumimoji="1" lang="en-US" altLang="ja-JP" u="sng" dirty="0">
              <a:solidFill>
                <a:schemeClr val="tx1"/>
              </a:solidFill>
              <a:latin typeface="Meiryo UI" panose="020B0604030504040204" pitchFamily="50" charset="-128"/>
              <a:ea typeface="Meiryo UI" panose="020B0604030504040204" pitchFamily="50" charset="-128"/>
            </a:endParaRPr>
          </a:p>
          <a:p>
            <a:pPr marL="85725" indent="-85725" eaLnBrk="1"/>
            <a:r>
              <a:rPr lang="en-US" altLang="ja-JP" dirty="0">
                <a:solidFill>
                  <a:schemeClr val="tx1"/>
                </a:solidFill>
                <a:latin typeface="Meiryo UI" panose="020B0604030504040204" pitchFamily="50" charset="-128"/>
                <a:ea typeface="Meiryo UI" panose="020B0604030504040204" pitchFamily="50" charset="-128"/>
              </a:rPr>
              <a:t> </a:t>
            </a:r>
            <a:r>
              <a:rPr lang="ja-JP" altLang="en-US" u="sng" dirty="0">
                <a:solidFill>
                  <a:schemeClr val="tx1"/>
                </a:solidFill>
                <a:latin typeface="Meiryo UI" panose="020B0604030504040204" pitchFamily="50" charset="-128"/>
                <a:ea typeface="Meiryo UI" panose="020B0604030504040204" pitchFamily="50" charset="-128"/>
              </a:rPr>
              <a:t>自社製品と</a:t>
            </a:r>
            <a:r>
              <a:rPr kumimoji="1" lang="ja-JP" altLang="en-US" u="sng" dirty="0">
                <a:solidFill>
                  <a:schemeClr val="tx1"/>
                </a:solidFill>
                <a:latin typeface="Meiryo UI" panose="020B0604030504040204" pitchFamily="50" charset="-128"/>
                <a:ea typeface="Meiryo UI" panose="020B0604030504040204" pitchFamily="50" charset="-128"/>
              </a:rPr>
              <a:t>サービスを向上</a:t>
            </a:r>
            <a:endParaRPr kumimoji="1" lang="en-US" altLang="ja-JP" u="sng"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dirty="0">
                <a:solidFill>
                  <a:schemeClr val="tx1"/>
                </a:solidFill>
                <a:latin typeface="Meiryo UI" panose="020B0604030504040204" pitchFamily="50" charset="-128"/>
                <a:ea typeface="Meiryo UI" panose="020B0604030504040204" pitchFamily="50" charset="-128"/>
              </a:rPr>
              <a:t>懸念点</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r>
              <a:rPr lang="ja-JP" altLang="en-US" dirty="0">
                <a:solidFill>
                  <a:schemeClr val="tx1"/>
                </a:solidFill>
                <a:latin typeface="Meiryo UI" panose="020B0604030504040204" pitchFamily="50" charset="-128"/>
                <a:ea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rPr>
              <a:t>自社コア技術のノウハウ情報の漏洩</a:t>
            </a:r>
            <a:endParaRPr kumimoji="1" lang="ja-JP" altLang="en-US" u="sng"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79512" y="2408771"/>
            <a:ext cx="441146"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状</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況</a:t>
            </a:r>
          </a:p>
        </p:txBody>
      </p:sp>
      <p:sp>
        <p:nvSpPr>
          <p:cNvPr id="16" name="テキスト ボックス 15"/>
          <p:cNvSpPr txBox="1"/>
          <p:nvPr/>
        </p:nvSpPr>
        <p:spPr>
          <a:xfrm>
            <a:off x="162681" y="4280979"/>
            <a:ext cx="441146" cy="1938992"/>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協</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業</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へ</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思</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惑</a:t>
            </a:r>
          </a:p>
        </p:txBody>
      </p:sp>
      <p:sp>
        <p:nvSpPr>
          <p:cNvPr id="17" name="コンテンツ プレースホルダー 2"/>
          <p:cNvSpPr>
            <a:spLocks noGrp="1"/>
          </p:cNvSpPr>
          <p:nvPr>
            <p:ph idx="1"/>
          </p:nvPr>
        </p:nvSpPr>
        <p:spPr>
          <a:xfrm>
            <a:off x="11643" y="692696"/>
            <a:ext cx="9168869" cy="1108552"/>
          </a:xfrm>
        </p:spPr>
        <p:txBody>
          <a:bodyPr/>
          <a:lstStyle/>
          <a:p>
            <a:r>
              <a:rPr lang="en-US" altLang="ja-JP" sz="2000" dirty="0"/>
              <a:t>A2</a:t>
            </a:r>
            <a:r>
              <a:rPr lang="ja-JP" altLang="en-US" sz="2000" dirty="0"/>
              <a:t>社は</a:t>
            </a:r>
            <a:r>
              <a:rPr lang="en-US" altLang="ja-JP" sz="2000" dirty="0"/>
              <a:t>B2</a:t>
            </a:r>
            <a:r>
              <a:rPr lang="ja-JP" altLang="en-US" sz="2000" dirty="0"/>
              <a:t>社の最新</a:t>
            </a:r>
            <a:r>
              <a:rPr lang="en-US" altLang="ja-JP" sz="2000" dirty="0" err="1"/>
              <a:t>IoT</a:t>
            </a:r>
            <a:r>
              <a:rPr lang="ja-JP" altLang="en-US" sz="2000" dirty="0"/>
              <a:t>技術を活用し省力化を目的とするが、投資対効果が懸念</a:t>
            </a:r>
            <a:endParaRPr lang="en-US" altLang="ja-JP" sz="2000" dirty="0"/>
          </a:p>
          <a:p>
            <a:pPr eaLnBrk="1"/>
            <a:r>
              <a:rPr kumimoji="1" lang="en-US" altLang="ja-JP" sz="2000" dirty="0"/>
              <a:t>B2</a:t>
            </a:r>
            <a:r>
              <a:rPr kumimoji="1" lang="ja-JP" altLang="en-US" sz="2000" dirty="0"/>
              <a:t>社はコンビニ現場のノウハウを取り入れた</a:t>
            </a:r>
            <a:r>
              <a:rPr lang="ja-JP" altLang="en-US" sz="2000" dirty="0"/>
              <a:t>自社製品とサービスの向上を目的とするが、開発中の自社コア技術のノウハウ情報の漏洩</a:t>
            </a:r>
            <a:r>
              <a:rPr kumimoji="1" lang="ja-JP" altLang="en-US" sz="2000" dirty="0"/>
              <a:t>が懸念</a:t>
            </a:r>
          </a:p>
        </p:txBody>
      </p:sp>
      <p:sp>
        <p:nvSpPr>
          <p:cNvPr id="19" name="コンテンツ プレースホルダー 2"/>
          <p:cNvSpPr txBox="1">
            <a:spLocks/>
          </p:cNvSpPr>
          <p:nvPr/>
        </p:nvSpPr>
        <p:spPr bwMode="auto">
          <a:xfrm>
            <a:off x="844913" y="5928418"/>
            <a:ext cx="3565741" cy="77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kern="0" dirty="0"/>
              <a:t>期間</a:t>
            </a:r>
            <a:r>
              <a:rPr lang="en-US" altLang="ja-JP" sz="1800" b="1" kern="0" dirty="0"/>
              <a:t>(3</a:t>
            </a:r>
            <a:r>
              <a:rPr lang="ja-JP" altLang="en-US" sz="1800" b="1" kern="0" dirty="0"/>
              <a:t>年</a:t>
            </a:r>
            <a:r>
              <a:rPr lang="en-US" altLang="ja-JP" sz="1800" b="1" kern="0" dirty="0"/>
              <a:t>)</a:t>
            </a:r>
            <a:r>
              <a:rPr lang="ja-JP" altLang="en-US" sz="1800" b="1" kern="0" dirty="0"/>
              <a:t>と規模</a:t>
            </a:r>
            <a:r>
              <a:rPr lang="en-US" altLang="ja-JP" sz="1800" b="1" kern="0" dirty="0"/>
              <a:t>(1</a:t>
            </a:r>
            <a:r>
              <a:rPr lang="ja-JP" altLang="en-US" sz="1800" b="1" kern="0" dirty="0"/>
              <a:t>店舗</a:t>
            </a:r>
            <a:r>
              <a:rPr lang="en-US" altLang="ja-JP" sz="1800" b="1" kern="0" dirty="0"/>
              <a:t>)</a:t>
            </a:r>
            <a:r>
              <a:rPr lang="ja-JP" altLang="en-US" sz="1800" b="1" kern="0" dirty="0"/>
              <a:t>を限定</a:t>
            </a:r>
            <a:endParaRPr lang="en-US" altLang="ja-JP" sz="1800" b="1" kern="0" dirty="0"/>
          </a:p>
          <a:p>
            <a:pPr marL="0" indent="0" eaLnBrk="1">
              <a:buNone/>
            </a:pPr>
            <a:r>
              <a:rPr lang="ja-JP" altLang="en-US" sz="1800" b="1" kern="0" dirty="0"/>
              <a:t>少額投資で省力化を検証</a:t>
            </a:r>
          </a:p>
        </p:txBody>
      </p:sp>
      <p:sp>
        <p:nvSpPr>
          <p:cNvPr id="21" name="コンテンツ プレースホルダー 2"/>
          <p:cNvSpPr txBox="1">
            <a:spLocks/>
          </p:cNvSpPr>
          <p:nvPr/>
        </p:nvSpPr>
        <p:spPr bwMode="auto">
          <a:xfrm>
            <a:off x="4885556" y="5952172"/>
            <a:ext cx="3618755" cy="74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kern="0" dirty="0"/>
              <a:t>費用負担および設備提供で</a:t>
            </a:r>
            <a:endParaRPr lang="en-US" altLang="ja-JP" sz="1800" b="1" kern="0" dirty="0"/>
          </a:p>
          <a:p>
            <a:pPr marL="0" indent="0" eaLnBrk="1">
              <a:buNone/>
            </a:pPr>
            <a:r>
              <a:rPr lang="ja-JP" altLang="en-US" sz="1800" b="1" kern="0" dirty="0"/>
              <a:t>ノウハウ情報の秘匿を図る</a:t>
            </a:r>
          </a:p>
        </p:txBody>
      </p:sp>
      <p:sp>
        <p:nvSpPr>
          <p:cNvPr id="22" name="下矢印 21"/>
          <p:cNvSpPr/>
          <p:nvPr/>
        </p:nvSpPr>
        <p:spPr>
          <a:xfrm>
            <a:off x="939090" y="5508648"/>
            <a:ext cx="785099" cy="248638"/>
          </a:xfrm>
          <a:prstGeom prst="downArrow">
            <a:avLst>
              <a:gd name="adj1" fmla="val 50000"/>
              <a:gd name="adj2" fmla="val 52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5004048" y="5729980"/>
            <a:ext cx="785099" cy="248638"/>
          </a:xfrm>
          <a:prstGeom prst="downArrow">
            <a:avLst>
              <a:gd name="adj1" fmla="val 50000"/>
              <a:gd name="adj2" fmla="val 52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108034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solidFill>
                  <a:schemeClr val="tx1"/>
                </a:solidFill>
              </a:rPr>
              <a:t>はじめに</a:t>
            </a:r>
          </a:p>
        </p:txBody>
      </p:sp>
      <p:sp>
        <p:nvSpPr>
          <p:cNvPr id="3"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4</a:t>
            </a:fld>
            <a:endParaRPr lang="en-US" altLang="ja-JP" dirty="0"/>
          </a:p>
        </p:txBody>
      </p:sp>
    </p:spTree>
    <p:extLst>
      <p:ext uri="{BB962C8B-B14F-4D97-AF65-F5344CB8AC3E}">
        <p14:creationId xmlns:p14="http://schemas.microsoft.com/office/powerpoint/2010/main" val="724652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協業条件</a:t>
            </a:r>
            <a:endParaRPr kumimoji="1" lang="ja-JP" altLang="en-US" dirty="0"/>
          </a:p>
        </p:txBody>
      </p:sp>
      <p:sp>
        <p:nvSpPr>
          <p:cNvPr id="3" name="コンテンツ プレースホルダー 2"/>
          <p:cNvSpPr>
            <a:spLocks noGrp="1"/>
          </p:cNvSpPr>
          <p:nvPr>
            <p:ph idx="1"/>
          </p:nvPr>
        </p:nvSpPr>
        <p:spPr>
          <a:xfrm>
            <a:off x="92147" y="741449"/>
            <a:ext cx="9051853" cy="455303"/>
          </a:xfrm>
        </p:spPr>
        <p:txBody>
          <a:bodyPr>
            <a:normAutofit/>
          </a:bodyPr>
          <a:lstStyle/>
          <a:p>
            <a:pPr marL="0" indent="0" eaLnBrk="1">
              <a:buNone/>
            </a:pPr>
            <a:r>
              <a:rPr lang="en-US" altLang="ja-JP" sz="2000" dirty="0"/>
              <a:t>A2</a:t>
            </a:r>
            <a:r>
              <a:rPr lang="ja-JP" altLang="en-US" sz="2000" dirty="0"/>
              <a:t>社が店内データ</a:t>
            </a:r>
            <a:r>
              <a:rPr lang="en-US" altLang="ja-JP" sz="2000" dirty="0"/>
              <a:t>/</a:t>
            </a:r>
            <a:r>
              <a:rPr lang="ja-JP" altLang="en-US" sz="2000" dirty="0"/>
              <a:t>運営ノウハウを</a:t>
            </a:r>
            <a:r>
              <a:rPr lang="en-US" altLang="ja-JP" sz="2000" dirty="0"/>
              <a:t>B2</a:t>
            </a:r>
            <a:r>
              <a:rPr lang="ja-JP" altLang="en-US" sz="2000" dirty="0"/>
              <a:t>社に提供し、省力化ソリューションの提供を受ける。</a:t>
            </a:r>
            <a:r>
              <a:rPr kumimoji="1" lang="ja-JP" altLang="en-US" sz="2000" dirty="0"/>
              <a:t>　</a:t>
            </a:r>
          </a:p>
        </p:txBody>
      </p:sp>
      <p:sp>
        <p:nvSpPr>
          <p:cNvPr id="38" name="正方形/長方形 37"/>
          <p:cNvSpPr/>
          <p:nvPr/>
        </p:nvSpPr>
        <p:spPr>
          <a:xfrm>
            <a:off x="172235" y="1141264"/>
            <a:ext cx="8777590" cy="1424398"/>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eaLnBrk="1" fontAlgn="auto" hangingPunct="1">
              <a:lnSpc>
                <a:spcPct val="110000"/>
              </a:lnSpc>
              <a:spcBef>
                <a:spcPts val="0"/>
              </a:spcBef>
              <a:spcAft>
                <a:spcPts val="0"/>
              </a:spcAft>
            </a:pP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A2</a:t>
            </a:r>
            <a:r>
              <a:rPr lang="ja-JP" altLang="en-US" sz="2000" dirty="0">
                <a:solidFill>
                  <a:schemeClr val="tx1"/>
                </a:solidFill>
                <a:latin typeface="Meiryo UI" panose="020B0604030504040204" pitchFamily="50" charset="-128"/>
                <a:ea typeface="Meiryo UI" panose="020B0604030504040204" pitchFamily="50" charset="-128"/>
              </a:rPr>
              <a:t>社は</a:t>
            </a:r>
            <a:r>
              <a:rPr lang="ja-JP" altLang="en-US" sz="2000" b="1" dirty="0">
                <a:solidFill>
                  <a:schemeClr val="tx1"/>
                </a:solidFill>
                <a:latin typeface="Meiryo UI" panose="020B0604030504040204" pitchFamily="50" charset="-128"/>
                <a:ea typeface="Meiryo UI" panose="020B0604030504040204" pitchFamily="50" charset="-128"/>
              </a:rPr>
              <a:t>運営ノウハウ</a:t>
            </a:r>
            <a:r>
              <a:rPr lang="ja-JP" altLang="en-US" sz="2000" dirty="0">
                <a:solidFill>
                  <a:schemeClr val="tx1"/>
                </a:solidFill>
                <a:latin typeface="Meiryo UI" panose="020B0604030504040204" pitchFamily="50" charset="-128"/>
                <a:ea typeface="Meiryo UI" panose="020B0604030504040204" pitchFamily="50" charset="-128"/>
              </a:rPr>
              <a:t>や、店内センサ等から取得した</a:t>
            </a:r>
            <a:r>
              <a:rPr lang="ja-JP" altLang="en-US" sz="2000" b="1" dirty="0">
                <a:solidFill>
                  <a:schemeClr val="tx1"/>
                </a:solidFill>
                <a:latin typeface="Meiryo UI" panose="020B0604030504040204" pitchFamily="50" charset="-128"/>
                <a:ea typeface="Meiryo UI" panose="020B0604030504040204" pitchFamily="50" charset="-128"/>
              </a:rPr>
              <a:t>運営データ</a:t>
            </a:r>
            <a:r>
              <a:rPr lang="ja-JP" altLang="en-US" sz="2000" dirty="0">
                <a:solidFill>
                  <a:schemeClr val="tx1"/>
                </a:solidFill>
                <a:latin typeface="Meiryo UI" panose="020B0604030504040204" pitchFamily="50" charset="-128"/>
                <a:ea typeface="Meiryo UI" panose="020B0604030504040204" pitchFamily="50" charset="-128"/>
              </a:rPr>
              <a:t>を</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社に提供。</a:t>
            </a:r>
            <a:endParaRPr lang="en-US" altLang="ja-JP" sz="2000"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社はデータを解析し、欠品予測や棚割りレイアウト等の</a:t>
            </a:r>
            <a:r>
              <a:rPr lang="ja-JP" altLang="en-US" sz="2000" b="1" dirty="0">
                <a:solidFill>
                  <a:schemeClr val="tx1"/>
                </a:solidFill>
                <a:latin typeface="Meiryo UI" panose="020B0604030504040204" pitchFamily="50" charset="-128"/>
                <a:ea typeface="Meiryo UI" panose="020B0604030504040204" pitchFamily="50" charset="-128"/>
              </a:rPr>
              <a:t>ソリューション提案</a:t>
            </a:r>
            <a:r>
              <a:rPr lang="ja-JP" altLang="en-US" sz="2000" dirty="0">
                <a:solidFill>
                  <a:schemeClr val="tx1"/>
                </a:solidFill>
                <a:latin typeface="Meiryo UI" panose="020B0604030504040204" pitchFamily="50" charset="-128"/>
                <a:ea typeface="Meiryo UI" panose="020B0604030504040204" pitchFamily="50" charset="-128"/>
              </a:rPr>
              <a:t>を</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A2</a:t>
            </a:r>
            <a:r>
              <a:rPr lang="ja-JP" altLang="en-US" sz="2000" dirty="0">
                <a:solidFill>
                  <a:schemeClr val="tx1"/>
                </a:solidFill>
                <a:latin typeface="Meiryo UI" panose="020B0604030504040204" pitchFamily="50" charset="-128"/>
                <a:ea typeface="Meiryo UI" panose="020B0604030504040204" pitchFamily="50" charset="-128"/>
              </a:rPr>
              <a:t>社に提供。同時に自社の</a:t>
            </a:r>
            <a:r>
              <a:rPr lang="ja-JP" altLang="en-US" sz="2000" b="1" dirty="0">
                <a:solidFill>
                  <a:schemeClr val="tx1"/>
                </a:solidFill>
                <a:latin typeface="Meiryo UI" panose="020B0604030504040204" pitchFamily="50" charset="-128"/>
                <a:ea typeface="Meiryo UI" panose="020B0604030504040204" pitchFamily="50" charset="-128"/>
              </a:rPr>
              <a:t>顔認証技術の改良</a:t>
            </a:r>
            <a:r>
              <a:rPr lang="ja-JP" altLang="en-US" sz="2000" dirty="0">
                <a:solidFill>
                  <a:schemeClr val="tx1"/>
                </a:solidFill>
                <a:latin typeface="Meiryo UI" panose="020B0604030504040204" pitchFamily="50" charset="-128"/>
                <a:ea typeface="Meiryo UI" panose="020B0604030504040204" pitchFamily="50" charset="-128"/>
              </a:rPr>
              <a:t>を単独で図る。</a:t>
            </a:r>
            <a:endParaRPr lang="en-US" altLang="ja-JP" sz="2000"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社が</a:t>
            </a:r>
            <a:r>
              <a:rPr lang="ja-JP" altLang="en-US" sz="2000" b="1" dirty="0">
                <a:solidFill>
                  <a:schemeClr val="tx1"/>
                </a:solidFill>
                <a:latin typeface="Meiryo UI" panose="020B0604030504040204" pitchFamily="50" charset="-128"/>
                <a:ea typeface="Meiryo UI" panose="020B0604030504040204" pitchFamily="50" charset="-128"/>
              </a:rPr>
              <a:t>顔認証に係る設備費用</a:t>
            </a:r>
            <a:r>
              <a:rPr lang="ja-JP" altLang="en-US" sz="2000" dirty="0">
                <a:solidFill>
                  <a:schemeClr val="tx1"/>
                </a:solidFill>
                <a:latin typeface="Meiryo UI" panose="020B0604030504040204" pitchFamily="50" charset="-128"/>
                <a:ea typeface="Meiryo UI" panose="020B0604030504040204" pitchFamily="50" charset="-128"/>
              </a:rPr>
              <a:t>を、</a:t>
            </a:r>
            <a:r>
              <a:rPr lang="en-US" altLang="ja-JP" sz="2000" dirty="0">
                <a:solidFill>
                  <a:schemeClr val="tx1"/>
                </a:solidFill>
                <a:latin typeface="Meiryo UI" panose="020B0604030504040204" pitchFamily="50" charset="-128"/>
                <a:ea typeface="Meiryo UI" panose="020B0604030504040204" pitchFamily="50" charset="-128"/>
              </a:rPr>
              <a:t>A2</a:t>
            </a:r>
            <a:r>
              <a:rPr lang="ja-JP" altLang="en-US" sz="2000" dirty="0">
                <a:solidFill>
                  <a:schemeClr val="tx1"/>
                </a:solidFill>
                <a:latin typeface="Meiryo UI" panose="020B0604030504040204" pitchFamily="50" charset="-128"/>
                <a:ea typeface="Meiryo UI" panose="020B0604030504040204" pitchFamily="50" charset="-128"/>
              </a:rPr>
              <a:t>社がそれ以外の</a:t>
            </a:r>
            <a:r>
              <a:rPr lang="ja-JP" altLang="en-US" sz="2000" b="1" dirty="0">
                <a:solidFill>
                  <a:schemeClr val="tx1"/>
                </a:solidFill>
                <a:latin typeface="Meiryo UI" panose="020B0604030504040204" pitchFamily="50" charset="-128"/>
                <a:ea typeface="Meiryo UI" panose="020B0604030504040204" pitchFamily="50" charset="-128"/>
              </a:rPr>
              <a:t>汎用センサ等費用</a:t>
            </a:r>
            <a:r>
              <a:rPr lang="ja-JP" altLang="en-US" sz="2000" dirty="0">
                <a:solidFill>
                  <a:schemeClr val="tx1"/>
                </a:solidFill>
                <a:latin typeface="Meiryo UI" panose="020B0604030504040204" pitchFamily="50" charset="-128"/>
                <a:ea typeface="Meiryo UI" panose="020B0604030504040204" pitchFamily="50" charset="-128"/>
              </a:rPr>
              <a:t>を負担。</a:t>
            </a:r>
            <a:endParaRPr lang="en-US" altLang="ja-JP" sz="2000" dirty="0">
              <a:solidFill>
                <a:schemeClr val="tx1"/>
              </a:solidFill>
              <a:latin typeface="Meiryo UI" panose="020B0604030504040204" pitchFamily="50" charset="-128"/>
              <a:ea typeface="Meiryo UI" panose="020B0604030504040204" pitchFamily="50" charset="-128"/>
            </a:endParaRPr>
          </a:p>
        </p:txBody>
      </p:sp>
      <p:graphicFrame>
        <p:nvGraphicFramePr>
          <p:cNvPr id="54" name="表 53"/>
          <p:cNvGraphicFramePr>
            <a:graphicFrameLocks noGrp="1"/>
          </p:cNvGraphicFramePr>
          <p:nvPr>
            <p:extLst>
              <p:ext uri="{D42A27DB-BD31-4B8C-83A1-F6EECF244321}">
                <p14:modId xmlns:p14="http://schemas.microsoft.com/office/powerpoint/2010/main" val="3022317015"/>
              </p:ext>
            </p:extLst>
          </p:nvPr>
        </p:nvGraphicFramePr>
        <p:xfrm>
          <a:off x="4716016" y="2604472"/>
          <a:ext cx="4320480" cy="3992880"/>
        </p:xfrm>
        <a:graphic>
          <a:graphicData uri="http://schemas.openxmlformats.org/drawingml/2006/table">
            <a:tbl>
              <a:tblPr firstRow="1" bandRow="1">
                <a:tableStyleId>{073A0DAA-6AF3-43AB-8588-CEC1D06C72B9}</a:tableStyleId>
              </a:tblPr>
              <a:tblGrid>
                <a:gridCol w="1291274">
                  <a:extLst>
                    <a:ext uri="{9D8B030D-6E8A-4147-A177-3AD203B41FA5}">
                      <a16:colId xmlns:a16="http://schemas.microsoft.com/office/drawing/2014/main" xmlns="" val="20000"/>
                    </a:ext>
                  </a:extLst>
                </a:gridCol>
                <a:gridCol w="1561845">
                  <a:extLst>
                    <a:ext uri="{9D8B030D-6E8A-4147-A177-3AD203B41FA5}">
                      <a16:colId xmlns:a16="http://schemas.microsoft.com/office/drawing/2014/main" xmlns="" val="20001"/>
                    </a:ext>
                  </a:extLst>
                </a:gridCol>
                <a:gridCol w="706359">
                  <a:extLst>
                    <a:ext uri="{9D8B030D-6E8A-4147-A177-3AD203B41FA5}">
                      <a16:colId xmlns:a16="http://schemas.microsoft.com/office/drawing/2014/main" xmlns="" val="20002"/>
                    </a:ext>
                  </a:extLst>
                </a:gridCol>
                <a:gridCol w="761002">
                  <a:extLst>
                    <a:ext uri="{9D8B030D-6E8A-4147-A177-3AD203B41FA5}">
                      <a16:colId xmlns:a16="http://schemas.microsoft.com/office/drawing/2014/main" xmlns="" val="20003"/>
                    </a:ext>
                  </a:extLst>
                </a:gridCol>
              </a:tblGrid>
              <a:tr h="326514">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600" dirty="0">
                          <a:latin typeface="Meiryo UI" panose="020B0604030504040204" pitchFamily="50" charset="-128"/>
                          <a:ea typeface="Meiryo UI" panose="020B0604030504040204" pitchFamily="50" charset="-128"/>
                        </a:rPr>
                        <a:t>作業分担、成果物内容</a:t>
                      </a:r>
                    </a:p>
                  </a:txBody>
                  <a:tcPr/>
                </a:tc>
                <a:tc hMerge="1">
                  <a:txBody>
                    <a:bodyPr/>
                    <a:lstStyle/>
                    <a:p>
                      <a:endParaRPr kumimoji="1" lang="ja-JP" altLang="en-US" sz="1400"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２社</a:t>
                      </a:r>
                    </a:p>
                  </a:txBody>
                  <a:tcPr marL="72000" marR="72000"/>
                </a:tc>
                <a:tc>
                  <a:txBody>
                    <a:bodyPr/>
                    <a:lstStyle/>
                    <a:p>
                      <a:r>
                        <a:rPr kumimoji="1" lang="en-US" altLang="ja-JP" sz="1600" dirty="0">
                          <a:latin typeface="Meiryo UI" panose="020B0604030504040204" pitchFamily="50" charset="-128"/>
                          <a:ea typeface="Meiryo UI" panose="020B0604030504040204" pitchFamily="50" charset="-128"/>
                        </a:rPr>
                        <a:t>B</a:t>
                      </a:r>
                      <a:r>
                        <a:rPr kumimoji="1" lang="ja-JP" altLang="en-US" sz="1600" dirty="0">
                          <a:latin typeface="Meiryo UI" panose="020B0604030504040204" pitchFamily="50" charset="-128"/>
                          <a:ea typeface="Meiryo UI" panose="020B0604030504040204" pitchFamily="50" charset="-128"/>
                        </a:rPr>
                        <a:t>２社</a:t>
                      </a:r>
                    </a:p>
                  </a:txBody>
                  <a:tcPr/>
                </a:tc>
                <a:extLst>
                  <a:ext uri="{0D108BD9-81ED-4DB2-BD59-A6C34878D82A}">
                    <a16:rowId xmlns:a16="http://schemas.microsoft.com/office/drawing/2014/main" xmlns="" val="10000"/>
                  </a:ext>
                </a:extLst>
              </a:tr>
              <a:tr h="326514">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創出データ</a:t>
                      </a:r>
                    </a:p>
                  </a:txBody>
                  <a:tcPr>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運営データ</a:t>
                      </a:r>
                      <a:endParaRPr kumimoji="1" lang="en-US" altLang="ja-JP" sz="1600" kern="1200" dirty="0">
                        <a:solidFill>
                          <a:schemeClr val="dk1"/>
                        </a:solidFill>
                        <a:latin typeface="Meiryo UI" panose="020B0604030504040204" pitchFamily="50" charset="-128"/>
                        <a:ea typeface="Meiryo UI" panose="020B0604030504040204" pitchFamily="50" charset="-128"/>
                        <a:cs typeface="+mn-cs"/>
                      </a:endParaRPr>
                    </a:p>
                  </a:txBody>
                  <a:tcPr>
                    <a:lnB w="12700" cap="flat" cmpd="sng" algn="ctr">
                      <a:solidFill>
                        <a:schemeClr val="bg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〇</a:t>
                      </a:r>
                    </a:p>
                  </a:txBody>
                  <a:tcP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2651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顔認証データ</a:t>
                      </a:r>
                      <a:endParaRPr kumimoji="1" lang="en-US" altLang="ja-JP" sz="1600" kern="1200" dirty="0">
                        <a:solidFill>
                          <a:schemeClr val="dk1"/>
                        </a:solidFill>
                        <a:latin typeface="Meiryo UI" panose="020B0604030504040204" pitchFamily="50" charset="-128"/>
                        <a:ea typeface="Meiryo UI" panose="020B0604030504040204" pitchFamily="50" charset="-128"/>
                        <a:cs typeface="+mn-cs"/>
                      </a:endParaRPr>
                    </a:p>
                  </a:txBody>
                  <a:tcP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〇</a:t>
                      </a:r>
                    </a:p>
                  </a:txBody>
                  <a:tcP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354204476"/>
                  </a:ext>
                </a:extLst>
              </a:tr>
              <a:tr h="80144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解析データ</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派生データ）</a:t>
                      </a:r>
                    </a:p>
                  </a:txBody>
                  <a:tcPr marL="72000" marR="36000">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来店情報、他人の動き、欠品状況等</a:t>
                      </a:r>
                    </a:p>
                  </a:txBody>
                  <a:tcPr>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xmlns="" val="10002"/>
                  </a:ext>
                </a:extLst>
              </a:tr>
              <a:tr h="32651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ソリューション</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レイアウト提案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xmlns="" val="10003"/>
                  </a:ext>
                </a:extLst>
              </a:tr>
              <a:tr h="326514">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改良技術</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latin typeface="Meiryo UI" panose="020B0604030504040204" pitchFamily="50" charset="-128"/>
                          <a:ea typeface="Meiryo UI" panose="020B0604030504040204" pitchFamily="50" charset="-128"/>
                        </a:rPr>
                        <a:t>顔認証</a:t>
                      </a:r>
                      <a:endParaRPr kumimoji="1" lang="en-US" altLang="ja-JP" sz="160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〇</a:t>
                      </a:r>
                    </a:p>
                  </a:txBody>
                  <a:tcP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56397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電子</a:t>
                      </a:r>
                      <a:r>
                        <a:rPr kumimoji="1" lang="ja-JP" altLang="en-US" sz="1600" kern="1200" dirty="0">
                          <a:solidFill>
                            <a:schemeClr val="tx1"/>
                          </a:solidFill>
                          <a:latin typeface="Meiryo UI" panose="020B0604030504040204" pitchFamily="50" charset="-128"/>
                          <a:ea typeface="Meiryo UI" panose="020B0604030504040204" pitchFamily="50" charset="-128"/>
                          <a:cs typeface="+mn-cs"/>
                        </a:rPr>
                        <a:t>棚札</a:t>
                      </a:r>
                      <a:r>
                        <a:rPr kumimoji="1" lang="ja-JP" altLang="en-US" sz="1600" kern="1200" dirty="0">
                          <a:solidFill>
                            <a:schemeClr val="dk1"/>
                          </a:solidFill>
                          <a:latin typeface="Meiryo UI" panose="020B0604030504040204" pitchFamily="50" charset="-128"/>
                          <a:ea typeface="Meiryo UI" panose="020B0604030504040204" pitchFamily="50" charset="-128"/>
                          <a:cs typeface="+mn-cs"/>
                        </a:rPr>
                        <a:t>等の</a:t>
                      </a:r>
                      <a:r>
                        <a:rPr kumimoji="1" lang="en-US" altLang="ja-JP" sz="1600" kern="1200" dirty="0">
                          <a:solidFill>
                            <a:schemeClr val="dk1"/>
                          </a:solidFill>
                          <a:latin typeface="Meiryo UI" panose="020B0604030504040204" pitchFamily="50" charset="-128"/>
                          <a:ea typeface="Meiryo UI" panose="020B0604030504040204" pitchFamily="50" charset="-128"/>
                          <a:cs typeface="+mn-cs"/>
                        </a:rPr>
                        <a:t>IOT</a:t>
                      </a:r>
                      <a:r>
                        <a:rPr kumimoji="1" lang="ja-JP" altLang="en-US" sz="1600" kern="1200" dirty="0">
                          <a:solidFill>
                            <a:schemeClr val="dk1"/>
                          </a:solidFill>
                          <a:latin typeface="Meiryo UI" panose="020B0604030504040204" pitchFamily="50" charset="-128"/>
                          <a:ea typeface="Meiryo UI" panose="020B0604030504040204" pitchFamily="50" charset="-128"/>
                          <a:cs typeface="+mn-cs"/>
                        </a:rPr>
                        <a:t>技術、設備改良</a:t>
                      </a:r>
                    </a:p>
                  </a:txBody>
                  <a:tcP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〇</a:t>
                      </a:r>
                    </a:p>
                  </a:txBody>
                  <a:tcP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〇</a:t>
                      </a:r>
                    </a:p>
                  </a:txBody>
                  <a:tcP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3408198636"/>
                  </a:ext>
                </a:extLst>
              </a:tr>
              <a:tr h="326514">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2"/>
                          </a:solidFill>
                          <a:latin typeface="Meiryo UI" panose="020B0604030504040204" pitchFamily="50" charset="-128"/>
                          <a:ea typeface="Meiryo UI" panose="020B0604030504040204" pitchFamily="50" charset="-128"/>
                        </a:rPr>
                        <a:t>費用負担</a:t>
                      </a:r>
                    </a:p>
                  </a:txBody>
                  <a:tcPr>
                    <a:lnR w="12700" cap="flat" cmpd="sng" algn="ctr">
                      <a:solidFill>
                        <a:schemeClr val="bg1"/>
                      </a:solidFill>
                      <a:prstDash val="solid"/>
                      <a:round/>
                      <a:headEnd type="none" w="med" len="med"/>
                      <a:tailEnd type="none" w="med" len="med"/>
                    </a:lnR>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店内センサ設備</a:t>
                      </a:r>
                      <a:endParaRPr kumimoji="1" lang="en-US" altLang="ja-JP" sz="16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5"/>
                  </a:ext>
                </a:extLst>
              </a:tr>
              <a:tr h="302840">
                <a:tc vMerge="1">
                  <a:txBody>
                    <a:bodyPr/>
                    <a:lstStyle/>
                    <a:p>
                      <a:endParaRPr kumimoji="1" lang="ja-JP" altLang="en-US" sz="1600" dirty="0">
                        <a:solidFill>
                          <a:schemeClr val="tx2"/>
                        </a:solidFill>
                        <a:latin typeface="MeiryoUI"/>
                        <a:ea typeface="+mj-ea"/>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顔認証設備</a:t>
                      </a:r>
                      <a:endParaRPr kumimoji="1" lang="en-US" altLang="ja-JP" sz="16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eiryo UI" panose="020B0604030504040204" pitchFamily="50" charset="-128"/>
                          <a:ea typeface="Meiryo UI" panose="020B0604030504040204" pitchFamily="50" charset="-128"/>
                          <a:cs typeface="+mn-cs"/>
                        </a:rPr>
                        <a:t>〇</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981663752"/>
                  </a:ext>
                </a:extLst>
              </a:tr>
            </a:tbl>
          </a:graphicData>
        </a:graphic>
      </p:graphicFrame>
      <p:sp>
        <p:nvSpPr>
          <p:cNvPr id="35" name="正方形/長方形 34">
            <a:extLst>
              <a:ext uri="{FF2B5EF4-FFF2-40B4-BE49-F238E27FC236}">
                <a16:creationId xmlns:a16="http://schemas.microsoft.com/office/drawing/2014/main" xmlns="" id="{6DAA88D7-3A51-4741-A5E5-DF1F0557A151}"/>
              </a:ext>
            </a:extLst>
          </p:cNvPr>
          <p:cNvSpPr/>
          <p:nvPr/>
        </p:nvSpPr>
        <p:spPr>
          <a:xfrm>
            <a:off x="173810" y="2858709"/>
            <a:ext cx="1180754" cy="632010"/>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A2</a:t>
            </a:r>
            <a:r>
              <a:rPr lang="ja-JP" altLang="en-US" sz="1600" dirty="0">
                <a:solidFill>
                  <a:schemeClr val="tx1"/>
                </a:solidFill>
                <a:latin typeface="Meiryo UI" panose="020B0604030504040204" pitchFamily="50" charset="-128"/>
                <a:ea typeface="Meiryo UI" panose="020B0604030504040204" pitchFamily="50" charset="-128"/>
              </a:rPr>
              <a:t>社　</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ｺﾝﾋﾞﾆﾁｪｰﾝ</a:t>
            </a:r>
            <a:r>
              <a:rPr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xmlns="" id="{0EA1EA54-7032-4C2B-839E-E36E2AA8CD7F}"/>
              </a:ext>
            </a:extLst>
          </p:cNvPr>
          <p:cNvSpPr/>
          <p:nvPr/>
        </p:nvSpPr>
        <p:spPr>
          <a:xfrm>
            <a:off x="2599728" y="2817296"/>
            <a:ext cx="1332349" cy="616574"/>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B2</a:t>
            </a:r>
            <a:r>
              <a:rPr lang="ja-JP" altLang="en-US" sz="1600" dirty="0">
                <a:solidFill>
                  <a:schemeClr val="tx1"/>
                </a:solidFill>
                <a:latin typeface="Meiryo UI" panose="020B0604030504040204" pitchFamily="50" charset="-128"/>
                <a:ea typeface="Meiryo UI" panose="020B0604030504040204" pitchFamily="50" charset="-128"/>
              </a:rPr>
              <a:t>社　</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ものづくりﾒｰｶ</a:t>
            </a:r>
            <a:r>
              <a:rPr lang="en-US" altLang="ja-JP" sz="1600" dirty="0">
                <a:solidFill>
                  <a:schemeClr val="tx1"/>
                </a:solidFill>
                <a:latin typeface="Meiryo UI" panose="020B0604030504040204" pitchFamily="50" charset="-128"/>
                <a:ea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46" name="左矢印 45"/>
          <p:cNvSpPr/>
          <p:nvPr/>
        </p:nvSpPr>
        <p:spPr>
          <a:xfrm flipH="1">
            <a:off x="1251525" y="6210864"/>
            <a:ext cx="1202230" cy="160490"/>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7" name="左矢印 46"/>
          <p:cNvSpPr/>
          <p:nvPr/>
        </p:nvSpPr>
        <p:spPr>
          <a:xfrm rot="10800000">
            <a:off x="751338" y="5365597"/>
            <a:ext cx="1695409" cy="169779"/>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8" name="左矢印 47"/>
          <p:cNvSpPr/>
          <p:nvPr/>
        </p:nvSpPr>
        <p:spPr>
          <a:xfrm rot="16200000">
            <a:off x="3703761" y="4838496"/>
            <a:ext cx="323268" cy="231794"/>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9" name="左矢印 48"/>
          <p:cNvSpPr/>
          <p:nvPr/>
        </p:nvSpPr>
        <p:spPr>
          <a:xfrm>
            <a:off x="1292589" y="5965345"/>
            <a:ext cx="1255053" cy="169778"/>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0" name="左矢印 49"/>
          <p:cNvSpPr/>
          <p:nvPr/>
        </p:nvSpPr>
        <p:spPr>
          <a:xfrm rot="16200000">
            <a:off x="3529976" y="5507167"/>
            <a:ext cx="323268" cy="231794"/>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1" name="左矢印 50"/>
          <p:cNvSpPr/>
          <p:nvPr/>
        </p:nvSpPr>
        <p:spPr>
          <a:xfrm rot="12663062">
            <a:off x="893572" y="4697425"/>
            <a:ext cx="1695409" cy="169779"/>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2" name="左矢印 51"/>
          <p:cNvSpPr/>
          <p:nvPr/>
        </p:nvSpPr>
        <p:spPr>
          <a:xfrm rot="21171654">
            <a:off x="1261664" y="3987336"/>
            <a:ext cx="1521775" cy="169778"/>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5" name="角丸四角形 54"/>
          <p:cNvSpPr/>
          <p:nvPr/>
        </p:nvSpPr>
        <p:spPr>
          <a:xfrm>
            <a:off x="118030" y="3903809"/>
            <a:ext cx="1148581" cy="772387"/>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88880" y="4011384"/>
            <a:ext cx="1265684"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店内センサ</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データ取得</a:t>
            </a:r>
            <a:endParaRPr kumimoji="1" lang="ja-JP" altLang="en-US" sz="1600" dirty="0">
              <a:latin typeface="Meiryo UI" panose="020B0604030504040204" pitchFamily="50" charset="-128"/>
              <a:ea typeface="Meiryo UI" panose="020B0604030504040204" pitchFamily="50" charset="-128"/>
            </a:endParaRPr>
          </a:p>
        </p:txBody>
      </p:sp>
      <p:sp>
        <p:nvSpPr>
          <p:cNvPr id="57" name="左矢印 56"/>
          <p:cNvSpPr/>
          <p:nvPr/>
        </p:nvSpPr>
        <p:spPr>
          <a:xfrm rot="16200000">
            <a:off x="3681490" y="4033856"/>
            <a:ext cx="323268" cy="231794"/>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69" name="角丸四角形 68"/>
          <p:cNvSpPr/>
          <p:nvPr/>
        </p:nvSpPr>
        <p:spPr>
          <a:xfrm>
            <a:off x="2439760" y="3639748"/>
            <a:ext cx="930138" cy="644828"/>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2460706" y="3673372"/>
            <a:ext cx="97742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センサ等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設備</a:t>
            </a:r>
          </a:p>
        </p:txBody>
      </p:sp>
      <p:sp>
        <p:nvSpPr>
          <p:cNvPr id="71" name="角丸四角形 70"/>
          <p:cNvSpPr/>
          <p:nvPr/>
        </p:nvSpPr>
        <p:spPr>
          <a:xfrm>
            <a:off x="3439746" y="3521601"/>
            <a:ext cx="848630" cy="612831"/>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3479046" y="3558777"/>
            <a:ext cx="809330"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顔認証</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設備</a:t>
            </a:r>
          </a:p>
        </p:txBody>
      </p:sp>
      <p:sp>
        <p:nvSpPr>
          <p:cNvPr id="78" name="テキスト ボックス 77"/>
          <p:cNvSpPr txBox="1"/>
          <p:nvPr/>
        </p:nvSpPr>
        <p:spPr>
          <a:xfrm rot="21186316">
            <a:off x="1423983" y="3726650"/>
            <a:ext cx="1041446"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設備提供</a:t>
            </a:r>
          </a:p>
        </p:txBody>
      </p:sp>
      <p:sp>
        <p:nvSpPr>
          <p:cNvPr id="79" name="テキスト ボックス 78"/>
          <p:cNvSpPr txBox="1"/>
          <p:nvPr/>
        </p:nvSpPr>
        <p:spPr>
          <a:xfrm rot="1866385">
            <a:off x="1361244" y="4518421"/>
            <a:ext cx="1180409"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データ提供</a:t>
            </a:r>
          </a:p>
        </p:txBody>
      </p:sp>
      <p:sp>
        <p:nvSpPr>
          <p:cNvPr id="80" name="角丸四角形 79"/>
          <p:cNvSpPr/>
          <p:nvPr/>
        </p:nvSpPr>
        <p:spPr>
          <a:xfrm>
            <a:off x="3451008" y="4310183"/>
            <a:ext cx="854292" cy="545088"/>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1" name="角丸四角形 80"/>
          <p:cNvSpPr/>
          <p:nvPr/>
        </p:nvSpPr>
        <p:spPr>
          <a:xfrm>
            <a:off x="2463405" y="5125266"/>
            <a:ext cx="1949741" cy="396523"/>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35307" y="5157192"/>
            <a:ext cx="1900141"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データ</a:t>
            </a:r>
            <a:r>
              <a:rPr lang="ja-JP" altLang="en-US" sz="1600" dirty="0">
                <a:latin typeface="Meiryo UI" panose="020B0604030504040204" pitchFamily="50" charset="-128"/>
                <a:ea typeface="Meiryo UI" panose="020B0604030504040204" pitchFamily="50" charset="-128"/>
              </a:rPr>
              <a:t>解析</a:t>
            </a:r>
            <a:endParaRPr kumimoji="1" lang="ja-JP" altLang="en-US" sz="1600" dirty="0">
              <a:latin typeface="Meiryo UI" panose="020B0604030504040204" pitchFamily="50" charset="-128"/>
              <a:ea typeface="Meiryo UI" panose="020B0604030504040204" pitchFamily="50" charset="-128"/>
            </a:endParaRPr>
          </a:p>
        </p:txBody>
      </p:sp>
      <p:sp>
        <p:nvSpPr>
          <p:cNvPr id="83" name="角丸四角形 82"/>
          <p:cNvSpPr/>
          <p:nvPr/>
        </p:nvSpPr>
        <p:spPr>
          <a:xfrm>
            <a:off x="2461707" y="5798893"/>
            <a:ext cx="1951440" cy="812012"/>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2460706" y="5771604"/>
            <a:ext cx="196865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解析データの開示</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ソリューションの提案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技術改良</a:t>
            </a:r>
          </a:p>
        </p:txBody>
      </p:sp>
      <p:sp>
        <p:nvSpPr>
          <p:cNvPr id="85" name="角丸四角形 84"/>
          <p:cNvSpPr/>
          <p:nvPr/>
        </p:nvSpPr>
        <p:spPr>
          <a:xfrm>
            <a:off x="118029" y="5882267"/>
            <a:ext cx="1106200" cy="671401"/>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128746" y="5918476"/>
            <a:ext cx="1163843"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省力化</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効果確認</a:t>
            </a:r>
            <a:endParaRPr kumimoji="1" lang="ja-JP" altLang="en-US" sz="16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1265746" y="5678139"/>
            <a:ext cx="1226738"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提案</a:t>
            </a:r>
            <a:r>
              <a:rPr kumimoji="1" lang="ja-JP" altLang="en-US" sz="1600" dirty="0">
                <a:latin typeface="Meiryo UI" panose="020B0604030504040204" pitchFamily="50" charset="-128"/>
                <a:ea typeface="Meiryo UI" panose="020B0604030504040204" pitchFamily="50" charset="-128"/>
              </a:rPr>
              <a:t>・支援</a:t>
            </a:r>
          </a:p>
        </p:txBody>
      </p:sp>
      <p:sp>
        <p:nvSpPr>
          <p:cNvPr id="88" name="テキスト ボックス 87"/>
          <p:cNvSpPr txBox="1"/>
          <p:nvPr/>
        </p:nvSpPr>
        <p:spPr>
          <a:xfrm>
            <a:off x="3434898" y="4322754"/>
            <a:ext cx="845002"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顔認証</a:t>
            </a:r>
            <a:endParaRPr kumimoji="1"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データ</a:t>
            </a:r>
            <a:endParaRPr kumimoji="1" lang="ja-JP" altLang="en-US" sz="1600" dirty="0">
              <a:latin typeface="Meiryo UI" panose="020B0604030504040204" pitchFamily="50" charset="-128"/>
              <a:ea typeface="Meiryo UI" panose="020B0604030504040204" pitchFamily="50" charset="-128"/>
            </a:endParaRPr>
          </a:p>
        </p:txBody>
      </p:sp>
      <p:sp>
        <p:nvSpPr>
          <p:cNvPr id="89" name="角丸四角形 88"/>
          <p:cNvSpPr/>
          <p:nvPr/>
        </p:nvSpPr>
        <p:spPr>
          <a:xfrm>
            <a:off x="118029" y="5018883"/>
            <a:ext cx="1106199" cy="659256"/>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150102" y="5043397"/>
            <a:ext cx="1054513"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店舗運営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ノウハウ</a:t>
            </a:r>
          </a:p>
        </p:txBody>
      </p:sp>
      <p:sp>
        <p:nvSpPr>
          <p:cNvPr id="91" name="テキスト ボックス 90"/>
          <p:cNvSpPr txBox="1"/>
          <p:nvPr/>
        </p:nvSpPr>
        <p:spPr>
          <a:xfrm>
            <a:off x="1182556" y="5117617"/>
            <a:ext cx="1301626"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ノウハウ提供</a:t>
            </a:r>
          </a:p>
        </p:txBody>
      </p:sp>
      <p:sp>
        <p:nvSpPr>
          <p:cNvPr id="92" name="テキスト ボックス 91"/>
          <p:cNvSpPr txBox="1"/>
          <p:nvPr/>
        </p:nvSpPr>
        <p:spPr>
          <a:xfrm>
            <a:off x="1207496" y="6361583"/>
            <a:ext cx="1312674"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フィードバック</a:t>
            </a:r>
            <a:endParaRPr kumimoji="1" lang="ja-JP" altLang="en-US" sz="1600" dirty="0">
              <a:latin typeface="Meiryo UI" panose="020B0604030504040204" pitchFamily="50" charset="-128"/>
              <a:ea typeface="Meiryo UI" panose="020B0604030504040204" pitchFamily="50" charset="-128"/>
            </a:endParaRPr>
          </a:p>
        </p:txBody>
      </p:sp>
      <p:sp>
        <p:nvSpPr>
          <p:cNvPr id="40" name="角丸四角形 39"/>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
        <p:nvSpPr>
          <p:cNvPr id="4" name="四角形: 角を丸くする 3">
            <a:extLst>
              <a:ext uri="{FF2B5EF4-FFF2-40B4-BE49-F238E27FC236}">
                <a16:creationId xmlns:a16="http://schemas.microsoft.com/office/drawing/2014/main" xmlns="" id="{AFB9A265-7650-4796-AD21-D503255408C3}"/>
              </a:ext>
            </a:extLst>
          </p:cNvPr>
          <p:cNvSpPr/>
          <p:nvPr/>
        </p:nvSpPr>
        <p:spPr>
          <a:xfrm>
            <a:off x="3384550" y="3406352"/>
            <a:ext cx="1230512" cy="1539916"/>
          </a:xfrm>
          <a:prstGeom prst="round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0B9C9A14-1A93-4399-A34C-648A8D36003C}"/>
              </a:ext>
            </a:extLst>
          </p:cNvPr>
          <p:cNvSpPr txBox="1"/>
          <p:nvPr/>
        </p:nvSpPr>
        <p:spPr>
          <a:xfrm>
            <a:off x="4223179" y="3499094"/>
            <a:ext cx="483960" cy="120032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単独保有</a:t>
            </a:r>
          </a:p>
        </p:txBody>
      </p:sp>
      <p:sp>
        <p:nvSpPr>
          <p:cNvPr id="41"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49</a:t>
            </a:fld>
            <a:endParaRPr lang="en-US" altLang="ja-JP" dirty="0"/>
          </a:p>
        </p:txBody>
      </p:sp>
    </p:spTree>
    <p:extLst>
      <p:ext uri="{BB962C8B-B14F-4D97-AF65-F5344CB8AC3E}">
        <p14:creationId xmlns:p14="http://schemas.microsoft.com/office/powerpoint/2010/main" val="2069043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交渉サマリー</a:t>
            </a:r>
            <a:r>
              <a:rPr lang="ja-JP" altLang="en-US" dirty="0"/>
              <a:t>（交渉の争点と結果）</a:t>
            </a:r>
            <a:endParaRPr kumimoji="1" lang="ja-JP" altLang="en-US" dirty="0"/>
          </a:p>
        </p:txBody>
      </p:sp>
      <p:sp>
        <p:nvSpPr>
          <p:cNvPr id="3" name="コンテンツ プレースホルダー 2"/>
          <p:cNvSpPr>
            <a:spLocks noGrp="1"/>
          </p:cNvSpPr>
          <p:nvPr>
            <p:ph idx="1"/>
          </p:nvPr>
        </p:nvSpPr>
        <p:spPr>
          <a:xfrm>
            <a:off x="101297" y="669320"/>
            <a:ext cx="9034633" cy="1166539"/>
          </a:xfrm>
        </p:spPr>
        <p:txBody>
          <a:bodyPr/>
          <a:lstStyle/>
          <a:p>
            <a:r>
              <a:rPr lang="ja-JP" altLang="en-US" sz="2200" dirty="0"/>
              <a:t>データ利活用事例⇒検証中のコア技術に関わる知財取り扱い</a:t>
            </a:r>
            <a:endParaRPr lang="en-US" altLang="ja-JP" sz="2200" dirty="0"/>
          </a:p>
          <a:p>
            <a:pPr eaLnBrk="1"/>
            <a:r>
              <a:rPr lang="ja-JP" altLang="en-US" sz="2200" dirty="0"/>
              <a:t>創出データ（顔認証取得データ、それ以外の運営データ）</a:t>
            </a:r>
            <a:r>
              <a:rPr lang="en-US" altLang="ja-JP" sz="2200" dirty="0"/>
              <a:t>,</a:t>
            </a:r>
            <a:r>
              <a:rPr lang="ja-JP" altLang="en-US" sz="2200" dirty="0"/>
              <a:t>ソリューション提案の利用条件</a:t>
            </a:r>
            <a:r>
              <a:rPr kumimoji="1" lang="ja-JP" altLang="en-US" sz="2200" dirty="0"/>
              <a:t>が争点となり以下の交渉結果となった。次頁以降に詳細を示す。</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50</a:t>
            </a:fld>
            <a:endParaRPr lang="en-US" altLang="ja-JP"/>
          </a:p>
        </p:txBody>
      </p:sp>
      <p:sp>
        <p:nvSpPr>
          <p:cNvPr id="5" name="正方形/長方形 4"/>
          <p:cNvSpPr/>
          <p:nvPr/>
        </p:nvSpPr>
        <p:spPr>
          <a:xfrm>
            <a:off x="112896" y="2207580"/>
            <a:ext cx="2082841" cy="292127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１</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創出データ</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（センサデータ）</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の利用条件</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55576" y="1862557"/>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争点</a:t>
            </a:r>
          </a:p>
        </p:txBody>
      </p:sp>
      <p:sp>
        <p:nvSpPr>
          <p:cNvPr id="7" name="正方形/長方形 6"/>
          <p:cNvSpPr/>
          <p:nvPr/>
        </p:nvSpPr>
        <p:spPr>
          <a:xfrm>
            <a:off x="112895" y="5200862"/>
            <a:ext cx="2082841" cy="1368152"/>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ja-JP" altLang="en-US" sz="2000" dirty="0">
                <a:solidFill>
                  <a:schemeClr val="tx1"/>
                </a:solidFill>
                <a:latin typeface="Meiryo UI" panose="020B0604030504040204" pitchFamily="50" charset="-128"/>
                <a:ea typeface="Meiryo UI" panose="020B0604030504040204" pitchFamily="50" charset="-128"/>
              </a:rPr>
              <a:t>２</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ソリューション </a:t>
            </a:r>
            <a:r>
              <a:rPr lang="en-US" altLang="ja-JP" sz="2000" b="1" u="sng" dirty="0">
                <a:solidFill>
                  <a:schemeClr val="tx1"/>
                </a:solidFill>
                <a:latin typeface="Meiryo UI" panose="020B0604030504040204" pitchFamily="50" charset="-128"/>
                <a:ea typeface="Meiryo UI" panose="020B0604030504040204" pitchFamily="50" charset="-128"/>
              </a:rPr>
              <a:t/>
            </a:r>
            <a:br>
              <a:rPr lang="en-US" altLang="ja-JP" sz="2000" b="1" u="sng" dirty="0">
                <a:solidFill>
                  <a:schemeClr val="tx1"/>
                </a:solidFill>
                <a:latin typeface="Meiryo UI" panose="020B0604030504040204" pitchFamily="50" charset="-128"/>
                <a:ea typeface="Meiryo UI" panose="020B0604030504040204" pitchFamily="50" charset="-128"/>
              </a:rPr>
            </a:b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省力化</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の利用条件</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364088" y="1844824"/>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結果</a:t>
            </a:r>
          </a:p>
        </p:txBody>
      </p:sp>
      <p:sp>
        <p:nvSpPr>
          <p:cNvPr id="10" name="正方形/長方形 9"/>
          <p:cNvSpPr/>
          <p:nvPr/>
        </p:nvSpPr>
        <p:spPr>
          <a:xfrm>
            <a:off x="2267744" y="2195358"/>
            <a:ext cx="6840760" cy="2933496"/>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Meiryo UI" panose="020B0604030504040204" pitchFamily="50" charset="-128"/>
                <a:ea typeface="Meiryo UI" panose="020B0604030504040204" pitchFamily="50" charset="-128"/>
              </a:rPr>
              <a:t>顔認証取得データと運営データに分けて利用条件を取り決めた。</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  　　・顔認証は</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社のコア技術であり、ノウハウ情報である</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センサデータを含めて</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社が独占利用に拘ったため。</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b="1" u="sng" dirty="0">
                <a:solidFill>
                  <a:schemeClr val="tx1"/>
                </a:solidFill>
                <a:latin typeface="Meiryo UI" panose="020B0604030504040204" pitchFamily="50" charset="-128"/>
                <a:ea typeface="Meiryo UI" panose="020B0604030504040204" pitchFamily="50" charset="-128"/>
              </a:rPr>
              <a:t>①顔認証取得データ</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利用条件</a:t>
            </a:r>
            <a:r>
              <a:rPr lang="en-US" altLang="ja-JP" sz="2000" b="1" u="sng" dirty="0">
                <a:solidFill>
                  <a:schemeClr val="tx1"/>
                </a:solidFill>
                <a:latin typeface="Meiryo UI" panose="020B0604030504040204" pitchFamily="50" charset="-128"/>
                <a:ea typeface="Meiryo UI" panose="020B0604030504040204" pitchFamily="50" charset="-128"/>
              </a:rPr>
              <a:t>) A2</a:t>
            </a:r>
            <a:r>
              <a:rPr lang="ja-JP" altLang="en-US" sz="2000" b="1" u="sng" dirty="0">
                <a:solidFill>
                  <a:schemeClr val="tx1"/>
                </a:solidFill>
                <a:latin typeface="Meiryo UI" panose="020B0604030504040204" pitchFamily="50" charset="-128"/>
                <a:ea typeface="Meiryo UI" panose="020B0604030504040204" pitchFamily="50" charset="-128"/>
              </a:rPr>
              <a:t>社は利用不可。</a:t>
            </a:r>
            <a:r>
              <a:rPr lang="en-US" altLang="ja-JP" sz="2000" b="1" u="sng" dirty="0">
                <a:solidFill>
                  <a:schemeClr val="tx1"/>
                </a:solidFill>
                <a:latin typeface="Meiryo UI" panose="020B0604030504040204" pitchFamily="50" charset="-128"/>
                <a:ea typeface="Meiryo UI" panose="020B0604030504040204" pitchFamily="50" charset="-128"/>
              </a:rPr>
              <a:t>B2</a:t>
            </a:r>
            <a:r>
              <a:rPr lang="ja-JP" altLang="en-US" sz="2000" b="1" u="sng" dirty="0">
                <a:solidFill>
                  <a:schemeClr val="tx1"/>
                </a:solidFill>
                <a:latin typeface="Meiryo UI" panose="020B0604030504040204" pitchFamily="50" charset="-128"/>
                <a:ea typeface="Meiryo UI" panose="020B0604030504040204" pitchFamily="50" charset="-128"/>
              </a:rPr>
              <a:t>社は自由。</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社の費用負担</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センサ、データ格納サーバ費</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が条件</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b="1" u="sng" dirty="0">
                <a:solidFill>
                  <a:schemeClr val="tx1"/>
                </a:solidFill>
                <a:latin typeface="Meiryo UI" panose="020B0604030504040204" pitchFamily="50" charset="-128"/>
                <a:ea typeface="Meiryo UI" panose="020B0604030504040204" pitchFamily="50" charset="-128"/>
              </a:rPr>
              <a:t>②運営データ</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利用条件</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 </a:t>
            </a:r>
            <a:r>
              <a:rPr lang="en-US" altLang="ja-JP" sz="2000" b="1" u="sng" dirty="0">
                <a:solidFill>
                  <a:schemeClr val="tx1"/>
                </a:solidFill>
                <a:latin typeface="Meiryo UI" panose="020B0604030504040204" pitchFamily="50" charset="-128"/>
                <a:ea typeface="Meiryo UI" panose="020B0604030504040204" pitchFamily="50" charset="-128"/>
              </a:rPr>
              <a:t>A2</a:t>
            </a:r>
            <a:r>
              <a:rPr lang="ja-JP" altLang="en-US" sz="2000" b="1" u="sng" dirty="0">
                <a:solidFill>
                  <a:schemeClr val="tx1"/>
                </a:solidFill>
                <a:latin typeface="Meiryo UI" panose="020B0604030504040204" pitchFamily="50" charset="-128"/>
                <a:ea typeface="Meiryo UI" panose="020B0604030504040204" pitchFamily="50" charset="-128"/>
              </a:rPr>
              <a:t>社は特定店舗のみ、</a:t>
            </a:r>
            <a:r>
              <a:rPr lang="en-US" altLang="ja-JP" sz="2000" b="1" u="sng" dirty="0">
                <a:solidFill>
                  <a:schemeClr val="tx1"/>
                </a:solidFill>
                <a:latin typeface="Meiryo UI" panose="020B0604030504040204" pitchFamily="50" charset="-128"/>
                <a:ea typeface="Meiryo UI" panose="020B0604030504040204" pitchFamily="50" charset="-128"/>
              </a:rPr>
              <a:t>B2</a:t>
            </a:r>
            <a:r>
              <a:rPr lang="ja-JP" altLang="en-US" sz="2000" b="1" u="sng" dirty="0">
                <a:solidFill>
                  <a:schemeClr val="tx1"/>
                </a:solidFill>
                <a:latin typeface="Meiryo UI" panose="020B0604030504040204" pitchFamily="50" charset="-128"/>
                <a:ea typeface="Meiryo UI" panose="020B0604030504040204" pitchFamily="50" charset="-128"/>
              </a:rPr>
              <a:t>社は社内のみ可。</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双方の貢献を考慮したため。</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267744" y="5200862"/>
            <a:ext cx="6840760" cy="1368152"/>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Meiryo UI" panose="020B0604030504040204" pitchFamily="50" charset="-128"/>
                <a:ea typeface="Meiryo UI" panose="020B0604030504040204" pitchFamily="50" charset="-128"/>
              </a:rPr>
              <a:t>（利用条件）</a:t>
            </a:r>
            <a:r>
              <a:rPr lang="en-US" altLang="ja-JP" sz="2000" b="1" u="sng" dirty="0">
                <a:solidFill>
                  <a:schemeClr val="tx1"/>
                </a:solidFill>
                <a:latin typeface="Meiryo UI" panose="020B0604030504040204" pitchFamily="50" charset="-128"/>
                <a:ea typeface="Meiryo UI" panose="020B0604030504040204" pitchFamily="50" charset="-128"/>
              </a:rPr>
              <a:t>A2, B2</a:t>
            </a:r>
            <a:r>
              <a:rPr lang="ja-JP" altLang="en-US" sz="2000" b="1" u="sng" dirty="0">
                <a:solidFill>
                  <a:schemeClr val="tx1"/>
                </a:solidFill>
                <a:latin typeface="Meiryo UI" panose="020B0604030504040204" pitchFamily="50" charset="-128"/>
                <a:ea typeface="Meiryo UI" panose="020B0604030504040204" pitchFamily="50" charset="-128"/>
              </a:rPr>
              <a:t>ともに自由に利用可能。</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　　　　　　　　　但し、</a:t>
            </a:r>
            <a:r>
              <a:rPr lang="ja-JP" altLang="en-US" sz="2000" b="1" u="sng" dirty="0">
                <a:solidFill>
                  <a:schemeClr val="tx1"/>
                </a:solidFill>
                <a:latin typeface="Meiryo UI" panose="020B0604030504040204" pitchFamily="50" charset="-128"/>
                <a:ea typeface="Meiryo UI" panose="020B0604030504040204" pitchFamily="50" charset="-128"/>
              </a:rPr>
              <a:t>互いの競合への開示は事前同意要。</a:t>
            </a:r>
            <a:endParaRPr lang="en-US" altLang="ja-JP" sz="2000" b="1" u="sng" dirty="0">
              <a:solidFill>
                <a:schemeClr val="tx1"/>
              </a:solidFill>
              <a:latin typeface="Meiryo UI" panose="020B0604030504040204" pitchFamily="50" charset="-128"/>
              <a:ea typeface="Meiryo UI" panose="020B0604030504040204" pitchFamily="50" charset="-128"/>
            </a:endParaRPr>
          </a:p>
          <a:p>
            <a:pPr marL="541338" lvl="1" indent="-84138"/>
            <a:r>
              <a:rPr lang="ja-JP" altLang="en-US" sz="2000" dirty="0">
                <a:solidFill>
                  <a:schemeClr val="tx1"/>
                </a:solidFill>
                <a:latin typeface="Meiryo UI" panose="020B0604030504040204" pitchFamily="50" charset="-128"/>
                <a:ea typeface="Meiryo UI" panose="020B0604030504040204" pitchFamily="50" charset="-128"/>
              </a:rPr>
              <a:t>・両社が長い期間、協業関係を維持することを前提とし、競合への開示を除いては制約を設けなかった。</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1524236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交渉の争点と方針 </a:t>
            </a:r>
            <a:r>
              <a:rPr kumimoji="1" lang="en-US" altLang="ja-JP" dirty="0"/>
              <a:t>(B2</a:t>
            </a:r>
            <a:r>
              <a:rPr kumimoji="1" lang="ja-JP" altLang="en-US" dirty="0"/>
              <a:t>社視点</a:t>
            </a:r>
            <a:r>
              <a:rPr kumimoji="1" lang="en-US" altLang="ja-JP" dirty="0"/>
              <a:t>)</a:t>
            </a:r>
            <a:endParaRPr kumimoji="1" lang="ja-JP" altLang="en-US" dirty="0"/>
          </a:p>
        </p:txBody>
      </p:sp>
      <p:sp>
        <p:nvSpPr>
          <p:cNvPr id="3" name="コンテンツ プレースホルダー 2"/>
          <p:cNvSpPr>
            <a:spLocks noGrp="1"/>
          </p:cNvSpPr>
          <p:nvPr>
            <p:ph idx="1"/>
          </p:nvPr>
        </p:nvSpPr>
        <p:spPr>
          <a:xfrm>
            <a:off x="50852" y="722844"/>
            <a:ext cx="9036496" cy="2922180"/>
          </a:xfrm>
        </p:spPr>
        <p:txBody>
          <a:bodyPr/>
          <a:lstStyle/>
          <a:p>
            <a:r>
              <a:rPr lang="ja-JP" altLang="en-US" sz="2000" dirty="0"/>
              <a:t>コア技術である顔認証のノウハウ情報漏洩防止を狙いし</a:t>
            </a:r>
            <a:r>
              <a:rPr kumimoji="1" lang="ja-JP" altLang="en-US" sz="2000" dirty="0"/>
              <a:t>、以下交渉方針とした。</a:t>
            </a:r>
            <a:endParaRPr kumimoji="1" lang="en-US" altLang="ja-JP" sz="2000" dirty="0"/>
          </a:p>
          <a:p>
            <a:r>
              <a:rPr lang="ja-JP" altLang="en-US" sz="2000" b="1" dirty="0"/>
              <a:t>創出</a:t>
            </a:r>
            <a:r>
              <a:rPr kumimoji="1" lang="ja-JP" altLang="en-US" sz="2000" b="1" dirty="0"/>
              <a:t>データ</a:t>
            </a:r>
            <a:r>
              <a:rPr kumimoji="1" lang="en-US" altLang="ja-JP" sz="2000" b="1" dirty="0"/>
              <a:t>(</a:t>
            </a:r>
            <a:r>
              <a:rPr kumimoji="1" lang="ja-JP" altLang="en-US" sz="2000" b="1" dirty="0"/>
              <a:t>センサデータ）</a:t>
            </a:r>
            <a:endParaRPr kumimoji="1" lang="en-US" altLang="ja-JP" sz="2000" b="1" dirty="0"/>
          </a:p>
          <a:p>
            <a:pPr marL="0" indent="0">
              <a:spcBef>
                <a:spcPts val="200"/>
              </a:spcBef>
              <a:buNone/>
            </a:pPr>
            <a:r>
              <a:rPr lang="ja-JP" altLang="en-US" sz="2000" dirty="0"/>
              <a:t>　　顔画像自体、並びに顔認証結果は貴重なノウハウ情報であり、</a:t>
            </a:r>
            <a:r>
              <a:rPr kumimoji="1" lang="ja-JP" altLang="en-US" sz="2000" dirty="0"/>
              <a:t>顔認証取得データ</a:t>
            </a:r>
            <a:endParaRPr kumimoji="1" lang="en-US" altLang="ja-JP" sz="2000" dirty="0"/>
          </a:p>
          <a:p>
            <a:pPr marL="0" indent="0" eaLnBrk="1">
              <a:spcBef>
                <a:spcPts val="200"/>
              </a:spcBef>
              <a:buNone/>
            </a:pPr>
            <a:r>
              <a:rPr lang="ja-JP" altLang="en-US" sz="2000" dirty="0"/>
              <a:t>　　</a:t>
            </a:r>
            <a:r>
              <a:rPr kumimoji="1" lang="ja-JP" altLang="en-US" sz="2000" dirty="0"/>
              <a:t>は</a:t>
            </a:r>
            <a:r>
              <a:rPr kumimoji="1" lang="en-US" altLang="ja-JP" sz="2000" dirty="0"/>
              <a:t>B2</a:t>
            </a:r>
            <a:r>
              <a:rPr kumimoji="1" lang="ja-JP" altLang="en-US" sz="2000" dirty="0"/>
              <a:t>社のみ利用可とすることは譲らない。</a:t>
            </a:r>
            <a:endParaRPr kumimoji="1" lang="en-US" altLang="ja-JP" sz="2000" dirty="0"/>
          </a:p>
          <a:p>
            <a:pPr marL="0" indent="0">
              <a:spcBef>
                <a:spcPts val="200"/>
              </a:spcBef>
              <a:buNone/>
            </a:pPr>
            <a:r>
              <a:rPr lang="ja-JP" altLang="en-US" sz="2000" dirty="0"/>
              <a:t>　　</a:t>
            </a:r>
            <a:r>
              <a:rPr kumimoji="1" lang="ja-JP" altLang="en-US" sz="2000" dirty="0"/>
              <a:t>一方、運営データ</a:t>
            </a:r>
            <a:r>
              <a:rPr lang="ja-JP" altLang="en-US" sz="2000" dirty="0"/>
              <a:t>に</a:t>
            </a:r>
            <a:r>
              <a:rPr kumimoji="1" lang="ja-JP" altLang="en-US" sz="2000" dirty="0"/>
              <a:t>は拘わらないが、譲歩代として、第一主張は</a:t>
            </a:r>
            <a:r>
              <a:rPr kumimoji="1" lang="en-US" altLang="ja-JP" sz="2000" dirty="0"/>
              <a:t>B2</a:t>
            </a:r>
            <a:r>
              <a:rPr kumimoji="1" lang="ja-JP" altLang="en-US" sz="2000" dirty="0"/>
              <a:t>側有利に設定</a:t>
            </a:r>
            <a:r>
              <a:rPr lang="ja-JP" altLang="en-US" sz="2000" dirty="0"/>
              <a:t>。</a:t>
            </a:r>
            <a:endParaRPr kumimoji="1" lang="en-US" altLang="ja-JP" sz="2000" dirty="0"/>
          </a:p>
          <a:p>
            <a:r>
              <a:rPr lang="ja-JP" altLang="en-US" sz="2000" b="1" dirty="0"/>
              <a:t>ソリューション </a:t>
            </a:r>
            <a:r>
              <a:rPr lang="en-US" altLang="ja-JP" sz="2000" b="1" dirty="0"/>
              <a:t>(</a:t>
            </a:r>
            <a:r>
              <a:rPr lang="ja-JP" altLang="en-US" sz="2000" b="1" dirty="0"/>
              <a:t>省力化）</a:t>
            </a:r>
            <a:endParaRPr lang="en-US" altLang="ja-JP" sz="2000" dirty="0"/>
          </a:p>
          <a:p>
            <a:pPr marL="0" indent="0">
              <a:spcBef>
                <a:spcPts val="200"/>
              </a:spcBef>
              <a:buNone/>
            </a:pPr>
            <a:r>
              <a:rPr lang="ja-JP" altLang="en-US" sz="2000" dirty="0"/>
              <a:t>    特定店舗特有のソリューション（他の店舗への展開は難しい）となる可能性が高く、</a:t>
            </a:r>
            <a:endParaRPr lang="en-US" altLang="ja-JP" sz="2000" dirty="0"/>
          </a:p>
          <a:p>
            <a:pPr marL="0" indent="0">
              <a:spcBef>
                <a:spcPts val="200"/>
              </a:spcBef>
              <a:buNone/>
            </a:pPr>
            <a:r>
              <a:rPr lang="ja-JP" altLang="en-US" sz="2000" dirty="0"/>
              <a:t>　　拘らないが、交渉時の譲歩代として、第一主張は</a:t>
            </a:r>
            <a:r>
              <a:rPr lang="en-US" altLang="ja-JP" sz="2000" dirty="0"/>
              <a:t>B2</a:t>
            </a:r>
            <a:r>
              <a:rPr lang="ja-JP" altLang="en-US" sz="2000" dirty="0"/>
              <a:t>側有利に設定。</a:t>
            </a:r>
            <a:endParaRPr lang="en-US" altLang="ja-JP"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51</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764055091"/>
              </p:ext>
            </p:extLst>
          </p:nvPr>
        </p:nvGraphicFramePr>
        <p:xfrm>
          <a:off x="146482" y="3483752"/>
          <a:ext cx="8856986" cy="2895600"/>
        </p:xfrm>
        <a:graphic>
          <a:graphicData uri="http://schemas.openxmlformats.org/drawingml/2006/table">
            <a:tbl>
              <a:tblPr firstRow="1" bandRow="1"/>
              <a:tblGrid>
                <a:gridCol w="1191033">
                  <a:extLst>
                    <a:ext uri="{9D8B030D-6E8A-4147-A177-3AD203B41FA5}">
                      <a16:colId xmlns:a16="http://schemas.microsoft.com/office/drawing/2014/main" xmlns="" val="20001"/>
                    </a:ext>
                  </a:extLst>
                </a:gridCol>
                <a:gridCol w="1002237">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2670171">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2553385">
                  <a:extLst>
                    <a:ext uri="{9D8B030D-6E8A-4147-A177-3AD203B41FA5}">
                      <a16:colId xmlns:a16="http://schemas.microsoft.com/office/drawing/2014/main" xmlns="" val="20006"/>
                    </a:ext>
                  </a:extLst>
                </a:gridCol>
              </a:tblGrid>
              <a:tr h="14401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項目</a:t>
                      </a: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内容</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600" b="0" dirty="0">
                          <a:solidFill>
                            <a:schemeClr val="tx1"/>
                          </a:solidFill>
                          <a:latin typeface="Meiryo UI" panose="020B0604030504040204" pitchFamily="50" charset="-128"/>
                          <a:ea typeface="Meiryo UI" panose="020B0604030504040204" pitchFamily="50" charset="-128"/>
                        </a:rPr>
                        <a:t>B2</a:t>
                      </a:r>
                      <a:r>
                        <a:rPr kumimoji="1" lang="ja-JP" altLang="en-US" sz="1600" b="0" dirty="0">
                          <a:solidFill>
                            <a:schemeClr val="tx1"/>
                          </a:solidFill>
                          <a:latin typeface="Meiryo UI" panose="020B0604030504040204" pitchFamily="50" charset="-128"/>
                          <a:ea typeface="Meiryo UI" panose="020B0604030504040204" pitchFamily="50" charset="-128"/>
                        </a:rPr>
                        <a:t>社の第一主張</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gridSpan="2">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B2</a:t>
                      </a:r>
                      <a:r>
                        <a:rPr kumimoji="1" lang="ja-JP" altLang="en-US" sz="1600" b="0" dirty="0">
                          <a:solidFill>
                            <a:schemeClr val="tx1"/>
                          </a:solidFill>
                          <a:latin typeface="Meiryo UI" panose="020B0604030504040204" pitchFamily="50" charset="-128"/>
                          <a:ea typeface="Meiryo UI" panose="020B0604030504040204" pitchFamily="50" charset="-128"/>
                        </a:rPr>
                        <a:t>社のボトム条件</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xmlns="" val="10004"/>
                  </a:ext>
                </a:extLst>
              </a:tr>
              <a:tr h="240784">
                <a:tc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主体</a:t>
                      </a:r>
                      <a:r>
                        <a:rPr kumimoji="1" lang="ja-JP" altLang="en-US" sz="1600" b="0" dirty="0">
                          <a:solidFill>
                            <a:schemeClr val="tx2"/>
                          </a:solidFill>
                          <a:latin typeface="Meiryo UI" panose="020B0604030504040204" pitchFamily="50" charset="-128"/>
                          <a:ea typeface="Meiryo UI" panose="020B0604030504040204" pitchFamily="50" charset="-128"/>
                        </a:rPr>
                        <a:t>*</a:t>
                      </a:r>
                      <a:r>
                        <a:rPr kumimoji="1" lang="en-US" altLang="ja-JP" sz="1600" b="0" dirty="0">
                          <a:solidFill>
                            <a:schemeClr val="tx2"/>
                          </a:solidFill>
                          <a:latin typeface="Meiryo UI" panose="020B0604030504040204" pitchFamily="50" charset="-128"/>
                          <a:ea typeface="Meiryo UI" panose="020B0604030504040204" pitchFamily="50" charset="-128"/>
                        </a:rPr>
                        <a:t>1</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dirty="0">
                          <a:solidFill>
                            <a:schemeClr val="tx1"/>
                          </a:solidFill>
                          <a:latin typeface="Meiryo UI" panose="020B0604030504040204" pitchFamily="50" charset="-128"/>
                          <a:ea typeface="Meiryo UI" panose="020B0604030504040204" pitchFamily="50" charset="-128"/>
                        </a:rPr>
                        <a:t>主体</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551551">
                <a:tc rowSpan="2">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創出データ</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rPr>
                        <a:t>（センサ</a:t>
                      </a:r>
                      <a:r>
                        <a:rPr kumimoji="1" lang="en-US" altLang="ja-JP" sz="1600" b="1" dirty="0">
                          <a:solidFill>
                            <a:schemeClr val="tx1"/>
                          </a:solidFill>
                          <a:latin typeface="Meiryo UI" panose="020B0604030504040204" pitchFamily="50" charset="-128"/>
                          <a:ea typeface="Meiryo UI" panose="020B0604030504040204" pitchFamily="50" charset="-128"/>
                        </a:rPr>
                        <a:t/>
                      </a:r>
                      <a:br>
                        <a:rPr kumimoji="1" lang="en-US" altLang="ja-JP" sz="1600" b="1" dirty="0">
                          <a:solidFill>
                            <a:schemeClr val="tx1"/>
                          </a:solidFill>
                          <a:latin typeface="Meiryo UI" panose="020B0604030504040204" pitchFamily="50" charset="-128"/>
                          <a:ea typeface="Meiryo UI" panose="020B0604030504040204" pitchFamily="50" charset="-128"/>
                        </a:rPr>
                      </a:br>
                      <a:r>
                        <a:rPr kumimoji="1" lang="ja-JP" altLang="en-US" sz="1600" b="1" dirty="0">
                          <a:solidFill>
                            <a:schemeClr val="tx1"/>
                          </a:solidFill>
                          <a:latin typeface="Meiryo UI" panose="020B0604030504040204" pitchFamily="50" charset="-128"/>
                          <a:ea typeface="Meiryo UI" panose="020B0604030504040204" pitchFamily="50" charset="-128"/>
                        </a:rPr>
                        <a:t>　データ）</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1" dirty="0">
                          <a:solidFill>
                            <a:schemeClr val="tx1"/>
                          </a:solidFill>
                          <a:latin typeface="Meiryo UI" panose="020B0604030504040204" pitchFamily="50" charset="-128"/>
                          <a:ea typeface="Meiryo UI" panose="020B0604030504040204" pitchFamily="50" charset="-128"/>
                        </a:rPr>
                        <a:t>顔認証取得データ</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u="none" dirty="0">
                          <a:solidFill>
                            <a:schemeClr val="tx1"/>
                          </a:solidFill>
                          <a:latin typeface="Meiryo UI" panose="020B0604030504040204" pitchFamily="50" charset="-128"/>
                          <a:ea typeface="Meiryo UI" panose="020B0604030504040204" pitchFamily="50" charset="-128"/>
                        </a:rPr>
                        <a:t>B2</a:t>
                      </a:r>
                      <a:r>
                        <a:rPr kumimoji="1" lang="ja-JP" altLang="en-US" sz="1600" b="0" u="none" dirty="0">
                          <a:solidFill>
                            <a:schemeClr val="tx1"/>
                          </a:solidFill>
                          <a:latin typeface="Meiryo UI" panose="020B0604030504040204" pitchFamily="50" charset="-128"/>
                          <a:ea typeface="Meiryo UI" panose="020B0604030504040204" pitchFamily="50" charset="-128"/>
                        </a:rPr>
                        <a:t>社：自由</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l"/>
                      <a:r>
                        <a:rPr kumimoji="1" lang="en-US" altLang="ja-JP" sz="1600" b="0" u="none" dirty="0">
                          <a:solidFill>
                            <a:schemeClr val="tx1"/>
                          </a:solidFill>
                          <a:latin typeface="Meiryo UI" panose="020B0604030504040204" pitchFamily="50" charset="-128"/>
                          <a:ea typeface="Meiryo UI" panose="020B0604030504040204" pitchFamily="50" charset="-128"/>
                        </a:rPr>
                        <a:t>A2</a:t>
                      </a:r>
                      <a:r>
                        <a:rPr kumimoji="1" lang="ja-JP" altLang="en-US" sz="1600" b="0" u="none" dirty="0">
                          <a:solidFill>
                            <a:schemeClr val="tx1"/>
                          </a:solidFill>
                          <a:latin typeface="Meiryo UI" panose="020B0604030504040204" pitchFamily="50" charset="-128"/>
                          <a:ea typeface="Meiryo UI" panose="020B0604030504040204" pitchFamily="50" charset="-128"/>
                        </a:rPr>
                        <a:t>社：利用不可</a:t>
                      </a: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p>
                      <a:pPr algn="l"/>
                      <a:r>
                        <a:rPr kumimoji="1" lang="ja-JP" altLang="en-US" sz="1600" b="0" dirty="0" err="1">
                          <a:solidFill>
                            <a:schemeClr val="tx1"/>
                          </a:solidFill>
                          <a:latin typeface="Meiryo UI" panose="020B0604030504040204" pitchFamily="50" charset="-128"/>
                          <a:ea typeface="Meiryo UI" panose="020B0604030504040204" pitchFamily="50" charset="-128"/>
                        </a:rPr>
                        <a:t>ー</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err="1">
                          <a:solidFill>
                            <a:schemeClr val="tx1"/>
                          </a:solidFill>
                          <a:latin typeface="Meiryo UI" panose="020B0604030504040204" pitchFamily="50" charset="-128"/>
                          <a:ea typeface="Meiryo UI" panose="020B0604030504040204" pitchFamily="50" charset="-128"/>
                          <a:cs typeface="+mn-cs"/>
                        </a:rPr>
                        <a:t>ー</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譲歩しない</a:t>
                      </a:r>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51551">
                <a:tc vMerge="1">
                  <a:txBody>
                    <a:bodyPr/>
                    <a:lstStyle/>
                    <a:p>
                      <a:endParaRPr kumimoji="1" lang="ja-JP" altLang="en-US"/>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購買状況等の運営データ</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u="none" dirty="0">
                          <a:solidFill>
                            <a:schemeClr val="tx1"/>
                          </a:solidFill>
                          <a:latin typeface="Meiryo UI" panose="020B0604030504040204" pitchFamily="50" charset="-128"/>
                          <a:ea typeface="Meiryo UI" panose="020B0604030504040204" pitchFamily="50" charset="-128"/>
                        </a:rPr>
                        <a:t>B2</a:t>
                      </a:r>
                      <a:r>
                        <a:rPr kumimoji="1" lang="ja-JP" altLang="en-US" sz="1600" b="0" u="none" dirty="0">
                          <a:solidFill>
                            <a:schemeClr val="tx1"/>
                          </a:solidFill>
                          <a:latin typeface="Meiryo UI" panose="020B0604030504040204" pitchFamily="50" charset="-128"/>
                          <a:ea typeface="Meiryo UI" panose="020B0604030504040204" pitchFamily="50" charset="-128"/>
                        </a:rPr>
                        <a:t>社：自由</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l"/>
                      <a:r>
                        <a:rPr kumimoji="1" lang="en-US" altLang="ja-JP" sz="1600" b="0" u="none" dirty="0">
                          <a:solidFill>
                            <a:schemeClr val="tx1"/>
                          </a:solidFill>
                          <a:latin typeface="Meiryo UI" panose="020B0604030504040204" pitchFamily="50" charset="-128"/>
                          <a:ea typeface="Meiryo UI" panose="020B0604030504040204" pitchFamily="50" charset="-128"/>
                        </a:rPr>
                        <a:t>A2</a:t>
                      </a:r>
                      <a:r>
                        <a:rPr kumimoji="1" lang="ja-JP" altLang="en-US" sz="1600" b="0" u="none" dirty="0">
                          <a:solidFill>
                            <a:schemeClr val="tx1"/>
                          </a:solidFill>
                          <a:latin typeface="Meiryo UI" panose="020B0604030504040204" pitchFamily="50" charset="-128"/>
                          <a:ea typeface="Meiryo UI" panose="020B0604030504040204" pitchFamily="50" charset="-128"/>
                        </a:rPr>
                        <a:t>社：特定店舗のみ利用可。　　　</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1600" b="0" u="none" dirty="0">
                          <a:solidFill>
                            <a:schemeClr val="tx1"/>
                          </a:solidFill>
                          <a:latin typeface="Meiryo UI" panose="020B0604030504040204" pitchFamily="50" charset="-128"/>
                          <a:ea typeface="Meiryo UI" panose="020B0604030504040204" pitchFamily="50" charset="-128"/>
                        </a:rPr>
                        <a:t>　　　　　他店舗への展開禁止。</a:t>
                      </a: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A2</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600" b="0" u="none" dirty="0">
                          <a:solidFill>
                            <a:schemeClr val="tx1"/>
                          </a:solidFill>
                          <a:latin typeface="Meiryo UI" panose="020B0604030504040204" pitchFamily="50" charset="-128"/>
                          <a:ea typeface="Meiryo UI" panose="020B0604030504040204" pitchFamily="50" charset="-128"/>
                        </a:rPr>
                        <a:t>B2</a:t>
                      </a:r>
                      <a:r>
                        <a:rPr kumimoji="1" lang="ja-JP" altLang="en-US" sz="1600" b="0" u="none" dirty="0">
                          <a:solidFill>
                            <a:schemeClr val="tx1"/>
                          </a:solidFill>
                          <a:latin typeface="Meiryo UI" panose="020B0604030504040204" pitchFamily="50" charset="-128"/>
                          <a:ea typeface="Meiryo UI" panose="020B0604030504040204" pitchFamily="50" charset="-128"/>
                        </a:rPr>
                        <a:t>社：社内利用可。但し、</a:t>
                      </a:r>
                      <a:r>
                        <a:rPr kumimoji="1" lang="ja-JP" altLang="en-US" sz="1600" b="0" dirty="0">
                          <a:solidFill>
                            <a:schemeClr val="tx1"/>
                          </a:solidFill>
                          <a:latin typeface="Meiryo UI" panose="020B0604030504040204" pitchFamily="50" charset="-128"/>
                          <a:ea typeface="Meiryo UI" panose="020B0604030504040204" pitchFamily="50" charset="-128"/>
                        </a:rPr>
                        <a:t>他社向け利用は</a:t>
                      </a:r>
                      <a:r>
                        <a:rPr kumimoji="1" lang="en-US" altLang="ja-JP" sz="1600" b="0" dirty="0">
                          <a:solidFill>
                            <a:schemeClr val="tx1"/>
                          </a:solidFill>
                          <a:latin typeface="Meiryo UI" panose="020B0604030504040204" pitchFamily="50" charset="-128"/>
                          <a:ea typeface="Meiryo UI" panose="020B0604030504040204" pitchFamily="50" charset="-128"/>
                        </a:rPr>
                        <a:t>A2</a:t>
                      </a:r>
                      <a:r>
                        <a:rPr kumimoji="1" lang="ja-JP" altLang="en-US" sz="1600" b="0" dirty="0">
                          <a:solidFill>
                            <a:schemeClr val="tx1"/>
                          </a:solidFill>
                          <a:latin typeface="Meiryo UI" panose="020B0604030504040204" pitchFamily="50" charset="-128"/>
                          <a:ea typeface="Meiryo UI" panose="020B0604030504040204" pitchFamily="50" charset="-128"/>
                        </a:rPr>
                        <a:t>の同意要。</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en-US" altLang="ja-JP" sz="1600" b="0" u="none" dirty="0">
                          <a:solidFill>
                            <a:schemeClr val="tx1"/>
                          </a:solidFill>
                          <a:latin typeface="Meiryo UI" panose="020B0604030504040204" pitchFamily="50" charset="-128"/>
                          <a:ea typeface="Meiryo UI" panose="020B0604030504040204" pitchFamily="50" charset="-128"/>
                        </a:rPr>
                        <a:t>A2</a:t>
                      </a:r>
                      <a:r>
                        <a:rPr kumimoji="1" lang="ja-JP" altLang="en-US" sz="1600" b="0" u="none" dirty="0">
                          <a:solidFill>
                            <a:schemeClr val="tx1"/>
                          </a:solidFill>
                          <a:latin typeface="Meiryo UI" panose="020B0604030504040204" pitchFamily="50" charset="-128"/>
                          <a:ea typeface="Meiryo UI" panose="020B0604030504040204" pitchFamily="50" charset="-128"/>
                        </a:rPr>
                        <a:t>社：左記と同じ。</a:t>
                      </a: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5155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600" b="1" dirty="0">
                          <a:solidFill>
                            <a:schemeClr val="tx1"/>
                          </a:solidFill>
                          <a:latin typeface="Meiryo UI" panose="020B0604030504040204" pitchFamily="50" charset="-128"/>
                          <a:ea typeface="Meiryo UI" panose="020B0604030504040204" pitchFamily="50" charset="-128"/>
                        </a:rPr>
                        <a:t>ソリューション（省力化）</a:t>
                      </a:r>
                    </a:p>
                  </a:txBody>
                  <a:tcPr marL="36000" marR="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店内レイアウト等の提案</a:t>
                      </a:r>
                      <a:endParaRPr kumimoji="1" lang="ja-JP" altLang="en-US" sz="1600" b="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社</a:t>
                      </a:r>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B2</a:t>
                      </a:r>
                      <a:r>
                        <a:rPr kumimoji="1" lang="ja-JP" altLang="en-US" sz="1600" b="0" dirty="0">
                          <a:solidFill>
                            <a:schemeClr val="tx1"/>
                          </a:solidFill>
                          <a:latin typeface="Meiryo UI" panose="020B0604030504040204" pitchFamily="50" charset="-128"/>
                          <a:ea typeface="Meiryo UI" panose="020B0604030504040204" pitchFamily="50" charset="-128"/>
                        </a:rPr>
                        <a:t>社：自由</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eiryo UI" panose="020B0604030504040204" pitchFamily="50" charset="-128"/>
                          <a:ea typeface="Meiryo UI" panose="020B0604030504040204" pitchFamily="50" charset="-128"/>
                        </a:rPr>
                        <a:t>A2</a:t>
                      </a:r>
                      <a:r>
                        <a:rPr kumimoji="1" lang="ja-JP" altLang="en-US" sz="1600" b="0" dirty="0">
                          <a:solidFill>
                            <a:schemeClr val="tx1"/>
                          </a:solidFill>
                          <a:latin typeface="Meiryo UI" panose="020B0604030504040204" pitchFamily="50" charset="-128"/>
                          <a:ea typeface="Meiryo UI" panose="020B0604030504040204" pitchFamily="50" charset="-128"/>
                        </a:rPr>
                        <a:t>社：特定店舗と他店舗</a:t>
                      </a: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の運営改善用途に自由に利用可</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B2</a:t>
                      </a:r>
                      <a:r>
                        <a:rPr kumimoji="1" lang="ja-JP" altLang="en-US" sz="1600" b="0" dirty="0">
                          <a:solidFill>
                            <a:schemeClr val="tx1"/>
                          </a:solidFill>
                          <a:latin typeface="Meiryo UI" panose="020B0604030504040204" pitchFamily="50" charset="-128"/>
                          <a:ea typeface="Meiryo UI" panose="020B0604030504040204" pitchFamily="50" charset="-128"/>
                        </a:rPr>
                        <a:t>社</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B2</a:t>
                      </a:r>
                      <a:r>
                        <a:rPr kumimoji="1" lang="ja-JP" altLang="en-US" sz="1600" b="0" dirty="0">
                          <a:solidFill>
                            <a:schemeClr val="tx1"/>
                          </a:solidFill>
                          <a:latin typeface="Meiryo UI" panose="020B0604030504040204" pitchFamily="50" charset="-128"/>
                          <a:ea typeface="Meiryo UI" panose="020B0604030504040204" pitchFamily="50" charset="-128"/>
                        </a:rPr>
                        <a:t>社：自由。但し、他社向け利用は</a:t>
                      </a:r>
                      <a:r>
                        <a:rPr kumimoji="1" lang="en-US" altLang="ja-JP" sz="1600" b="0" dirty="0">
                          <a:solidFill>
                            <a:schemeClr val="tx1"/>
                          </a:solidFill>
                          <a:latin typeface="Meiryo UI" panose="020B0604030504040204" pitchFamily="50" charset="-128"/>
                          <a:ea typeface="Meiryo UI" panose="020B0604030504040204" pitchFamily="50" charset="-128"/>
                        </a:rPr>
                        <a:t>A2</a:t>
                      </a:r>
                      <a:r>
                        <a:rPr kumimoji="1" lang="ja-JP" altLang="en-US" sz="1600" b="0" dirty="0">
                          <a:solidFill>
                            <a:schemeClr val="tx1"/>
                          </a:solidFill>
                          <a:latin typeface="Meiryo UI" panose="020B0604030504040204" pitchFamily="50" charset="-128"/>
                          <a:ea typeface="Meiryo UI" panose="020B0604030504040204" pitchFamily="50" charset="-128"/>
                        </a:rPr>
                        <a:t>社の同意要。</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eiryo UI" panose="020B0604030504040204" pitchFamily="50" charset="-128"/>
                          <a:ea typeface="Meiryo UI" panose="020B0604030504040204" pitchFamily="50" charset="-128"/>
                        </a:rPr>
                        <a:t>A2</a:t>
                      </a:r>
                      <a:r>
                        <a:rPr kumimoji="1" lang="ja-JP" altLang="en-US" sz="1600" b="0" dirty="0">
                          <a:solidFill>
                            <a:schemeClr val="tx1"/>
                          </a:solidFill>
                          <a:latin typeface="Meiryo UI" panose="020B0604030504040204" pitchFamily="50" charset="-128"/>
                          <a:ea typeface="Meiryo UI" panose="020B0604030504040204" pitchFamily="50" charset="-128"/>
                        </a:rPr>
                        <a:t>社：左記と同じ。</a:t>
                      </a:r>
                    </a:p>
                  </a:txBody>
                  <a:tcPr marL="36000" marR="3600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
        <p:nvSpPr>
          <p:cNvPr id="10" name="角丸四角形 9"/>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
        <p:nvSpPr>
          <p:cNvPr id="7" name="テキスト ボックス 6"/>
          <p:cNvSpPr txBox="1"/>
          <p:nvPr/>
        </p:nvSpPr>
        <p:spPr>
          <a:xfrm>
            <a:off x="25401" y="6440653"/>
            <a:ext cx="8748464" cy="369332"/>
          </a:xfrm>
          <a:prstGeom prst="rect">
            <a:avLst/>
          </a:prstGeom>
          <a:solidFill>
            <a:schemeClr val="bg1"/>
          </a:solidFill>
        </p:spPr>
        <p:txBody>
          <a:bodyPr wrap="square" lIns="36000" tIns="0" rIns="36000" bIns="0" rtlCol="0">
            <a:spAutoFit/>
          </a:bodyPr>
          <a:lstStyle/>
          <a:p>
            <a:pPr marL="176213" indent="-176213"/>
            <a:r>
              <a:rPr lang="en-US" altLang="ja-JP" sz="1200" dirty="0">
                <a:solidFill>
                  <a:schemeClr val="tx2"/>
                </a:solidFill>
                <a:latin typeface="Meiryo UI" panose="020B0604030504040204" pitchFamily="50" charset="-128"/>
                <a:ea typeface="Meiryo UI" panose="020B0604030504040204" pitchFamily="50" charset="-128"/>
              </a:rPr>
              <a:t>*1  </a:t>
            </a:r>
            <a:r>
              <a:rPr lang="ja-JP" altLang="en-US" sz="1200" dirty="0">
                <a:solidFill>
                  <a:schemeClr val="tx2"/>
                </a:solidFill>
                <a:latin typeface="Meiryo UI" panose="020B0604030504040204" pitchFamily="50" charset="-128"/>
                <a:ea typeface="Meiryo UI" panose="020B0604030504040204" pitchFamily="50" charset="-128"/>
              </a:rPr>
              <a:t>ここでいう「主体」とは、左記「内容」に記載の対象が①知的財産権で保護される場合は、当該対象の帰属先をいい、②知的財産権で保護</a:t>
            </a:r>
            <a:r>
              <a:rPr lang="en-US" altLang="ja-JP" sz="1200" dirty="0">
                <a:solidFill>
                  <a:schemeClr val="tx2"/>
                </a:solidFill>
                <a:latin typeface="Meiryo UI" panose="020B0604030504040204" pitchFamily="50" charset="-128"/>
                <a:ea typeface="Meiryo UI" panose="020B0604030504040204" pitchFamily="50" charset="-128"/>
              </a:rPr>
              <a:t/>
            </a:r>
            <a:br>
              <a:rPr lang="en-US" altLang="ja-JP" sz="1200" dirty="0">
                <a:solidFill>
                  <a:schemeClr val="tx2"/>
                </a:solidFill>
                <a:latin typeface="Meiryo UI" panose="020B0604030504040204" pitchFamily="50" charset="-128"/>
                <a:ea typeface="Meiryo UI" panose="020B0604030504040204" pitchFamily="50" charset="-128"/>
              </a:rPr>
            </a:br>
            <a:r>
              <a:rPr lang="ja-JP" altLang="en-US" sz="1200" dirty="0">
                <a:solidFill>
                  <a:schemeClr val="tx2"/>
                </a:solidFill>
                <a:latin typeface="Meiryo UI" panose="020B0604030504040204" pitchFamily="50" charset="-128"/>
                <a:ea typeface="Meiryo UI" panose="020B0604030504040204" pitchFamily="50" charset="-128"/>
              </a:rPr>
              <a:t>　されない場合は、当該対象を最初に取得した者をいう（以下同様）。</a:t>
            </a:r>
            <a:endParaRPr kumimoji="1" lang="en-US" altLang="ja-JP" sz="12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1325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交渉経緯</a:t>
            </a:r>
            <a:endParaRPr kumimoji="1" lang="ja-JP" altLang="en-US" dirty="0"/>
          </a:p>
        </p:txBody>
      </p:sp>
      <p:sp>
        <p:nvSpPr>
          <p:cNvPr id="3" name="コンテンツ プレースホルダー 2"/>
          <p:cNvSpPr>
            <a:spLocks noGrp="1"/>
          </p:cNvSpPr>
          <p:nvPr>
            <p:ph idx="1"/>
          </p:nvPr>
        </p:nvSpPr>
        <p:spPr>
          <a:xfrm>
            <a:off x="183981" y="844143"/>
            <a:ext cx="8785225" cy="5465177"/>
          </a:xfrm>
        </p:spPr>
        <p:txBody>
          <a:bodyPr/>
          <a:lstStyle/>
          <a:p>
            <a:r>
              <a:rPr lang="ja-JP" altLang="en-US" b="1" dirty="0"/>
              <a:t>創出</a:t>
            </a:r>
            <a:r>
              <a:rPr kumimoji="1" lang="ja-JP" altLang="en-US" b="1" dirty="0"/>
              <a:t>データ</a:t>
            </a:r>
            <a:r>
              <a:rPr kumimoji="1" lang="en-US" altLang="ja-JP" b="1" dirty="0"/>
              <a:t>(</a:t>
            </a:r>
            <a:r>
              <a:rPr lang="ja-JP" altLang="en-US" b="1" dirty="0"/>
              <a:t>センサデータ）の利用条件</a:t>
            </a:r>
          </a:p>
          <a:p>
            <a:pPr lvl="1">
              <a:lnSpc>
                <a:spcPct val="110000"/>
              </a:lnSpc>
            </a:pPr>
            <a:r>
              <a:rPr lang="en-US" altLang="ja-JP" dirty="0"/>
              <a:t>B2</a:t>
            </a:r>
            <a:r>
              <a:rPr lang="ja-JP" altLang="en-US" dirty="0"/>
              <a:t>社 創出データの内、顔認証データは、顔認証設備の費用負担を理由に</a:t>
            </a:r>
            <a:endParaRPr lang="en-US" altLang="ja-JP" dirty="0"/>
          </a:p>
          <a:p>
            <a:pPr marL="457200" lvl="1" indent="0" eaLnBrk="1">
              <a:lnSpc>
                <a:spcPct val="110000"/>
              </a:lnSpc>
              <a:spcBef>
                <a:spcPts val="0"/>
              </a:spcBef>
              <a:buNone/>
            </a:pPr>
            <a:r>
              <a:rPr lang="en-US" altLang="ja-JP" dirty="0"/>
              <a:t>	</a:t>
            </a:r>
            <a:r>
              <a:rPr lang="ja-JP" altLang="en-US" dirty="0"/>
              <a:t>　　　</a:t>
            </a:r>
            <a:r>
              <a:rPr lang="en-US" altLang="ja-JP" dirty="0"/>
              <a:t>B2</a:t>
            </a:r>
            <a:r>
              <a:rPr lang="ja-JP" altLang="en-US" dirty="0"/>
              <a:t>社の独占利用（</a:t>
            </a:r>
            <a:r>
              <a:rPr lang="en-US" altLang="ja-JP" dirty="0"/>
              <a:t>B2</a:t>
            </a:r>
            <a:r>
              <a:rPr lang="ja-JP" altLang="en-US" dirty="0"/>
              <a:t>社は自由、</a:t>
            </a:r>
            <a:r>
              <a:rPr lang="en-US" altLang="ja-JP" dirty="0"/>
              <a:t>A2</a:t>
            </a:r>
            <a:r>
              <a:rPr lang="ja-JP" altLang="en-US" dirty="0"/>
              <a:t>社は利用不可）を強く主張。</a:t>
            </a:r>
            <a:endParaRPr lang="en-US" altLang="ja-JP" dirty="0"/>
          </a:p>
          <a:p>
            <a:pPr lvl="1">
              <a:lnSpc>
                <a:spcPct val="110000"/>
              </a:lnSpc>
            </a:pPr>
            <a:r>
              <a:rPr lang="en-US" altLang="ja-JP" dirty="0"/>
              <a:t>A2</a:t>
            </a:r>
            <a:r>
              <a:rPr lang="ja-JP" altLang="en-US" dirty="0"/>
              <a:t>社 顔認証</a:t>
            </a:r>
            <a:r>
              <a:rPr lang="en-US" altLang="ja-JP" dirty="0"/>
              <a:t>B2</a:t>
            </a:r>
            <a:r>
              <a:rPr lang="ja-JP" altLang="en-US" dirty="0"/>
              <a:t>社の全額費用負担を条件として、</a:t>
            </a:r>
            <a:r>
              <a:rPr lang="en-US" altLang="ja-JP" dirty="0"/>
              <a:t>B2</a:t>
            </a:r>
            <a:r>
              <a:rPr lang="ja-JP" altLang="en-US" dirty="0"/>
              <a:t>社の主張を受け入れ。</a:t>
            </a:r>
            <a:endParaRPr lang="en-US" altLang="ja-JP" dirty="0"/>
          </a:p>
          <a:p>
            <a:pPr marL="457200" lvl="1" indent="0">
              <a:lnSpc>
                <a:spcPct val="110000"/>
              </a:lnSpc>
              <a:spcBef>
                <a:spcPts val="0"/>
              </a:spcBef>
              <a:buNone/>
            </a:pPr>
            <a:r>
              <a:rPr lang="ja-JP" altLang="en-US" dirty="0"/>
              <a:t>　　</a:t>
            </a:r>
            <a:r>
              <a:rPr lang="en-US" altLang="ja-JP" dirty="0"/>
              <a:t>	</a:t>
            </a:r>
            <a:r>
              <a:rPr lang="ja-JP" altLang="en-US" dirty="0"/>
              <a:t>　　　運営データは、店内センサ費用の</a:t>
            </a:r>
            <a:r>
              <a:rPr lang="en-US" altLang="ja-JP" dirty="0"/>
              <a:t>A2</a:t>
            </a:r>
            <a:r>
              <a:rPr lang="ja-JP" altLang="en-US" dirty="0"/>
              <a:t>社負担を理由に顔認証データとは</a:t>
            </a:r>
            <a:endParaRPr lang="en-US" altLang="ja-JP" dirty="0"/>
          </a:p>
          <a:p>
            <a:pPr marL="457200" lvl="1" indent="0">
              <a:lnSpc>
                <a:spcPct val="110000"/>
              </a:lnSpc>
              <a:spcBef>
                <a:spcPts val="0"/>
              </a:spcBef>
              <a:buNone/>
            </a:pPr>
            <a:r>
              <a:rPr lang="en-US" altLang="ja-JP" dirty="0"/>
              <a:t>    	      </a:t>
            </a:r>
            <a:r>
              <a:rPr lang="ja-JP" altLang="en-US" dirty="0"/>
              <a:t>異なる取り扱い：</a:t>
            </a:r>
            <a:r>
              <a:rPr lang="en-US" altLang="ja-JP" dirty="0"/>
              <a:t>B2</a:t>
            </a:r>
            <a:r>
              <a:rPr lang="ja-JP" altLang="en-US" dirty="0"/>
              <a:t>社はソリューション提案のみに利用可を主張。</a:t>
            </a:r>
            <a:endParaRPr lang="en-US" altLang="ja-JP" dirty="0"/>
          </a:p>
          <a:p>
            <a:pPr lvl="1">
              <a:lnSpc>
                <a:spcPct val="110000"/>
              </a:lnSpc>
            </a:pPr>
            <a:r>
              <a:rPr lang="en-US" altLang="ja-JP" dirty="0"/>
              <a:t>B2</a:t>
            </a:r>
            <a:r>
              <a:rPr lang="ja-JP" altLang="en-US" dirty="0"/>
              <a:t>社 運営データについては、</a:t>
            </a:r>
            <a:r>
              <a:rPr lang="en-US" altLang="ja-JP" dirty="0"/>
              <a:t>A2</a:t>
            </a:r>
            <a:r>
              <a:rPr lang="ja-JP" altLang="en-US" dirty="0"/>
              <a:t>社も</a:t>
            </a:r>
            <a:r>
              <a:rPr lang="en-US" altLang="ja-JP" dirty="0"/>
              <a:t>B2</a:t>
            </a:r>
            <a:r>
              <a:rPr lang="ja-JP" altLang="en-US" dirty="0"/>
              <a:t>社と同様、今回の協業対象（特定</a:t>
            </a:r>
            <a:endParaRPr lang="en-US" altLang="ja-JP" dirty="0"/>
          </a:p>
          <a:p>
            <a:pPr marL="457200" lvl="1" indent="0">
              <a:lnSpc>
                <a:spcPct val="110000"/>
              </a:lnSpc>
              <a:spcBef>
                <a:spcPts val="0"/>
              </a:spcBef>
              <a:buNone/>
            </a:pPr>
            <a:r>
              <a:rPr lang="ja-JP" altLang="en-US" dirty="0"/>
              <a:t>　　　　　　店舗）のみに利用可とすることを条件に、</a:t>
            </a:r>
            <a:r>
              <a:rPr lang="en-US" altLang="ja-JP" dirty="0"/>
              <a:t>A2</a:t>
            </a:r>
            <a:r>
              <a:rPr lang="ja-JP" altLang="en-US" dirty="0"/>
              <a:t>社の主張に同意。</a:t>
            </a:r>
            <a:endParaRPr lang="en-US" altLang="ja-JP" dirty="0"/>
          </a:p>
          <a:p>
            <a:pPr marL="457200" lvl="1" indent="0">
              <a:lnSpc>
                <a:spcPct val="110000"/>
              </a:lnSpc>
              <a:spcBef>
                <a:spcPts val="0"/>
              </a:spcBef>
              <a:buNone/>
            </a:pPr>
            <a:endParaRPr lang="en-US" altLang="ja-JP" dirty="0"/>
          </a:p>
          <a:p>
            <a:pPr>
              <a:lnSpc>
                <a:spcPct val="110000"/>
              </a:lnSpc>
            </a:pPr>
            <a:r>
              <a:rPr lang="ja-JP" altLang="en-US" b="1" dirty="0"/>
              <a:t>ソリューション（省力化）の利用条件</a:t>
            </a:r>
            <a:endParaRPr lang="en-US" altLang="ja-JP" b="1" dirty="0"/>
          </a:p>
          <a:p>
            <a:pPr lvl="1">
              <a:lnSpc>
                <a:spcPct val="110000"/>
              </a:lnSpc>
            </a:pPr>
            <a:r>
              <a:rPr lang="ja-JP" altLang="en-US" dirty="0"/>
              <a:t>両社  条件協議の前に、両社の協業に係るスタンスを話し合い。</a:t>
            </a:r>
            <a:endParaRPr lang="en-US" altLang="ja-JP" dirty="0"/>
          </a:p>
          <a:p>
            <a:pPr marL="457200" lvl="1" indent="0">
              <a:lnSpc>
                <a:spcPct val="110000"/>
              </a:lnSpc>
              <a:spcBef>
                <a:spcPts val="0"/>
              </a:spcBef>
              <a:buNone/>
            </a:pPr>
            <a:r>
              <a:rPr lang="ja-JP" altLang="en-US" dirty="0"/>
              <a:t>　　　　　  両社ともに協業を続け、永続的な協力関係を築きたい旨を確認。</a:t>
            </a:r>
            <a:endParaRPr lang="en-US" altLang="ja-JP" dirty="0"/>
          </a:p>
          <a:p>
            <a:pPr lvl="1">
              <a:lnSpc>
                <a:spcPct val="110000"/>
              </a:lnSpc>
            </a:pPr>
            <a:r>
              <a:rPr lang="ja-JP" altLang="en-US" dirty="0"/>
              <a:t>両社  上記スタンスを前提として、お互いの利用条件を縛り合わず、</a:t>
            </a:r>
            <a:endParaRPr lang="en-US" altLang="ja-JP" dirty="0"/>
          </a:p>
          <a:p>
            <a:pPr marL="457200" lvl="1" indent="0">
              <a:lnSpc>
                <a:spcPct val="110000"/>
              </a:lnSpc>
              <a:spcBef>
                <a:spcPts val="0"/>
              </a:spcBef>
              <a:buNone/>
            </a:pPr>
            <a:r>
              <a:rPr lang="ja-JP" altLang="en-US" dirty="0"/>
              <a:t>　　　　　  互いの競合向けの開示以外は自由とすることで合意</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52</a:t>
            </a:fld>
            <a:endParaRPr lang="en-US" altLang="ja-JP" dirty="0"/>
          </a:p>
        </p:txBody>
      </p:sp>
      <p:sp>
        <p:nvSpPr>
          <p:cNvPr id="7" name="角丸四角形 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2995246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交渉結果</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53</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048382913"/>
              </p:ext>
            </p:extLst>
          </p:nvPr>
        </p:nvGraphicFramePr>
        <p:xfrm>
          <a:off x="214208" y="1595764"/>
          <a:ext cx="8755422" cy="4480560"/>
        </p:xfrm>
        <a:graphic>
          <a:graphicData uri="http://schemas.openxmlformats.org/drawingml/2006/table">
            <a:tbl>
              <a:tblPr firstRow="1" bandRow="1">
                <a:tableStyleId>{5940675A-B579-460E-94D1-54222C63F5DA}</a:tableStyleId>
              </a:tblPr>
              <a:tblGrid>
                <a:gridCol w="1353185">
                  <a:extLst>
                    <a:ext uri="{9D8B030D-6E8A-4147-A177-3AD203B41FA5}">
                      <a16:colId xmlns:a16="http://schemas.microsoft.com/office/drawing/2014/main" xmlns="" val="20001"/>
                    </a:ext>
                  </a:extLst>
                </a:gridCol>
                <a:gridCol w="2194150">
                  <a:extLst>
                    <a:ext uri="{9D8B030D-6E8A-4147-A177-3AD203B41FA5}">
                      <a16:colId xmlns:a16="http://schemas.microsoft.com/office/drawing/2014/main" xmlns="" val="20002"/>
                    </a:ext>
                  </a:extLst>
                </a:gridCol>
                <a:gridCol w="804522">
                  <a:extLst>
                    <a:ext uri="{9D8B030D-6E8A-4147-A177-3AD203B41FA5}">
                      <a16:colId xmlns:a16="http://schemas.microsoft.com/office/drawing/2014/main" xmlns="" val="20003"/>
                    </a:ext>
                  </a:extLst>
                </a:gridCol>
                <a:gridCol w="877660">
                  <a:extLst>
                    <a:ext uri="{9D8B030D-6E8A-4147-A177-3AD203B41FA5}">
                      <a16:colId xmlns:a16="http://schemas.microsoft.com/office/drawing/2014/main" xmlns="" val="20004"/>
                    </a:ext>
                  </a:extLst>
                </a:gridCol>
                <a:gridCol w="3525905">
                  <a:extLst>
                    <a:ext uri="{9D8B030D-6E8A-4147-A177-3AD203B41FA5}">
                      <a16:colId xmlns:a16="http://schemas.microsoft.com/office/drawing/2014/main" xmlns="" val="20005"/>
                    </a:ext>
                  </a:extLst>
                </a:gridCol>
              </a:tblGrid>
              <a:tr h="270725">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項目</a:t>
                      </a:r>
                    </a:p>
                  </a:txBody>
                  <a:tcPr marL="36000" marR="36000"/>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内容</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noFill/>
                  </a:tcPr>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種類</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主体</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kumimoji="1" lang="ja-JP" altLang="en-US" sz="1800" b="1"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800" b="1"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4"/>
                  </a:ext>
                </a:extLst>
              </a:tr>
              <a:tr h="522557">
                <a:tc rowSpan="2">
                  <a:txBody>
                    <a:bodyPr/>
                    <a:lstStyle/>
                    <a:p>
                      <a:r>
                        <a:rPr kumimoji="1" lang="ja-JP" altLang="en-US" sz="1800" b="1" dirty="0">
                          <a:latin typeface="Meiryo UI" panose="020B0604030504040204" pitchFamily="50" charset="-128"/>
                          <a:ea typeface="Meiryo UI" panose="020B0604030504040204" pitchFamily="50" charset="-128"/>
                        </a:rPr>
                        <a:t>センサデータ</a:t>
                      </a:r>
                      <a:endParaRPr kumimoji="1" lang="en-US" altLang="ja-JP" sz="1800" b="1" dirty="0">
                        <a:latin typeface="Meiryo UI" panose="020B0604030504040204" pitchFamily="50" charset="-128"/>
                        <a:ea typeface="Meiryo UI" panose="020B0604030504040204" pitchFamily="50" charset="-128"/>
                      </a:endParaRPr>
                    </a:p>
                    <a:p>
                      <a:r>
                        <a:rPr kumimoji="1" lang="en-US" altLang="ja-JP" sz="1800" b="1" dirty="0">
                          <a:latin typeface="Meiryo UI" panose="020B0604030504040204" pitchFamily="50" charset="-128"/>
                          <a:ea typeface="Meiryo UI" panose="020B0604030504040204" pitchFamily="50" charset="-128"/>
                        </a:rPr>
                        <a:t>(</a:t>
                      </a:r>
                      <a:r>
                        <a:rPr kumimoji="1" lang="ja-JP" altLang="en-US" sz="1800" b="1" dirty="0">
                          <a:latin typeface="Meiryo UI" panose="020B0604030504040204" pitchFamily="50" charset="-128"/>
                          <a:ea typeface="Meiryo UI" panose="020B0604030504040204" pitchFamily="50" charset="-128"/>
                        </a:rPr>
                        <a:t>創出データ</a:t>
                      </a:r>
                      <a:r>
                        <a:rPr kumimoji="1" lang="en-US" altLang="ja-JP" sz="1800" b="1" dirty="0">
                          <a:latin typeface="Meiryo UI" panose="020B0604030504040204" pitchFamily="50" charset="-128"/>
                          <a:ea typeface="Meiryo UI" panose="020B0604030504040204" pitchFamily="50" charset="-128"/>
                        </a:rPr>
                        <a:t>)</a:t>
                      </a:r>
                      <a:endParaRPr kumimoji="1" lang="ja-JP" altLang="en-US" sz="1800" b="1" dirty="0">
                        <a:latin typeface="Meiryo UI" panose="020B0604030504040204" pitchFamily="50" charset="-128"/>
                        <a:ea typeface="Meiryo UI" panose="020B0604030504040204" pitchFamily="50" charset="-128"/>
                      </a:endParaRPr>
                    </a:p>
                  </a:txBody>
                  <a:tcPr marL="36000" marR="0">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顔認証取得データ</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データ</a:t>
                      </a:r>
                    </a:p>
                  </a:txBody>
                  <a:tcPr marL="36000" marR="3600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Ｂ２社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Ａ２：</a:t>
                      </a:r>
                      <a:r>
                        <a:rPr kumimoji="1" lang="en-US" altLang="ja-JP" sz="1800" b="1" dirty="0">
                          <a:solidFill>
                            <a:schemeClr val="tx1"/>
                          </a:solidFill>
                          <a:latin typeface="Meiryo UI" panose="020B0604030504040204" pitchFamily="50" charset="-128"/>
                          <a:ea typeface="Meiryo UI" panose="020B0604030504040204" pitchFamily="50" charset="-128"/>
                        </a:rPr>
                        <a:t>×</a:t>
                      </a:r>
                    </a:p>
                    <a:p>
                      <a:pPr algn="l"/>
                      <a:r>
                        <a:rPr kumimoji="1" lang="ja-JP" altLang="en-US" sz="1800" b="1" dirty="0">
                          <a:solidFill>
                            <a:schemeClr val="tx1"/>
                          </a:solidFill>
                          <a:latin typeface="Meiryo UI" panose="020B0604030504040204" pitchFamily="50" charset="-128"/>
                          <a:ea typeface="Meiryo UI" panose="020B0604030504040204" pitchFamily="50" charset="-128"/>
                        </a:rPr>
                        <a:t>Ｂ２：◎</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1"/>
                  </a:ext>
                </a:extLst>
              </a:tr>
              <a:tr h="397581">
                <a:tc vMerge="1">
                  <a:txBody>
                    <a:bodyPr/>
                    <a:lstStyle/>
                    <a:p>
                      <a:endParaRPr kumimoji="1" lang="ja-JP" altLang="en-US" sz="2000" dirty="0">
                        <a:solidFill>
                          <a:schemeClr val="tx1"/>
                        </a:solidFill>
                        <a:latin typeface="MeiryoUI"/>
                      </a:endParaRPr>
                    </a:p>
                  </a:txBody>
                  <a:tcPr marL="36000" marR="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購買状況等の</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運営データ</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データ</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Ａ２社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Ａ２：△</a:t>
                      </a:r>
                      <a:r>
                        <a:rPr kumimoji="1" lang="ja-JP" altLang="en-US" sz="1800" b="0" dirty="0">
                          <a:solidFill>
                            <a:schemeClr val="tx1"/>
                          </a:solidFill>
                          <a:latin typeface="MeiryoUI"/>
                        </a:rPr>
                        <a:t>（他社利用は事前同意要）</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Ｂ２：△</a:t>
                      </a:r>
                      <a:r>
                        <a:rPr kumimoji="1" lang="ja-JP" altLang="en-US" sz="1800" b="0" dirty="0">
                          <a:solidFill>
                            <a:schemeClr val="tx1"/>
                          </a:solidFill>
                          <a:latin typeface="MeiryoUI"/>
                        </a:rPr>
                        <a:t>（他店舗展開禁止）</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6"/>
                  </a:ext>
                </a:extLst>
              </a:tr>
              <a:tr h="632645">
                <a:tc>
                  <a:txBody>
                    <a:bodyPr/>
                    <a:lstStyle/>
                    <a:p>
                      <a:r>
                        <a:rPr kumimoji="1" lang="ja-JP" altLang="en-US" sz="1800" dirty="0">
                          <a:latin typeface="Meiryo UI" panose="020B0604030504040204" pitchFamily="50" charset="-128"/>
                          <a:ea typeface="Meiryo UI" panose="020B0604030504040204" pitchFamily="50" charset="-128"/>
                        </a:rPr>
                        <a:t>解析データ</a:t>
                      </a:r>
                      <a:endParaRPr kumimoji="1" lang="en-US" altLang="ja-JP" sz="1800" dirty="0">
                        <a:latin typeface="Meiryo UI" panose="020B0604030504040204" pitchFamily="50" charset="-128"/>
                        <a:ea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派生データ</a:t>
                      </a:r>
                      <a:r>
                        <a:rPr kumimoji="1" lang="en-US" altLang="ja-JP"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a:txBody>
                  <a:tcPr marL="36000" marR="0">
                    <a:noFill/>
                  </a:tcPr>
                </a:tc>
                <a:tc>
                  <a:txBody>
                    <a:bodyPr/>
                    <a:lstStyle/>
                    <a:p>
                      <a:pPr algn="l"/>
                      <a:r>
                        <a:rPr kumimoji="1" lang="en-US" altLang="ja-JP" sz="1800" b="0" dirty="0">
                          <a:solidFill>
                            <a:schemeClr val="tx1"/>
                          </a:solidFill>
                          <a:latin typeface="Meiryo UI" panose="020B0604030504040204" pitchFamily="50" charset="-128"/>
                          <a:ea typeface="Meiryo UI" panose="020B0604030504040204" pitchFamily="50" charset="-128"/>
                        </a:rPr>
                        <a:t>B2</a:t>
                      </a:r>
                      <a:r>
                        <a:rPr kumimoji="1" lang="ja-JP" altLang="en-US" sz="1800" b="0" dirty="0">
                          <a:solidFill>
                            <a:schemeClr val="tx1"/>
                          </a:solidFill>
                          <a:latin typeface="Meiryo UI" panose="020B0604030504040204" pitchFamily="50" charset="-128"/>
                          <a:ea typeface="Meiryo UI" panose="020B0604030504040204" pitchFamily="50" charset="-128"/>
                        </a:rPr>
                        <a:t>社が実施した来店者情報、人の動き、欠品状況予測等</a:t>
                      </a:r>
                    </a:p>
                  </a:txBody>
                  <a:tcPr marL="36000" marR="36000">
                    <a:noFill/>
                  </a:tcPr>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データ</a:t>
                      </a:r>
                      <a:endParaRPr kumimoji="1" lang="ja-JP" altLang="en-US" sz="1800"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Ｂ２社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Ａ２：△</a:t>
                      </a:r>
                      <a:r>
                        <a:rPr kumimoji="1" lang="ja-JP" altLang="en-US" sz="1800" b="0" dirty="0">
                          <a:solidFill>
                            <a:schemeClr val="tx1"/>
                          </a:solidFill>
                          <a:latin typeface="MeiryoUI"/>
                        </a:rPr>
                        <a:t>（他社開示は事前同意要）</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Ｂ２：△</a:t>
                      </a:r>
                      <a:r>
                        <a:rPr kumimoji="1" lang="ja-JP" altLang="en-US" sz="1800" b="0" dirty="0">
                          <a:solidFill>
                            <a:schemeClr val="tx1"/>
                          </a:solidFill>
                          <a:latin typeface="MeiryoUI"/>
                        </a:rPr>
                        <a:t>（他店舗展開</a:t>
                      </a:r>
                      <a:r>
                        <a:rPr kumimoji="1" lang="ja-JP" altLang="en-US" sz="1800" b="0">
                          <a:solidFill>
                            <a:schemeClr val="tx1"/>
                          </a:solidFill>
                          <a:latin typeface="MeiryoUI"/>
                        </a:rPr>
                        <a:t>禁止）</a:t>
                      </a:r>
                      <a:endParaRPr kumimoji="1" lang="en-US" altLang="ja-JP" sz="1800" b="1">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3"/>
                  </a:ext>
                </a:extLst>
              </a:tr>
              <a:tr h="510234">
                <a:tc>
                  <a:txBody>
                    <a:bodyPr/>
                    <a:lstStyle/>
                    <a:p>
                      <a:r>
                        <a:rPr kumimoji="1" lang="ja-JP" altLang="en-US" sz="1800" b="1" dirty="0">
                          <a:latin typeface="Meiryo UI" panose="020B0604030504040204" pitchFamily="50" charset="-128"/>
                          <a:ea typeface="Meiryo UI" panose="020B0604030504040204" pitchFamily="50" charset="-128"/>
                        </a:rPr>
                        <a:t>ソリューション</a:t>
                      </a:r>
                      <a:endParaRPr kumimoji="1" lang="en-US" altLang="ja-JP" sz="1800" b="1" dirty="0">
                        <a:latin typeface="Meiryo UI" panose="020B0604030504040204" pitchFamily="50" charset="-128"/>
                        <a:ea typeface="Meiryo UI" panose="020B0604030504040204" pitchFamily="50" charset="-128"/>
                      </a:endParaRPr>
                    </a:p>
                    <a:p>
                      <a:r>
                        <a:rPr kumimoji="1" lang="en-US" altLang="ja-JP" sz="1800" b="1" dirty="0">
                          <a:solidFill>
                            <a:schemeClr val="tx1"/>
                          </a:solidFill>
                          <a:latin typeface="Meiryo UI" panose="020B0604030504040204" pitchFamily="50" charset="-128"/>
                          <a:ea typeface="Meiryo UI" panose="020B0604030504040204" pitchFamily="50" charset="-128"/>
                        </a:rPr>
                        <a:t>(</a:t>
                      </a:r>
                      <a:r>
                        <a:rPr kumimoji="1" lang="ja-JP" altLang="en-US" sz="1800" b="1" dirty="0">
                          <a:solidFill>
                            <a:schemeClr val="tx1"/>
                          </a:solidFill>
                          <a:latin typeface="Meiryo UI" panose="020B0604030504040204" pitchFamily="50" charset="-128"/>
                          <a:ea typeface="Meiryo UI" panose="020B0604030504040204" pitchFamily="50" charset="-128"/>
                        </a:rPr>
                        <a:t>省力化）</a:t>
                      </a:r>
                    </a:p>
                  </a:txBody>
                  <a:tcPr marL="36000" marR="0">
                    <a:solidFill>
                      <a:schemeClr val="bg1">
                        <a:lumMod val="85000"/>
                      </a:schemeClr>
                    </a:solidFill>
                  </a:tcPr>
                </a:tc>
                <a:tc>
                  <a:txBody>
                    <a:bodyPr/>
                    <a:lstStyle/>
                    <a:p>
                      <a:pPr algn="l"/>
                      <a:r>
                        <a:rPr kumimoji="1" lang="en-US" altLang="ja-JP" sz="1800" b="1"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800" b="1" kern="1200" dirty="0">
                          <a:solidFill>
                            <a:schemeClr val="tx1"/>
                          </a:solidFill>
                          <a:latin typeface="Meiryo UI" panose="020B0604030504040204" pitchFamily="50" charset="-128"/>
                          <a:ea typeface="Meiryo UI" panose="020B0604030504040204" pitchFamily="50" charset="-128"/>
                          <a:cs typeface="+mn-cs"/>
                        </a:rPr>
                        <a:t>による店内レイアウト等の提案</a:t>
                      </a:r>
                    </a:p>
                  </a:txBody>
                  <a:tcPr marL="36000" marR="360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ノウハウ</a:t>
                      </a:r>
                    </a:p>
                  </a:txBody>
                  <a:tcPr marL="36000" marR="3600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Ｂ２社</a:t>
                      </a:r>
                      <a:r>
                        <a:rPr kumimoji="1" lang="en-US" altLang="ja-JP" sz="1800" b="1" dirty="0">
                          <a:solidFill>
                            <a:schemeClr val="tx1"/>
                          </a:solidFill>
                          <a:latin typeface="Meiryo UI" panose="020B0604030504040204" pitchFamily="50" charset="-128"/>
                          <a:ea typeface="Meiryo UI" panose="020B0604030504040204" pitchFamily="50" charset="-128"/>
                        </a:rPr>
                        <a:t/>
                      </a:r>
                      <a:br>
                        <a:rPr kumimoji="1" lang="en-US" altLang="ja-JP" sz="1800" b="1" dirty="0">
                          <a:solidFill>
                            <a:schemeClr val="tx1"/>
                          </a:solidFill>
                          <a:latin typeface="Meiryo UI" panose="020B0604030504040204" pitchFamily="50" charset="-128"/>
                          <a:ea typeface="Meiryo UI" panose="020B0604030504040204" pitchFamily="50" charset="-128"/>
                        </a:rPr>
                      </a:br>
                      <a:endParaRPr kumimoji="1" lang="ja-JP" altLang="en-US"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Ａ２：△</a:t>
                      </a:r>
                      <a:r>
                        <a:rPr kumimoji="1" lang="ja-JP" altLang="en-US" sz="1800" b="0" dirty="0">
                          <a:solidFill>
                            <a:schemeClr val="tx1"/>
                          </a:solidFill>
                          <a:latin typeface="MeiryoUI"/>
                        </a:rPr>
                        <a:t>（競業展開は事前同意要）</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Ｂ２：△</a:t>
                      </a:r>
                      <a:r>
                        <a:rPr kumimoji="1" lang="ja-JP" altLang="en-US" sz="1800" b="0" dirty="0">
                          <a:solidFill>
                            <a:schemeClr val="tx1"/>
                          </a:solidFill>
                          <a:latin typeface="MeiryoUI"/>
                        </a:rPr>
                        <a:t>（競業展開は事前同意要）</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5"/>
                  </a:ext>
                </a:extLst>
              </a:tr>
              <a:tr h="527412">
                <a:tc rowSpan="2">
                  <a:txBody>
                    <a:bodyPr/>
                    <a:lstStyle/>
                    <a:p>
                      <a:r>
                        <a:rPr kumimoji="1" lang="ja-JP" altLang="en-US" sz="1800" dirty="0">
                          <a:latin typeface="Meiryo UI" panose="020B0604030504040204" pitchFamily="50" charset="-128"/>
                          <a:ea typeface="Meiryo UI" panose="020B0604030504040204" pitchFamily="50" charset="-128"/>
                        </a:rPr>
                        <a:t>改良技術</a:t>
                      </a:r>
                    </a:p>
                  </a:txBody>
                  <a:tcPr marL="36000" marR="0"/>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顔認証技術の改良</a:t>
                      </a:r>
                    </a:p>
                  </a:txBody>
                  <a:tcPr marL="36000" marR="36000">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特許・</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ノウハウ</a:t>
                      </a: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Ｂ２社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a:t>
                      </a:r>
                      <a:r>
                        <a:rPr kumimoji="1" lang="en-US" altLang="ja-JP" sz="1800" b="0" dirty="0">
                          <a:solidFill>
                            <a:schemeClr val="tx1"/>
                          </a:solidFill>
                          <a:latin typeface="Meiryo UI" panose="020B0604030504040204" pitchFamily="50" charset="-128"/>
                          <a:ea typeface="Meiryo UI" panose="020B0604030504040204" pitchFamily="50" charset="-128"/>
                        </a:rPr>
                        <a:t>×</a:t>
                      </a:r>
                    </a:p>
                    <a:p>
                      <a:pPr algn="l"/>
                      <a:r>
                        <a:rPr kumimoji="1" lang="ja-JP" altLang="en-US" sz="1800" b="0" dirty="0">
                          <a:solidFill>
                            <a:schemeClr val="tx1"/>
                          </a:solidFill>
                          <a:latin typeface="Meiryo UI" panose="020B0604030504040204" pitchFamily="50" charset="-128"/>
                          <a:ea typeface="Meiryo UI" panose="020B0604030504040204" pitchFamily="50" charset="-128"/>
                        </a:rPr>
                        <a:t>Ｂ２：◎</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10"/>
                  </a:ext>
                </a:extLst>
              </a:tr>
              <a:tr h="525275">
                <a:tc vMerge="1">
                  <a:txBody>
                    <a:bodyPr/>
                    <a:lstStyle/>
                    <a:p>
                      <a:endParaRPr kumimoji="1" lang="ja-JP" altLang="en-US" sz="2000" dirty="0">
                        <a:solidFill>
                          <a:schemeClr val="tx1"/>
                        </a:solidFill>
                        <a:latin typeface="MeiryoUI"/>
                      </a:endParaRPr>
                    </a:p>
                  </a:txBody>
                  <a:tcPr marL="36000"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電子棚等の</a:t>
                      </a:r>
                      <a:r>
                        <a:rPr kumimoji="1" lang="en-US" altLang="ja-JP" sz="1800" b="0" kern="1200" dirty="0" err="1">
                          <a:solidFill>
                            <a:schemeClr val="tx1"/>
                          </a:solidFill>
                          <a:latin typeface="Meiryo UI" panose="020B0604030504040204" pitchFamily="50" charset="-128"/>
                          <a:ea typeface="Meiryo UI" panose="020B0604030504040204" pitchFamily="50" charset="-128"/>
                          <a:cs typeface="+mn-cs"/>
                        </a:rPr>
                        <a:t>IoT</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技術</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関連設備の改良</a:t>
                      </a:r>
                    </a:p>
                  </a:txBody>
                  <a:tcPr marL="36000" marR="36000">
                    <a:noFill/>
                  </a:tcPr>
                </a:tc>
                <a:tc vMerge="1">
                  <a:txBody>
                    <a:bodyPr/>
                    <a:lstStyle/>
                    <a:p>
                      <a:pPr algn="l"/>
                      <a:endParaRPr kumimoji="1" lang="en-US" altLang="ja-JP" sz="20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発明者</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gn="l"/>
                      <a:r>
                        <a:rPr kumimoji="1" lang="ja-JP" altLang="en-US" sz="1800" b="0" dirty="0">
                          <a:solidFill>
                            <a:schemeClr val="tx1"/>
                          </a:solidFill>
                          <a:latin typeface="Meiryo UI" panose="020B0604030504040204" pitchFamily="50" charset="-128"/>
                          <a:ea typeface="Meiryo UI" panose="020B0604030504040204" pitchFamily="50" charset="-128"/>
                        </a:rPr>
                        <a:t>主義</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Ａ２：△</a:t>
                      </a:r>
                      <a:r>
                        <a:rPr kumimoji="1" lang="ja-JP" altLang="en-US" sz="1800" b="0" dirty="0">
                          <a:solidFill>
                            <a:schemeClr val="tx1"/>
                          </a:solidFill>
                          <a:latin typeface="MeiryoUI"/>
                        </a:rPr>
                        <a:t>（共有特許は双方自由）</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Ｂ２：△</a:t>
                      </a:r>
                      <a:r>
                        <a:rPr kumimoji="1" lang="ja-JP" altLang="en-US" sz="1800" b="0" dirty="0">
                          <a:solidFill>
                            <a:schemeClr val="tx1"/>
                          </a:solidFill>
                          <a:latin typeface="MeiryoUI"/>
                        </a:rPr>
                        <a:t>（共有特許は双方自由）</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8"/>
                  </a:ext>
                </a:extLst>
              </a:tr>
            </a:tbl>
          </a:graphicData>
        </a:graphic>
      </p:graphicFrame>
      <p:sp>
        <p:nvSpPr>
          <p:cNvPr id="7" name="正方形/長方形 6">
            <a:extLst>
              <a:ext uri="{FF2B5EF4-FFF2-40B4-BE49-F238E27FC236}">
                <a16:creationId xmlns:a16="http://schemas.microsoft.com/office/drawing/2014/main" xmlns="" id="{D2481421-2276-4DB9-B630-36BE58592CF3}"/>
              </a:ext>
            </a:extLst>
          </p:cNvPr>
          <p:cNvSpPr/>
          <p:nvPr/>
        </p:nvSpPr>
        <p:spPr>
          <a:xfrm>
            <a:off x="1815587" y="6107978"/>
            <a:ext cx="7320343" cy="400110"/>
          </a:xfrm>
          <a:prstGeom prst="rect">
            <a:avLst/>
          </a:prstGeom>
        </p:spPr>
        <p:txBody>
          <a:bodyPr wrap="square">
            <a:spAutoFit/>
          </a:bodyPr>
          <a:lstStyle/>
          <a:p>
            <a:r>
              <a:rPr lang="ja-JP" altLang="en-US" sz="2000" dirty="0">
                <a:solidFill>
                  <a:prstClr val="black"/>
                </a:solidFill>
                <a:latin typeface="Meiryo UI" panose="020B0604030504040204" pitchFamily="50" charset="-128"/>
                <a:ea typeface="Meiryo UI" panose="020B0604030504040204" pitchFamily="50" charset="-128"/>
              </a:rPr>
              <a:t>凡例　◎：無償自由、〇：自由実施、△：制約有、</a:t>
            </a: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：利用不可</a:t>
            </a:r>
            <a:endParaRPr lang="ja-JP" altLang="en-US" sz="2000" dirty="0">
              <a:latin typeface="Meiryo UI" panose="020B0604030504040204" pitchFamily="50" charset="-128"/>
              <a:ea typeface="Meiryo UI" panose="020B0604030504040204" pitchFamily="50" charset="-128"/>
            </a:endParaRPr>
          </a:p>
        </p:txBody>
      </p:sp>
      <p:sp>
        <p:nvSpPr>
          <p:cNvPr id="12" name="角丸四角形 11"/>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
        <p:nvSpPr>
          <p:cNvPr id="14" name="コンテンツ プレースホルダー 2"/>
          <p:cNvSpPr txBox="1">
            <a:spLocks/>
          </p:cNvSpPr>
          <p:nvPr/>
        </p:nvSpPr>
        <p:spPr bwMode="auto">
          <a:xfrm>
            <a:off x="215392" y="727279"/>
            <a:ext cx="8812402" cy="44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200" kern="0" dirty="0"/>
              <a:t>争点以外の項目も取扱いを協議。結果を下表に示す。</a:t>
            </a:r>
          </a:p>
        </p:txBody>
      </p:sp>
    </p:spTree>
    <p:extLst>
      <p:ext uri="{BB962C8B-B14F-4D97-AF65-F5344CB8AC3E}">
        <p14:creationId xmlns:p14="http://schemas.microsoft.com/office/powerpoint/2010/main" val="491601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考察１</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54</a:t>
            </a:fld>
            <a:endParaRPr lang="en-US" altLang="ja-JP" dirty="0"/>
          </a:p>
        </p:txBody>
      </p:sp>
      <p:sp>
        <p:nvSpPr>
          <p:cNvPr id="8" name="コンテンツ プレースホルダー 2"/>
          <p:cNvSpPr txBox="1">
            <a:spLocks/>
          </p:cNvSpPr>
          <p:nvPr/>
        </p:nvSpPr>
        <p:spPr bwMode="auto">
          <a:xfrm>
            <a:off x="179512" y="836712"/>
            <a:ext cx="88569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b="1" u="sng" kern="0" dirty="0"/>
              <a:t>争点</a:t>
            </a:r>
            <a:r>
              <a:rPr lang="en-US" altLang="ja-JP" b="1" u="sng" kern="0" dirty="0"/>
              <a:t>1.</a:t>
            </a:r>
            <a:r>
              <a:rPr lang="ja-JP" altLang="en-US" b="1" u="sng" dirty="0"/>
              <a:t>創出データ（センサデータ）の利用条件に関して</a:t>
            </a:r>
          </a:p>
          <a:p>
            <a:pPr marL="0" indent="0">
              <a:buNone/>
            </a:pPr>
            <a:r>
              <a:rPr lang="en-US" altLang="ja-JP" b="1" u="sng" kern="0" dirty="0"/>
              <a:t>&lt;</a:t>
            </a:r>
            <a:r>
              <a:rPr lang="ja-JP" altLang="en-US" b="1" u="sng" kern="0" dirty="0"/>
              <a:t>創出データの利用条件と費用分担との関連性</a:t>
            </a:r>
            <a:r>
              <a:rPr lang="en-US" altLang="ja-JP" b="1" u="sng" kern="0" dirty="0"/>
              <a:t>&gt;</a:t>
            </a:r>
          </a:p>
          <a:p>
            <a:pPr lvl="1" indent="-342900"/>
            <a:r>
              <a:rPr lang="ja-JP" altLang="en-US" sz="2200" kern="0" dirty="0"/>
              <a:t>顔認証は</a:t>
            </a:r>
            <a:r>
              <a:rPr lang="en-US" altLang="ja-JP" sz="2200" kern="0" dirty="0"/>
              <a:t>B2</a:t>
            </a:r>
            <a:r>
              <a:rPr lang="ja-JP" altLang="en-US" sz="2200" kern="0" dirty="0"/>
              <a:t>社のコア技術であって開発途中のため、創出データに含まれるノウハウを流出させない観点から、</a:t>
            </a:r>
            <a:r>
              <a:rPr lang="en-US" altLang="ja-JP" sz="2200" kern="0" dirty="0"/>
              <a:t>B2</a:t>
            </a:r>
            <a:r>
              <a:rPr lang="ja-JP" altLang="en-US" sz="2200" kern="0" dirty="0"/>
              <a:t>社が顔認証データ取得に係る費用</a:t>
            </a:r>
            <a:r>
              <a:rPr lang="en-US" altLang="ja-JP" sz="2200" kern="0" dirty="0"/>
              <a:t>(</a:t>
            </a:r>
            <a:r>
              <a:rPr lang="ja-JP" altLang="en-US" sz="2200" kern="0" dirty="0"/>
              <a:t>センサ、サーバ等</a:t>
            </a:r>
            <a:r>
              <a:rPr lang="en-US" altLang="ja-JP" sz="2200" kern="0" dirty="0"/>
              <a:t>)</a:t>
            </a:r>
            <a:r>
              <a:rPr lang="ja-JP" altLang="en-US" sz="2200" kern="0" dirty="0"/>
              <a:t>を全額負担し、取得した顔認証データを「</a:t>
            </a:r>
            <a:r>
              <a:rPr lang="en-US" altLang="ja-JP" sz="2200" kern="0" dirty="0"/>
              <a:t>B2</a:t>
            </a:r>
            <a:r>
              <a:rPr lang="ja-JP" altLang="en-US" sz="2200" kern="0" dirty="0"/>
              <a:t>社は自由に利用可」かつ「</a:t>
            </a:r>
            <a:r>
              <a:rPr lang="en-US" altLang="ja-JP" sz="2200" kern="0" dirty="0"/>
              <a:t>A2</a:t>
            </a:r>
            <a:r>
              <a:rPr lang="ja-JP" altLang="en-US" sz="2200" kern="0" dirty="0"/>
              <a:t>社は利用不可」との条件を提示した。</a:t>
            </a:r>
            <a:endParaRPr lang="en-US" altLang="ja-JP" sz="2200" kern="0" dirty="0"/>
          </a:p>
          <a:p>
            <a:pPr lvl="1" indent="-342900" eaLnBrk="1"/>
            <a:r>
              <a:rPr lang="en-US" altLang="ja-JP" sz="2200" kern="0" dirty="0"/>
              <a:t>B2</a:t>
            </a:r>
            <a:r>
              <a:rPr lang="ja-JP" altLang="en-US" sz="2200" kern="0" dirty="0"/>
              <a:t>社がサーバも含めて費用負担しデータを保有すること、</a:t>
            </a:r>
            <a:r>
              <a:rPr lang="en-US" altLang="ja-JP" sz="2200" kern="0" dirty="0"/>
              <a:t>A2</a:t>
            </a:r>
            <a:r>
              <a:rPr lang="ja-JP" altLang="en-US" sz="2200" kern="0" dirty="0"/>
              <a:t>社にアクセス権限がないことから、「</a:t>
            </a:r>
            <a:r>
              <a:rPr lang="en-US" altLang="ja-JP" sz="2200" kern="0" dirty="0"/>
              <a:t>A2</a:t>
            </a:r>
            <a:r>
              <a:rPr lang="ja-JP" altLang="en-US" sz="2200" kern="0" dirty="0"/>
              <a:t>社は利用不可」の条件に同意した。</a:t>
            </a:r>
            <a:endParaRPr lang="en-US" altLang="ja-JP" sz="2200" kern="0" dirty="0"/>
          </a:p>
          <a:p>
            <a:pPr lvl="1" indent="-342900"/>
            <a:r>
              <a:rPr lang="ja-JP" altLang="en-US" sz="2200" kern="0" dirty="0"/>
              <a:t>裏を返せば、</a:t>
            </a:r>
            <a:r>
              <a:rPr lang="en-US" altLang="ja-JP" sz="2200" kern="0" dirty="0"/>
              <a:t>B2</a:t>
            </a:r>
            <a:r>
              <a:rPr lang="ja-JP" altLang="en-US" sz="2200" kern="0" dirty="0"/>
              <a:t>社が顔認証データ取得費用を全額負担しない場合、誰がデータの保有者となるべきか、</a:t>
            </a:r>
            <a:r>
              <a:rPr lang="en-US" altLang="ja-JP" sz="2200" kern="0" dirty="0"/>
              <a:t>A2</a:t>
            </a:r>
            <a:r>
              <a:rPr lang="ja-JP" altLang="en-US" sz="2200" kern="0" dirty="0"/>
              <a:t>社のアクセス権限有無も議論となり、「</a:t>
            </a:r>
            <a:r>
              <a:rPr lang="en-US" altLang="ja-JP" sz="2200" kern="0" dirty="0"/>
              <a:t>A2</a:t>
            </a:r>
            <a:r>
              <a:rPr lang="ja-JP" altLang="en-US" sz="2200" kern="0" dirty="0"/>
              <a:t>社は利用不可」の条件への同意は得られなかった可能性が高い。</a:t>
            </a:r>
            <a:endParaRPr lang="en-US" altLang="ja-JP" sz="2200" kern="0" dirty="0"/>
          </a:p>
          <a:p>
            <a:pPr lvl="1" indent="-342900"/>
            <a:r>
              <a:rPr lang="ja-JP" altLang="en-US" sz="2200" kern="0" dirty="0"/>
              <a:t>本ケースのように、開発中のコア技術であってコア技術に関するデータを取得し、自社のみが利用したい場合、データ取得に要する費用負担は避けられないと考えられる。</a:t>
            </a:r>
            <a:endParaRPr lang="en-US" altLang="ja-JP" sz="2200" kern="0" dirty="0"/>
          </a:p>
          <a:p>
            <a:pPr marL="0" indent="0">
              <a:buFontTx/>
              <a:buNone/>
            </a:pPr>
            <a:endParaRPr lang="ja-JP" altLang="en-US" kern="0" dirty="0"/>
          </a:p>
        </p:txBody>
      </p:sp>
      <p:sp>
        <p:nvSpPr>
          <p:cNvPr id="9" name="角丸四角形 8"/>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3845385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lang="ja-JP" altLang="en-US" dirty="0"/>
              <a:t> </a:t>
            </a:r>
            <a:r>
              <a:rPr kumimoji="1" lang="ja-JP" altLang="en-US" dirty="0"/>
              <a:t>創出データの取扱い</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98334633"/>
              </p:ext>
            </p:extLst>
          </p:nvPr>
        </p:nvGraphicFramePr>
        <p:xfrm>
          <a:off x="227178" y="1887107"/>
          <a:ext cx="8713217" cy="4673600"/>
        </p:xfrm>
        <a:graphic>
          <a:graphicData uri="http://schemas.openxmlformats.org/drawingml/2006/table">
            <a:tbl>
              <a:tblPr firstRow="1" bandRow="1">
                <a:tableStyleId>{5940675A-B579-460E-94D1-54222C63F5DA}</a:tableStyleId>
              </a:tblPr>
              <a:tblGrid>
                <a:gridCol w="363051">
                  <a:extLst>
                    <a:ext uri="{9D8B030D-6E8A-4147-A177-3AD203B41FA5}">
                      <a16:colId xmlns:a16="http://schemas.microsoft.com/office/drawing/2014/main" xmlns="" val="20000"/>
                    </a:ext>
                  </a:extLst>
                </a:gridCol>
                <a:gridCol w="2661534">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481924415"/>
                    </a:ext>
                  </a:extLst>
                </a:gridCol>
                <a:gridCol w="2376264">
                  <a:extLst>
                    <a:ext uri="{9D8B030D-6E8A-4147-A177-3AD203B41FA5}">
                      <a16:colId xmlns:a16="http://schemas.microsoft.com/office/drawing/2014/main" xmlns="" val="20004"/>
                    </a:ext>
                  </a:extLst>
                </a:gridCol>
              </a:tblGrid>
              <a:tr h="304649">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寄与度要素案</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ts val="2000"/>
                        </a:lnSpc>
                      </a:pPr>
                      <a:r>
                        <a:rPr kumimoji="1" lang="en-US" altLang="ja-JP" dirty="0">
                          <a:latin typeface="Meiryo UI" panose="020B0604030504040204" pitchFamily="50" charset="-128"/>
                          <a:ea typeface="Meiryo UI" panose="020B0604030504040204" pitchFamily="50" charset="-128"/>
                        </a:rPr>
                        <a:t>A2</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ｺﾝﾋﾞﾆﾁｪｰﾝ</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ts val="2000"/>
                        </a:lnSpc>
                      </a:pPr>
                      <a:r>
                        <a:rPr kumimoji="1" lang="en-US" altLang="ja-JP" dirty="0">
                          <a:latin typeface="Meiryo UI" panose="020B0604030504040204" pitchFamily="50" charset="-128"/>
                          <a:ea typeface="Meiryo UI" panose="020B0604030504040204" pitchFamily="50" charset="-128"/>
                        </a:rPr>
                        <a:t>B2</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ものづくりﾒｰｶ</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論点</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04649">
                <a:tc rowSpan="6">
                  <a:txBody>
                    <a:bodyPr/>
                    <a:lstStyle/>
                    <a:p>
                      <a:pPr>
                        <a:lnSpc>
                          <a:spcPts val="2000"/>
                        </a:lnSpc>
                      </a:pPr>
                      <a:r>
                        <a:rPr kumimoji="1" lang="ja-JP" altLang="en-US" dirty="0">
                          <a:latin typeface="Meiryo UI" panose="020B0604030504040204" pitchFamily="50" charset="-128"/>
                          <a:ea typeface="Meiryo UI" panose="020B0604030504040204" pitchFamily="50" charset="-128"/>
                        </a:rPr>
                        <a:t>顔認証センサ</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測定対象（の所有権）</a:t>
                      </a:r>
                    </a:p>
                  </a:txBody>
                  <a:tcPr>
                    <a:lnT w="38100" cap="flat" cmpd="sng" algn="ctr">
                      <a:solidFill>
                        <a:schemeClr val="tx1"/>
                      </a:solidFill>
                      <a:prstDash val="solid"/>
                      <a:round/>
                      <a:headEnd type="none" w="med" len="med"/>
                      <a:tailEnd type="none" w="med" len="med"/>
                    </a:lnT>
                  </a:tcPr>
                </a:tc>
                <a:tc gridSpan="2">
                  <a:txBody>
                    <a:bodyPr/>
                    <a:lstStyle/>
                    <a:p>
                      <a:pPr algn="ctr">
                        <a:lnSpc>
                          <a:spcPts val="2000"/>
                        </a:lnSpc>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顧客個人</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T w="38100" cap="flat" cmpd="sng" algn="ctr">
                      <a:solidFill>
                        <a:schemeClr val="tx1"/>
                      </a:solidFill>
                      <a:prstDash val="solid"/>
                      <a:round/>
                      <a:headEnd type="none" w="med" len="med"/>
                      <a:tailEnd type="none" w="med" len="med"/>
                    </a:lnT>
                    <a:noFill/>
                  </a:tcPr>
                </a:tc>
                <a:tc hMerge="1">
                  <a:txBody>
                    <a:bodyPr/>
                    <a:lstStyle/>
                    <a:p>
                      <a:endParaRPr kumimoji="1" lang="ja-JP" altLang="en-US"/>
                    </a:p>
                  </a:txBody>
                  <a:tcPr/>
                </a:tc>
                <a:tc>
                  <a:txBody>
                    <a:bodyPr/>
                    <a:lstStyle/>
                    <a:p>
                      <a:pPr>
                        <a:lnSpc>
                          <a:spcPts val="2000"/>
                        </a:lnSpc>
                      </a:pPr>
                      <a:r>
                        <a:rPr kumimoji="1" lang="ja-JP" altLang="en-US" sz="1600" dirty="0">
                          <a:latin typeface="Meiryo UI" panose="020B0604030504040204" pitchFamily="50" charset="-128"/>
                          <a:ea typeface="Meiryo UI" panose="020B0604030504040204" pitchFamily="50" charset="-128"/>
                        </a:rPr>
                        <a:t>個人情報の扱いはクリア</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センサ（の所有権）</a:t>
                      </a:r>
                    </a:p>
                  </a:txBody>
                  <a:tcPr/>
                </a:tc>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0464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データサーバ（の所有権）</a:t>
                      </a:r>
                    </a:p>
                  </a:txBody>
                  <a:tcPr/>
                </a:tc>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測定位置・方法のノウハウ</a:t>
                      </a:r>
                    </a:p>
                  </a:txBody>
                  <a:tcPr/>
                </a:tc>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モニタリングの主体</a:t>
                      </a:r>
                    </a:p>
                  </a:txBody>
                  <a:tcPr/>
                </a:tc>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モニタリングのコスト負担</a:t>
                      </a:r>
                    </a:p>
                  </a:txBody>
                  <a:tcPr>
                    <a:lnB w="38100" cap="flat" cmpd="sng" algn="ctr">
                      <a:solidFill>
                        <a:schemeClr val="tx1"/>
                      </a:solidFill>
                      <a:prstDash val="solid"/>
                      <a:round/>
                      <a:headEnd type="none" w="med" len="med"/>
                      <a:tailEnd type="none" w="med" len="med"/>
                    </a:lnB>
                  </a:tcPr>
                </a:tc>
                <a:tc>
                  <a:txBody>
                    <a:bodyPr/>
                    <a:lstStyle/>
                    <a:p>
                      <a:pPr>
                        <a:lnSpc>
                          <a:spcPts val="2000"/>
                        </a:lnSpc>
                      </a:pP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04649">
                <a:tc rowSpan="6">
                  <a:txBody>
                    <a:bodyPr/>
                    <a:lstStyle/>
                    <a:p>
                      <a:pPr>
                        <a:lnSpc>
                          <a:spcPts val="2000"/>
                        </a:lnSpc>
                      </a:pPr>
                      <a:r>
                        <a:rPr kumimoji="1" lang="ja-JP" altLang="en-US" dirty="0">
                          <a:latin typeface="Meiryo UI" panose="020B0604030504040204" pitchFamily="50" charset="-128"/>
                          <a:ea typeface="Meiryo UI" panose="020B0604030504040204" pitchFamily="50" charset="-128"/>
                        </a:rPr>
                        <a:t>店内センサ</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測定対象（の所有権）</a:t>
                      </a:r>
                    </a:p>
                  </a:txBody>
                  <a:tcPr>
                    <a:lnT w="381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顧客個人</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T w="38100" cap="flat" cmpd="sng" algn="ctr">
                      <a:solidFill>
                        <a:schemeClr val="tx1"/>
                      </a:solidFill>
                      <a:prstDash val="solid"/>
                      <a:round/>
                      <a:headEnd type="none" w="med" len="med"/>
                      <a:tailEnd type="none" w="med" len="med"/>
                    </a:lnT>
                    <a:noFill/>
                  </a:tcPr>
                </a:tc>
                <a:tc hMerge="1">
                  <a:txBody>
                    <a:bodyPr/>
                    <a:lstStyle/>
                    <a:p>
                      <a:endParaRPr kumimoji="1" lang="ja-JP" altLang="en-US"/>
                    </a:p>
                  </a:txBody>
                  <a:tcPr/>
                </a:tc>
                <a:tc>
                  <a:txBody>
                    <a:bodyPr/>
                    <a:lstStyle/>
                    <a:p>
                      <a:pPr>
                        <a:lnSpc>
                          <a:spcPts val="2000"/>
                        </a:lnSpc>
                      </a:pPr>
                      <a:r>
                        <a:rPr kumimoji="1" lang="ja-JP" altLang="en-US" sz="1600" dirty="0">
                          <a:latin typeface="Meiryo UI" panose="020B0604030504040204" pitchFamily="50" charset="-128"/>
                          <a:ea typeface="Meiryo UI" panose="020B0604030504040204" pitchFamily="50" charset="-128"/>
                        </a:rPr>
                        <a:t>個人情報の扱いはクリア</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7"/>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センサ（の所有権）</a:t>
                      </a:r>
                    </a:p>
                  </a:txBody>
                  <a:tcPr/>
                </a:tc>
                <a:tc>
                  <a:txBody>
                    <a:bodyPr/>
                    <a:lstStyle/>
                    <a:p>
                      <a:r>
                        <a:rPr kumimoji="1" lang="ja-JP" altLang="en-US" dirty="0">
                          <a:latin typeface="Meiryo UI" panose="020B0604030504040204" pitchFamily="50" charset="-128"/>
                          <a:ea typeface="Meiryo UI" panose="020B0604030504040204" pitchFamily="50" charset="-128"/>
                        </a:rPr>
                        <a:t>〇</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手配</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30464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データサーバ（の所有権）</a:t>
                      </a:r>
                    </a:p>
                  </a:txBody>
                  <a:tcPr/>
                </a:tc>
                <a:tc>
                  <a:txBody>
                    <a:bodyPr/>
                    <a:lstStyle/>
                    <a:p>
                      <a:r>
                        <a:rPr kumimoji="1" lang="ja-JP" altLang="en-US" dirty="0">
                          <a:latin typeface="Meiryo UI" panose="020B0604030504040204" pitchFamily="50" charset="-128"/>
                          <a:ea typeface="Meiryo UI" panose="020B0604030504040204" pitchFamily="50" charset="-128"/>
                        </a:rPr>
                        <a:t>〇</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no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161176">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測定位置・方法のノウハウ</a:t>
                      </a: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計画協力</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kumimoji="1" lang="ja-JP" altLang="en-US" dirty="0">
                          <a:latin typeface="Meiryo UI" panose="020B0604030504040204" pitchFamily="50" charset="-128"/>
                          <a:ea typeface="Meiryo UI" panose="020B0604030504040204" pitchFamily="50" charset="-128"/>
                        </a:rPr>
                        <a:t>〇</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nSpc>
                          <a:spcPts val="2000"/>
                        </a:lnSpc>
                      </a:pPr>
                      <a:r>
                        <a:rPr kumimoji="1" lang="ja-JP" altLang="en-US" sz="1600" dirty="0">
                          <a:latin typeface="Meiryo UI" panose="020B0604030504040204" pitchFamily="50" charset="-128"/>
                          <a:ea typeface="Meiryo UI" panose="020B0604030504040204" pitchFamily="50" charset="-128"/>
                        </a:rPr>
                        <a:t>知見の提供はどの程度か</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0">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モニタリングの主体</a:t>
                      </a:r>
                    </a:p>
                  </a:txBody>
                  <a:tcPr/>
                </a:tc>
                <a:tc>
                  <a:txBody>
                    <a:bodyPr/>
                    <a:lstStyle/>
                    <a:p>
                      <a:r>
                        <a:rPr kumimoji="1" lang="ja-JP" altLang="en-US" dirty="0">
                          <a:latin typeface="Meiryo UI" panose="020B0604030504040204" pitchFamily="50" charset="-128"/>
                          <a:ea typeface="Meiryo UI" panose="020B0604030504040204" pitchFamily="50" charset="-128"/>
                        </a:rPr>
                        <a:t>〇</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(A2</a:t>
                      </a:r>
                      <a:r>
                        <a:rPr kumimoji="1" lang="ja-JP" altLang="en-US" dirty="0">
                          <a:latin typeface="Meiryo UI" panose="020B0604030504040204" pitchFamily="50" charset="-128"/>
                          <a:ea typeface="Meiryo UI" panose="020B0604030504040204" pitchFamily="50" charset="-128"/>
                        </a:rPr>
                        <a:t>支援</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ts val="2000"/>
                        </a:lnSpc>
                      </a:pP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30464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nSpc>
                          <a:spcPts val="2000"/>
                        </a:lnSpc>
                      </a:pPr>
                      <a:r>
                        <a:rPr kumimoji="1" lang="ja-JP" altLang="en-US" dirty="0">
                          <a:latin typeface="Meiryo UI" panose="020B0604030504040204" pitchFamily="50" charset="-128"/>
                          <a:ea typeface="Meiryo UI" panose="020B0604030504040204" pitchFamily="50" charset="-128"/>
                        </a:rPr>
                        <a:t>モニタリングのコスト負担</a:t>
                      </a:r>
                    </a:p>
                  </a:txBody>
                  <a:tcP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〇</a:t>
                      </a:r>
                    </a:p>
                  </a:txBody>
                  <a:tcP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tc>
                  <a:txBody>
                    <a:bodyPr/>
                    <a:lstStyle/>
                    <a:p>
                      <a:pPr>
                        <a:lnSpc>
                          <a:spcPts val="2000"/>
                        </a:lnSpc>
                      </a:pPr>
                      <a:endParaRPr kumimoji="1" lang="ja-JP" altLang="en-US" sz="16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4" name="スライド番号プレースホルダー 3"/>
          <p:cNvSpPr>
            <a:spLocks noGrp="1"/>
          </p:cNvSpPr>
          <p:nvPr>
            <p:ph type="sldNum" sz="quarter" idx="10"/>
          </p:nvPr>
        </p:nvSpPr>
        <p:spPr/>
        <p:txBody>
          <a:bodyPr/>
          <a:lstStyle/>
          <a:p>
            <a:pPr>
              <a:defRPr/>
            </a:pPr>
            <a:fld id="{C1FCDF29-5D2B-4C14-918F-E4B9F1495842}" type="slidenum">
              <a:rPr lang="en-US" altLang="ja-JP" smtClean="0"/>
              <a:pPr>
                <a:defRPr/>
              </a:pPr>
              <a:t>55</a:t>
            </a:fld>
            <a:endParaRPr lang="en-US" altLang="ja-JP"/>
          </a:p>
        </p:txBody>
      </p:sp>
      <p:sp>
        <p:nvSpPr>
          <p:cNvPr id="8" name="テキスト ボックス 7"/>
          <p:cNvSpPr txBox="1"/>
          <p:nvPr/>
        </p:nvSpPr>
        <p:spPr>
          <a:xfrm>
            <a:off x="1883363" y="1527067"/>
            <a:ext cx="5809604"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表　創出データの寄与度要素案とケース２</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との対比</a:t>
            </a:r>
            <a:endParaRPr kumimoji="1" lang="ja-JP" altLang="en-US" sz="2000" dirty="0">
              <a:latin typeface="Meiryo UI" panose="020B0604030504040204" pitchFamily="50" charset="-128"/>
              <a:ea typeface="Meiryo UI" panose="020B0604030504040204" pitchFamily="50" charset="-128"/>
            </a:endParaRPr>
          </a:p>
        </p:txBody>
      </p:sp>
      <p:sp>
        <p:nvSpPr>
          <p:cNvPr id="9" name="コンテンツ プレースホルダー 2"/>
          <p:cNvSpPr txBox="1">
            <a:spLocks/>
          </p:cNvSpPr>
          <p:nvPr/>
        </p:nvSpPr>
        <p:spPr bwMode="auto">
          <a:xfrm>
            <a:off x="179263" y="630848"/>
            <a:ext cx="8785225" cy="68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2000"/>
              </a:lnSpc>
            </a:pPr>
            <a:r>
              <a:rPr lang="ja-JP" altLang="en-US" sz="2000" kern="0" dirty="0"/>
              <a:t>創出データの寄与度に関する検討要素案は以下の通り複数あり</a:t>
            </a:r>
            <a:endParaRPr lang="en-US" altLang="ja-JP" sz="2000" kern="0" dirty="0"/>
          </a:p>
          <a:p>
            <a:pPr>
              <a:lnSpc>
                <a:spcPts val="2000"/>
              </a:lnSpc>
            </a:pPr>
            <a:r>
              <a:rPr lang="ja-JP" altLang="en-US" sz="2000" kern="0" dirty="0"/>
              <a:t>データ利用を自社は自由に他社は制約したい場合は、「〇」の要素を増やす</a:t>
            </a:r>
            <a:endParaRPr lang="en-US" altLang="ja-JP" sz="2000" kern="0" dirty="0"/>
          </a:p>
          <a:p>
            <a:pPr eaLnBrk="1">
              <a:lnSpc>
                <a:spcPts val="2000"/>
              </a:lnSpc>
            </a:pPr>
            <a:r>
              <a:rPr lang="ja-JP" altLang="en-US" sz="2000" kern="0" dirty="0"/>
              <a:t>特に、センサとデータサーバ（データの入口と出口）を押さえることが重要</a:t>
            </a:r>
            <a:r>
              <a:rPr lang="en-US" altLang="ja-JP" sz="2000" kern="0" dirty="0"/>
              <a:t/>
            </a:r>
            <a:br>
              <a:rPr lang="en-US" altLang="ja-JP" sz="2000" kern="0" dirty="0"/>
            </a:br>
            <a:r>
              <a:rPr lang="ja-JP" altLang="en-US" sz="2000" kern="0" dirty="0"/>
              <a:t>　</a:t>
            </a:r>
            <a:endParaRPr lang="en-US" altLang="ja-JP" sz="2000" kern="0" dirty="0"/>
          </a:p>
        </p:txBody>
      </p:sp>
      <p:sp>
        <p:nvSpPr>
          <p:cNvPr id="10" name="テキスト ボックス 9"/>
          <p:cNvSpPr txBox="1"/>
          <p:nvPr/>
        </p:nvSpPr>
        <p:spPr>
          <a:xfrm>
            <a:off x="2838" y="6636702"/>
            <a:ext cx="903365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ここで寄与度要素案は、「</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・データの利用に関する契約ガイドライン</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データ編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」、経済産業省、令和元年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月の内容を一部抜粋・改変</a:t>
            </a:r>
            <a:r>
              <a:rPr kumimoji="1" lang="en-US" altLang="ja-JP"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1684266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考察２</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56</a:t>
            </a:fld>
            <a:endParaRPr lang="en-US" altLang="ja-JP" dirty="0"/>
          </a:p>
        </p:txBody>
      </p:sp>
      <p:sp>
        <p:nvSpPr>
          <p:cNvPr id="8" name="コンテンツ プレースホルダー 2"/>
          <p:cNvSpPr txBox="1">
            <a:spLocks/>
          </p:cNvSpPr>
          <p:nvPr/>
        </p:nvSpPr>
        <p:spPr bwMode="auto">
          <a:xfrm>
            <a:off x="179513" y="980728"/>
            <a:ext cx="8856984" cy="510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b="1" u="sng" kern="0" dirty="0"/>
              <a:t>争点</a:t>
            </a:r>
            <a:r>
              <a:rPr lang="en-US" altLang="ja-JP" b="1" u="sng" kern="0" dirty="0"/>
              <a:t>2.</a:t>
            </a:r>
            <a:r>
              <a:rPr lang="ja-JP" altLang="en-US" b="1" u="sng" kern="0" dirty="0"/>
              <a:t>ソリューション</a:t>
            </a:r>
            <a:r>
              <a:rPr lang="ja-JP" altLang="en-US" b="1" u="sng" dirty="0"/>
              <a:t>の利用条件に関して</a:t>
            </a:r>
          </a:p>
          <a:p>
            <a:pPr marL="0" indent="0">
              <a:buNone/>
            </a:pPr>
            <a:r>
              <a:rPr lang="en-US" altLang="ja-JP" b="1" u="sng" kern="0" dirty="0"/>
              <a:t>&lt;</a:t>
            </a:r>
            <a:r>
              <a:rPr lang="ja-JP" altLang="en-US" b="1" u="sng" kern="0" dirty="0"/>
              <a:t>協業の継続性と成果の利用条件との関連性</a:t>
            </a:r>
            <a:r>
              <a:rPr lang="en-US" altLang="ja-JP" b="1" u="sng" kern="0" dirty="0"/>
              <a:t>&gt;</a:t>
            </a:r>
          </a:p>
          <a:p>
            <a:pPr lvl="1" indent="-342900"/>
            <a:r>
              <a:rPr lang="ja-JP" altLang="en-US" sz="2200" kern="0" dirty="0"/>
              <a:t>模擬交渉では、「</a:t>
            </a:r>
            <a:r>
              <a:rPr lang="en-US" altLang="ja-JP" sz="2200" kern="0" dirty="0"/>
              <a:t>A2</a:t>
            </a:r>
            <a:r>
              <a:rPr lang="ja-JP" altLang="en-US" sz="2200" kern="0" dirty="0"/>
              <a:t>社、</a:t>
            </a:r>
            <a:r>
              <a:rPr lang="en-US" altLang="ja-JP" sz="2200" kern="0" dirty="0"/>
              <a:t>B2</a:t>
            </a:r>
            <a:r>
              <a:rPr lang="ja-JP" altLang="en-US" sz="2200" kern="0" dirty="0"/>
              <a:t>社ともに永続的な協業関係を継続意向」であることを前提に、成果（ソリューション）の利用条件を議論。</a:t>
            </a:r>
            <a:endParaRPr lang="en-US" altLang="ja-JP" sz="2200" kern="0" dirty="0"/>
          </a:p>
          <a:p>
            <a:pPr lvl="1" indent="-342900" eaLnBrk="1"/>
            <a:r>
              <a:rPr lang="ja-JP" altLang="en-US" sz="2200" kern="0" dirty="0"/>
              <a:t>その結果、互いの</a:t>
            </a:r>
            <a:r>
              <a:rPr lang="ja-JP" altLang="en-US" sz="2200" dirty="0"/>
              <a:t>競合への開示以外は制限せず、自由に利用可とするとの結論となった</a:t>
            </a:r>
            <a:r>
              <a:rPr lang="ja-JP" altLang="en-US" sz="2200" kern="0" dirty="0"/>
              <a:t>。</a:t>
            </a:r>
            <a:endParaRPr lang="en-US" altLang="ja-JP" sz="2200" kern="0" dirty="0"/>
          </a:p>
          <a:p>
            <a:pPr lvl="1" indent="-342900"/>
            <a:r>
              <a:rPr lang="ja-JP" altLang="en-US" sz="2200" kern="0" dirty="0"/>
              <a:t>一方、「短期的な協業を想定している」場合には、相手方の利用条件を縛っておくべきとの意見も挙がった。このケースように、「省力化」実現後の「無人店舗化」も戦略的協業のスコープに含まれている場合には、協業継続性を鑑み相手方の利用条件の落としどころを検討する必要がある。</a:t>
            </a:r>
            <a:endParaRPr lang="en-US" altLang="ja-JP" sz="2200" kern="0" dirty="0"/>
          </a:p>
          <a:p>
            <a:pPr marL="0" indent="0">
              <a:buFontTx/>
              <a:buNone/>
            </a:pPr>
            <a:endParaRPr lang="ja-JP" altLang="en-US" kern="0" dirty="0"/>
          </a:p>
        </p:txBody>
      </p:sp>
      <p:sp>
        <p:nvSpPr>
          <p:cNvPr id="7" name="角丸四角形 6"/>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3653217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 </a:t>
            </a:r>
            <a:r>
              <a:rPr lang="ja-JP" altLang="en-US" dirty="0"/>
              <a:t>知財成果取扱フレームワーク詳細</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57</a:t>
            </a:fld>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355825723"/>
              </p:ext>
            </p:extLst>
          </p:nvPr>
        </p:nvGraphicFramePr>
        <p:xfrm>
          <a:off x="201288" y="897388"/>
          <a:ext cx="8748537" cy="5425440"/>
        </p:xfrm>
        <a:graphic>
          <a:graphicData uri="http://schemas.openxmlformats.org/drawingml/2006/table">
            <a:tbl>
              <a:tblPr firstRow="1" bandRow="1">
                <a:tableStyleId>{5940675A-B579-460E-94D1-54222C63F5DA}</a:tableStyleId>
              </a:tblPr>
              <a:tblGrid>
                <a:gridCol w="288032">
                  <a:extLst>
                    <a:ext uri="{9D8B030D-6E8A-4147-A177-3AD203B41FA5}">
                      <a16:colId xmlns:a16="http://schemas.microsoft.com/office/drawing/2014/main" xmlns="" val="20000"/>
                    </a:ext>
                  </a:extLst>
                </a:gridCol>
                <a:gridCol w="952168">
                  <a:extLst>
                    <a:ext uri="{9D8B030D-6E8A-4147-A177-3AD203B41FA5}">
                      <a16:colId xmlns:a16="http://schemas.microsoft.com/office/drawing/2014/main" xmlns="" val="20001"/>
                    </a:ext>
                  </a:extLst>
                </a:gridCol>
                <a:gridCol w="1198744">
                  <a:extLst>
                    <a:ext uri="{9D8B030D-6E8A-4147-A177-3AD203B41FA5}">
                      <a16:colId xmlns:a16="http://schemas.microsoft.com/office/drawing/2014/main" xmlns="" val="20002"/>
                    </a:ext>
                  </a:extLst>
                </a:gridCol>
                <a:gridCol w="692969">
                  <a:extLst>
                    <a:ext uri="{9D8B030D-6E8A-4147-A177-3AD203B41FA5}">
                      <a16:colId xmlns:a16="http://schemas.microsoft.com/office/drawing/2014/main" xmlns="" val="20003"/>
                    </a:ext>
                  </a:extLst>
                </a:gridCol>
                <a:gridCol w="3528392">
                  <a:extLst>
                    <a:ext uri="{9D8B030D-6E8A-4147-A177-3AD203B41FA5}">
                      <a16:colId xmlns:a16="http://schemas.microsoft.com/office/drawing/2014/main" xmlns="" val="20004"/>
                    </a:ext>
                  </a:extLst>
                </a:gridCol>
                <a:gridCol w="2088232">
                  <a:extLst>
                    <a:ext uri="{9D8B030D-6E8A-4147-A177-3AD203B41FA5}">
                      <a16:colId xmlns:a16="http://schemas.microsoft.com/office/drawing/2014/main" xmlns="" val="20006"/>
                    </a:ext>
                  </a:extLst>
                </a:gridCol>
              </a:tblGrid>
              <a:tr h="193479">
                <a:tc rowSpan="2" grid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項目</a:t>
                      </a:r>
                    </a:p>
                  </a:txBody>
                  <a:tcPr marL="36000" marR="36000"/>
                </a:tc>
                <a:tc rowSpan="2" hMerge="1">
                  <a:txBody>
                    <a:bodyPr/>
                    <a:lstStyle/>
                    <a:p>
                      <a:endParaRPr kumimoji="1" lang="ja-JP" altLang="en-US"/>
                    </a:p>
                  </a:txBody>
                  <a:tcPr/>
                </a:tc>
                <a:tc row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内容</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noFill/>
                  </a:tcPr>
                </a:tc>
                <a:tc grid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交渉結果</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row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備考</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4"/>
                  </a:ext>
                </a:extLst>
              </a:tr>
              <a:tr h="193479">
                <a:tc gridSpan="2" vMerge="1">
                  <a:txBody>
                    <a:bodyPr/>
                    <a:lstStyle/>
                    <a:p>
                      <a:endParaRPr kumimoji="1" lang="ja-JP" altLang="en-US" sz="1200" b="0" dirty="0">
                        <a:solidFill>
                          <a:schemeClr val="tx1"/>
                        </a:solidFill>
                      </a:endParaRPr>
                    </a:p>
                  </a:txBody>
                  <a:tcPr marL="36000" marR="36000"/>
                </a:tc>
                <a:tc hMerge="1"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主体</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400" b="1"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kumimoji="1" lang="en-US" altLang="ja-JP" sz="1050" b="1"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solidFill>
                      <a:srgbClr val="FFFFCC"/>
                    </a:solidFill>
                  </a:tcPr>
                </a:tc>
                <a:extLst>
                  <a:ext uri="{0D108BD9-81ED-4DB2-BD59-A6C34878D82A}">
                    <a16:rowId xmlns:a16="http://schemas.microsoft.com/office/drawing/2014/main" xmlns="" val="10000"/>
                  </a:ext>
                </a:extLst>
              </a:tr>
              <a:tr h="446529">
                <a:tc rowSpan="6">
                  <a:txBody>
                    <a:bodyPr/>
                    <a:lstStyle/>
                    <a:p>
                      <a:pPr algn="ctr"/>
                      <a:r>
                        <a:rPr lang="ja-JP" altLang="en-US" sz="1400" b="0" dirty="0">
                          <a:solidFill>
                            <a:schemeClr val="tx1"/>
                          </a:solidFill>
                          <a:latin typeface="Meiryo UI" panose="020B0604030504040204" pitchFamily="50" charset="-128"/>
                          <a:ea typeface="Meiryo UI" panose="020B0604030504040204" pitchFamily="50" charset="-128"/>
                        </a:rPr>
                        <a:t>成</a:t>
                      </a:r>
                      <a:endParaRPr lang="en-US" altLang="ja-JP" sz="1400" b="0" dirty="0">
                        <a:solidFill>
                          <a:schemeClr val="tx1"/>
                        </a:solidFill>
                        <a:latin typeface="Meiryo UI" panose="020B0604030504040204" pitchFamily="50" charset="-128"/>
                        <a:ea typeface="Meiryo UI" panose="020B0604030504040204" pitchFamily="50" charset="-128"/>
                      </a:endParaRPr>
                    </a:p>
                    <a:p>
                      <a:pPr algn="ctr"/>
                      <a:r>
                        <a:rPr lang="ja-JP" altLang="en-US" sz="1400" b="0" dirty="0">
                          <a:solidFill>
                            <a:schemeClr val="tx1"/>
                          </a:solidFill>
                          <a:latin typeface="Meiryo UI" panose="020B0604030504040204" pitchFamily="50" charset="-128"/>
                          <a:ea typeface="Meiryo UI" panose="020B0604030504040204" pitchFamily="50" charset="-128"/>
                        </a:rPr>
                        <a:t>果</a:t>
                      </a:r>
                      <a:endParaRPr lang="en-US" altLang="ja-JP" sz="1400" b="0" dirty="0">
                        <a:solidFill>
                          <a:schemeClr val="tx1"/>
                        </a:solidFill>
                        <a:latin typeface="Meiryo UI" panose="020B0604030504040204" pitchFamily="50" charset="-128"/>
                        <a:ea typeface="Meiryo UI" panose="020B0604030504040204" pitchFamily="50" charset="-128"/>
                      </a:endParaRPr>
                    </a:p>
                    <a:p>
                      <a:pPr algn="ctr"/>
                      <a:r>
                        <a:rPr lang="ja-JP" altLang="en-US" sz="1400" b="0" dirty="0">
                          <a:solidFill>
                            <a:schemeClr val="tx1"/>
                          </a:solidFill>
                          <a:latin typeface="Meiryo UI" panose="020B0604030504040204" pitchFamily="50" charset="-128"/>
                          <a:ea typeface="Meiryo UI" panose="020B0604030504040204" pitchFamily="50" charset="-128"/>
                        </a:rPr>
                        <a:t>取</a:t>
                      </a:r>
                      <a:endParaRPr lang="en-US" altLang="ja-JP" sz="1400" b="0" dirty="0">
                        <a:solidFill>
                          <a:schemeClr val="tx1"/>
                        </a:solidFill>
                        <a:latin typeface="Meiryo UI" panose="020B0604030504040204" pitchFamily="50" charset="-128"/>
                        <a:ea typeface="Meiryo UI" panose="020B0604030504040204" pitchFamily="50" charset="-128"/>
                      </a:endParaRPr>
                    </a:p>
                    <a:p>
                      <a:pPr algn="ctr"/>
                      <a:r>
                        <a:rPr lang="ja-JP" altLang="en-US" sz="1400" b="0" dirty="0">
                          <a:solidFill>
                            <a:schemeClr val="tx1"/>
                          </a:solidFill>
                          <a:latin typeface="Meiryo UI" panose="020B0604030504040204" pitchFamily="50" charset="-128"/>
                          <a:ea typeface="Meiryo UI" panose="020B0604030504040204" pitchFamily="50" charset="-128"/>
                        </a:rPr>
                        <a:t>扱</a:t>
                      </a:r>
                    </a:p>
                    <a:p>
                      <a:pPr algn="ctr"/>
                      <a:endParaRPr lang="en-US" altLang="ja-JP" sz="1400" b="0" dirty="0">
                        <a:solidFill>
                          <a:schemeClr val="tx1"/>
                        </a:solidFill>
                        <a:latin typeface="Meiryo UI" panose="020B0604030504040204" pitchFamily="50" charset="-128"/>
                        <a:ea typeface="Meiryo UI" panose="020B0604030504040204" pitchFamily="50" charset="-128"/>
                      </a:endParaRPr>
                    </a:p>
                    <a:p>
                      <a:pPr algn="ctr"/>
                      <a:endParaRPr lang="ja-JP" altLang="en-US" sz="1400" b="0" dirty="0">
                        <a:solidFill>
                          <a:schemeClr val="tx1"/>
                        </a:solidFill>
                        <a:latin typeface="Meiryo UI" panose="020B0604030504040204" pitchFamily="50" charset="-128"/>
                        <a:ea typeface="Meiryo UI" panose="020B0604030504040204" pitchFamily="50" charset="-128"/>
                      </a:endParaRPr>
                    </a:p>
                  </a:txBody>
                  <a:tcPr marL="0" marR="0"/>
                </a:tc>
                <a:tc rowSpan="2">
                  <a:txBody>
                    <a:bodyPr/>
                    <a:lstStyle/>
                    <a:p>
                      <a:r>
                        <a:rPr kumimoji="1" lang="ja-JP" altLang="en-US" sz="1400" dirty="0">
                          <a:latin typeface="Meiryo UI" panose="020B0604030504040204" pitchFamily="50" charset="-128"/>
                          <a:ea typeface="Meiryo UI" panose="020B0604030504040204" pitchFamily="50" charset="-128"/>
                        </a:rPr>
                        <a:t>センサデータ</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生データ</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顔認証取得データ</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B2</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kumimoji="1" lang="en-US" altLang="ja-JP" sz="1400" b="0" u="sng" dirty="0">
                          <a:solidFill>
                            <a:schemeClr val="tx1"/>
                          </a:solidFill>
                          <a:latin typeface="Meiryo UI" panose="020B0604030504040204" pitchFamily="50" charset="-128"/>
                          <a:ea typeface="Meiryo UI" panose="020B0604030504040204" pitchFamily="50" charset="-128"/>
                        </a:rPr>
                        <a:t>B2</a:t>
                      </a:r>
                      <a:r>
                        <a:rPr kumimoji="1" lang="ja-JP" altLang="en-US" sz="1400" b="0" u="sng" dirty="0">
                          <a:solidFill>
                            <a:schemeClr val="tx1"/>
                          </a:solidFill>
                          <a:latin typeface="Meiryo UI" panose="020B0604030504040204" pitchFamily="50" charset="-128"/>
                          <a:ea typeface="Meiryo UI" panose="020B0604030504040204" pitchFamily="50" charset="-128"/>
                        </a:rPr>
                        <a:t>：自由</a:t>
                      </a:r>
                      <a:endParaRPr kumimoji="1" lang="en-US" altLang="ja-JP" sz="1400" b="0" u="sng" dirty="0">
                        <a:solidFill>
                          <a:schemeClr val="tx1"/>
                        </a:solidFill>
                        <a:latin typeface="Meiryo UI" panose="020B0604030504040204" pitchFamily="50" charset="-128"/>
                        <a:ea typeface="Meiryo UI" panose="020B0604030504040204" pitchFamily="50" charset="-128"/>
                      </a:endParaRPr>
                    </a:p>
                    <a:p>
                      <a:pPr algn="l"/>
                      <a:r>
                        <a:rPr kumimoji="1" lang="en-US" altLang="ja-JP" sz="1400" b="0" u="sng" dirty="0">
                          <a:solidFill>
                            <a:schemeClr val="tx1"/>
                          </a:solidFill>
                          <a:latin typeface="Meiryo UI" panose="020B0604030504040204" pitchFamily="50" charset="-128"/>
                          <a:ea typeface="Meiryo UI" panose="020B0604030504040204" pitchFamily="50" charset="-128"/>
                        </a:rPr>
                        <a:t>A2</a:t>
                      </a:r>
                      <a:r>
                        <a:rPr kumimoji="1" lang="ja-JP" altLang="en-US" sz="1400" b="0" u="sng" dirty="0">
                          <a:solidFill>
                            <a:schemeClr val="tx1"/>
                          </a:solidFill>
                          <a:latin typeface="Meiryo UI" panose="020B0604030504040204" pitchFamily="50" charset="-128"/>
                          <a:ea typeface="Meiryo UI" panose="020B0604030504040204" pitchFamily="50" charset="-128"/>
                        </a:rPr>
                        <a:t>：利用できない</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保有（サーバに記録）</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l"/>
                      <a:r>
                        <a:rPr kumimoji="1" lang="ja-JP" altLang="en-US" sz="1400" b="0" u="sng" dirty="0">
                          <a:solidFill>
                            <a:schemeClr val="tx1"/>
                          </a:solidFill>
                          <a:latin typeface="Meiryo UI" panose="020B0604030504040204" pitchFamily="50" charset="-128"/>
                          <a:ea typeface="Meiryo UI" panose="020B0604030504040204" pitchFamily="50" charset="-128"/>
                        </a:rPr>
                        <a:t>・</a:t>
                      </a:r>
                      <a:r>
                        <a:rPr kumimoji="1" lang="en-US" altLang="ja-JP" sz="1400" b="0" u="sng" dirty="0">
                          <a:solidFill>
                            <a:schemeClr val="tx1"/>
                          </a:solidFill>
                          <a:latin typeface="Meiryo UI" panose="020B0604030504040204" pitchFamily="50" charset="-128"/>
                          <a:ea typeface="Meiryo UI" panose="020B0604030504040204" pitchFamily="50" charset="-128"/>
                        </a:rPr>
                        <a:t>B2</a:t>
                      </a:r>
                      <a:r>
                        <a:rPr kumimoji="1" lang="ja-JP" altLang="en-US" sz="1400" b="0" u="sng" dirty="0">
                          <a:solidFill>
                            <a:schemeClr val="tx1"/>
                          </a:solidFill>
                          <a:latin typeface="Meiryo UI" panose="020B0604030504040204" pitchFamily="50" charset="-128"/>
                          <a:ea typeface="Meiryo UI" panose="020B0604030504040204" pitchFamily="50" charset="-128"/>
                        </a:rPr>
                        <a:t>がセンサ等の費用負担</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69055">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購買状況等の運営データ</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上記以外）</a:t>
                      </a:r>
                    </a:p>
                    <a:p>
                      <a:pPr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A2</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u="none" dirty="0">
                          <a:solidFill>
                            <a:schemeClr val="tx1"/>
                          </a:solidFill>
                          <a:latin typeface="Meiryo UI" panose="020B0604030504040204" pitchFamily="50" charset="-128"/>
                          <a:ea typeface="Meiryo UI" panose="020B0604030504040204" pitchFamily="50" charset="-128"/>
                        </a:rPr>
                        <a:t>A2</a:t>
                      </a:r>
                      <a:r>
                        <a:rPr kumimoji="1" lang="ja-JP" altLang="en-US" sz="1400" b="0" u="none" dirty="0">
                          <a:solidFill>
                            <a:schemeClr val="tx1"/>
                          </a:solidFill>
                          <a:latin typeface="Meiryo UI" panose="020B0604030504040204" pitchFamily="50" charset="-128"/>
                          <a:ea typeface="Meiryo UI" panose="020B0604030504040204" pitchFamily="50" charset="-128"/>
                        </a:rPr>
                        <a:t>→</a:t>
                      </a:r>
                      <a:r>
                        <a:rPr kumimoji="1" lang="en-US" altLang="ja-JP" sz="1400" b="0" u="none" dirty="0">
                          <a:solidFill>
                            <a:schemeClr val="tx1"/>
                          </a:solidFill>
                          <a:latin typeface="Meiryo UI" panose="020B0604030504040204" pitchFamily="50" charset="-128"/>
                          <a:ea typeface="Meiryo UI" panose="020B0604030504040204" pitchFamily="50" charset="-128"/>
                        </a:rPr>
                        <a:t>B2</a:t>
                      </a:r>
                      <a:r>
                        <a:rPr kumimoji="1" lang="ja-JP" altLang="en-US" sz="1400" b="0" u="none" dirty="0">
                          <a:solidFill>
                            <a:schemeClr val="tx1"/>
                          </a:solidFill>
                          <a:latin typeface="Meiryo UI" panose="020B0604030504040204" pitchFamily="50" charset="-128"/>
                          <a:ea typeface="Meiryo UI" panose="020B0604030504040204" pitchFamily="50" charset="-128"/>
                        </a:rPr>
                        <a:t>に利用権限付与</a:t>
                      </a:r>
                      <a:endParaRPr kumimoji="1" lang="en-US" altLang="ja-JP" sz="1400" b="0" u="none"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ja-JP" altLang="en-US" sz="1400" b="0" baseline="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の社内利用可能</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他社利用は</a:t>
                      </a:r>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の事前同意要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：特定店舗</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の運営改善用途に利用可</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400" b="0" kern="1200" baseline="0" dirty="0">
                          <a:solidFill>
                            <a:schemeClr val="tx1"/>
                          </a:solidFill>
                          <a:latin typeface="Meiryo UI" panose="020B0604030504040204" pitchFamily="50" charset="-128"/>
                          <a:ea typeface="Meiryo UI" panose="020B0604030504040204" pitchFamily="50" charset="-128"/>
                          <a:cs typeface="+mn-cs"/>
                        </a:rPr>
                        <a:t> </a:t>
                      </a:r>
                      <a:r>
                        <a:rPr kumimoji="1" lang="ja-JP" altLang="en-US" sz="1400" b="0" dirty="0">
                          <a:solidFill>
                            <a:schemeClr val="tx1"/>
                          </a:solidFill>
                          <a:latin typeface="Meiryo UI" panose="020B0604030504040204" pitchFamily="50" charset="-128"/>
                          <a:ea typeface="Meiryo UI" panose="020B0604030504040204" pitchFamily="50" charset="-128"/>
                        </a:rPr>
                        <a:t>契約期間内は他店舗への展開禁止</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保有（サーバに記録）</a:t>
                      </a:r>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4171425543"/>
                  </a:ext>
                </a:extLst>
              </a:tr>
              <a:tr h="691742">
                <a:tc vMerge="1">
                  <a:txBody>
                    <a:bodyPr/>
                    <a:lstStyle/>
                    <a:p>
                      <a:endParaRPr kumimoji="1" lang="ja-JP" altLang="en-US"/>
                    </a:p>
                  </a:txBody>
                  <a:tcPr/>
                </a:tc>
                <a:tc>
                  <a:txBody>
                    <a:bodyPr/>
                    <a:lstStyle/>
                    <a:p>
                      <a:r>
                        <a:rPr kumimoji="1" lang="ja-JP" altLang="en-US" sz="1400" dirty="0">
                          <a:latin typeface="Meiryo UI" panose="020B0604030504040204" pitchFamily="50" charset="-128"/>
                          <a:ea typeface="Meiryo UI" panose="020B0604030504040204" pitchFamily="50" charset="-128"/>
                        </a:rPr>
                        <a:t>解析データ</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派生データ</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a:tc>
                <a:tc>
                  <a:txBody>
                    <a:body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が実施した来店者情報、人の動き、欠品状況及び予測結果等</a:t>
                      </a:r>
                    </a:p>
                  </a:txBody>
                  <a:tcPr marL="36000" marR="36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B2</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：社内利用可</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ja-JP" altLang="en-US" sz="1400" b="0" baseline="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他社開示は</a:t>
                      </a:r>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の事前同意要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u="none" dirty="0">
                          <a:solidFill>
                            <a:schemeClr val="tx1"/>
                          </a:solidFill>
                          <a:latin typeface="Meiryo UI" panose="020B0604030504040204" pitchFamily="50" charset="-128"/>
                          <a:ea typeface="Meiryo UI" panose="020B0604030504040204" pitchFamily="50" charset="-128"/>
                        </a:rPr>
                        <a:t>B2</a:t>
                      </a:r>
                      <a:r>
                        <a:rPr kumimoji="1" lang="ja-JP" altLang="en-US" sz="1400" b="0" u="none" dirty="0">
                          <a:solidFill>
                            <a:schemeClr val="tx1"/>
                          </a:solidFill>
                          <a:latin typeface="Meiryo UI" panose="020B0604030504040204" pitchFamily="50" charset="-128"/>
                          <a:ea typeface="Meiryo UI" panose="020B0604030504040204" pitchFamily="50" charset="-128"/>
                        </a:rPr>
                        <a:t>→</a:t>
                      </a:r>
                      <a:r>
                        <a:rPr kumimoji="1" lang="en-US" altLang="ja-JP" sz="1400" b="0" u="none" dirty="0">
                          <a:solidFill>
                            <a:schemeClr val="tx1"/>
                          </a:solidFill>
                          <a:latin typeface="Meiryo UI" panose="020B0604030504040204" pitchFamily="50" charset="-128"/>
                          <a:ea typeface="Meiryo UI" panose="020B0604030504040204" pitchFamily="50" charset="-128"/>
                        </a:rPr>
                        <a:t>A2</a:t>
                      </a:r>
                      <a:r>
                        <a:rPr kumimoji="1" lang="ja-JP" altLang="en-US" sz="1400" b="0" u="none" dirty="0">
                          <a:solidFill>
                            <a:schemeClr val="tx1"/>
                          </a:solidFill>
                          <a:latin typeface="Meiryo UI" panose="020B0604030504040204" pitchFamily="50" charset="-128"/>
                          <a:ea typeface="Meiryo UI" panose="020B0604030504040204" pitchFamily="50" charset="-128"/>
                        </a:rPr>
                        <a:t>に利用権限付与</a:t>
                      </a:r>
                      <a:endParaRPr kumimoji="1" lang="en-US" altLang="ja-JP" sz="14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400" b="0" kern="1200" baseline="0" dirty="0">
                          <a:solidFill>
                            <a:schemeClr val="tx1"/>
                          </a:solidFill>
                          <a:latin typeface="Meiryo UI" panose="020B0604030504040204" pitchFamily="50" charset="-128"/>
                          <a:ea typeface="Meiryo UI" panose="020B0604030504040204" pitchFamily="50" charset="-128"/>
                          <a:cs typeface="+mn-cs"/>
                        </a:rPr>
                        <a:t> </a:t>
                      </a:r>
                      <a:r>
                        <a:rPr kumimoji="1" lang="ja-JP" altLang="en-US" sz="1400" b="0" dirty="0">
                          <a:solidFill>
                            <a:schemeClr val="tx1"/>
                          </a:solidFill>
                          <a:latin typeface="Meiryo UI" panose="020B0604030504040204" pitchFamily="50" charset="-128"/>
                          <a:ea typeface="Meiryo UI" panose="020B0604030504040204" pitchFamily="50" charset="-128"/>
                        </a:rPr>
                        <a:t>特定店舗</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の運営改善用途に利用可</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400" b="0" dirty="0">
                          <a:solidFill>
                            <a:schemeClr val="tx1"/>
                          </a:solidFill>
                          <a:latin typeface="Meiryo UI" panose="020B0604030504040204" pitchFamily="50" charset="-128"/>
                          <a:ea typeface="Meiryo UI" panose="020B0604030504040204" pitchFamily="50" charset="-128"/>
                        </a:rPr>
                        <a:t>契約期間内は他店舗への展開禁止</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が保有</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・生データとは保有者は異なるが利用条件は同一</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82295">
                <a:tc vMerge="1">
                  <a:txBody>
                    <a:bodyPr/>
                    <a:lstStyle/>
                    <a:p>
                      <a:endParaRPr kumimoji="1" lang="ja-JP" altLang="en-US" sz="1200" dirty="0"/>
                    </a:p>
                  </a:txBody>
                  <a:tcPr marL="36000" marR="36000"/>
                </a:tc>
                <a:tc>
                  <a:txBody>
                    <a:bodyPr/>
                    <a:lstStyle/>
                    <a:p>
                      <a:r>
                        <a:rPr kumimoji="1" lang="ja-JP" altLang="en-US" sz="1400" dirty="0">
                          <a:latin typeface="Meiryo UI" panose="020B0604030504040204" pitchFamily="50" charset="-128"/>
                          <a:ea typeface="Meiryo UI" panose="020B0604030504040204" pitchFamily="50" charset="-128"/>
                        </a:rPr>
                        <a:t>ソリューション提案内容</a:t>
                      </a:r>
                    </a:p>
                  </a:txBody>
                  <a:tcPr marL="36000" marR="36000"/>
                </a:tc>
                <a:tc>
                  <a:txBody>
                    <a:bodyPr/>
                    <a:lstStyle/>
                    <a:p>
                      <a:pPr algn="l"/>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による店内レイアウト等の提案結果</a:t>
                      </a:r>
                    </a:p>
                  </a:txBody>
                  <a:tcPr marL="36000" marR="36000">
                    <a:noFill/>
                  </a:tcPr>
                </a:tc>
                <a:tc>
                  <a:txBody>
                    <a:bodyPr/>
                    <a:lstStyle/>
                    <a:p>
                      <a:pPr algn="l"/>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両社：自由に利用可能</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l"/>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ja-JP" altLang="en-US" sz="1400" b="0" baseline="0" dirty="0">
                          <a:solidFill>
                            <a:schemeClr val="tx1"/>
                          </a:solidFill>
                          <a:latin typeface="Meiryo UI" panose="020B0604030504040204" pitchFamily="50" charset="-128"/>
                          <a:ea typeface="Meiryo UI" panose="020B0604030504040204" pitchFamily="50" charset="-128"/>
                        </a:rPr>
                        <a:t> 但し、</a:t>
                      </a:r>
                      <a:r>
                        <a:rPr kumimoji="1" lang="ja-JP" altLang="en-US" sz="1400" b="0" dirty="0">
                          <a:solidFill>
                            <a:schemeClr val="tx1"/>
                          </a:solidFill>
                          <a:latin typeface="Meiryo UI" panose="020B0604030504040204" pitchFamily="50" charset="-128"/>
                          <a:ea typeface="Meiryo UI" panose="020B0604030504040204" pitchFamily="50" charset="-128"/>
                        </a:rPr>
                        <a:t>競合への開示は事前同意要</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3"/>
                  </a:ext>
                </a:extLst>
              </a:tr>
              <a:tr h="407951">
                <a:tc vMerge="1">
                  <a:txBody>
                    <a:bodyPr/>
                    <a:lstStyle/>
                    <a:p>
                      <a:pPr algn="ctr"/>
                      <a:endParaRPr lang="ja-JP" altLang="en-US" sz="1200" b="0" dirty="0">
                        <a:solidFill>
                          <a:schemeClr val="tx1"/>
                        </a:solidFill>
                      </a:endParaRPr>
                    </a:p>
                  </a:txBody>
                  <a:tcPr marL="0" marR="0"/>
                </a:tc>
                <a:tc rowSpan="2">
                  <a:txBody>
                    <a:bodyPr/>
                    <a:lstStyle/>
                    <a:p>
                      <a:r>
                        <a:rPr kumimoji="1" lang="ja-JP" altLang="en-US" sz="1400" dirty="0">
                          <a:latin typeface="Meiryo UI" panose="020B0604030504040204" pitchFamily="50" charset="-128"/>
                          <a:ea typeface="Meiryo UI" panose="020B0604030504040204" pitchFamily="50" charset="-128"/>
                        </a:rPr>
                        <a:t>改良技術</a:t>
                      </a:r>
                    </a:p>
                  </a:txBody>
                  <a:tcPr marL="36000" marR="36000"/>
                </a:tc>
                <a:tc rowSpan="2">
                  <a:txBody>
                    <a:body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顔認証、電子棚札等の</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IoT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技術および関連設備の技術改良成果</a:t>
                      </a:r>
                    </a:p>
                  </a:txBody>
                  <a:tcPr marL="36000" marR="36000">
                    <a:noFill/>
                  </a:tcPr>
                </a:tc>
                <a:tc>
                  <a:txBody>
                    <a:bodyPr/>
                    <a:lstStyle/>
                    <a:p>
                      <a:pPr algn="l"/>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B2</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（顔認証）</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：自由。創出される知財も</a:t>
                      </a:r>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帰属</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l"/>
                      <a:r>
                        <a:rPr kumimoji="1" lang="en-US" altLang="ja-JP" sz="1400" b="0" dirty="0">
                          <a:solidFill>
                            <a:schemeClr val="tx1"/>
                          </a:solidFill>
                          <a:latin typeface="Meiryo UI" panose="020B0604030504040204" pitchFamily="50" charset="-128"/>
                          <a:ea typeface="Meiryo UI" panose="020B0604030504040204" pitchFamily="50" charset="-128"/>
                        </a:rPr>
                        <a:t>A2</a:t>
                      </a:r>
                      <a:r>
                        <a:rPr kumimoji="1" lang="ja-JP" altLang="en-US" sz="1400" b="0" dirty="0">
                          <a:solidFill>
                            <a:schemeClr val="tx1"/>
                          </a:solidFill>
                          <a:latin typeface="Meiryo UI" panose="020B0604030504040204" pitchFamily="50" charset="-128"/>
                          <a:ea typeface="Meiryo UI" panose="020B0604030504040204" pitchFamily="50" charset="-128"/>
                        </a:rPr>
                        <a:t>：利用できない</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kumimoji="1" lang="en-US" altLang="ja-JP" sz="1400" b="0" dirty="0">
                          <a:solidFill>
                            <a:schemeClr val="tx1"/>
                          </a:solidFill>
                          <a:latin typeface="Meiryo UI" panose="020B0604030504040204" pitchFamily="50" charset="-128"/>
                          <a:ea typeface="Meiryo UI" panose="020B0604030504040204" pitchFamily="50" charset="-128"/>
                        </a:rPr>
                        <a:t>B2</a:t>
                      </a:r>
                      <a:r>
                        <a:rPr kumimoji="1" lang="ja-JP" altLang="en-US" sz="1400" b="0" dirty="0">
                          <a:solidFill>
                            <a:schemeClr val="tx1"/>
                          </a:solidFill>
                          <a:latin typeface="Meiryo UI" panose="020B0604030504040204" pitchFamily="50" charset="-128"/>
                          <a:ea typeface="Meiryo UI" panose="020B0604030504040204" pitchFamily="50" charset="-128"/>
                        </a:rPr>
                        <a:t>のコア技術</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438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発明者主義</a:t>
                      </a: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知財帰属は発明者主義で、利用は双方自由</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共同知財の利用は特許法に従う</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89200770"/>
                  </a:ext>
                </a:extLst>
              </a:tr>
            </a:tbl>
          </a:graphicData>
        </a:graphic>
      </p:graphicFrame>
      <p:sp>
        <p:nvSpPr>
          <p:cNvPr id="8" name="角丸四角形 7"/>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2-1</a:t>
            </a:r>
            <a:endParaRPr kumimoji="1" lang="ja-JP" altLang="en-US" sz="1600" dirty="0">
              <a:solidFill>
                <a:schemeClr val="accent4"/>
              </a:solidFill>
            </a:endParaRPr>
          </a:p>
        </p:txBody>
      </p:sp>
    </p:spTree>
    <p:extLst>
      <p:ext uri="{BB962C8B-B14F-4D97-AF65-F5344CB8AC3E}">
        <p14:creationId xmlns:p14="http://schemas.microsoft.com/office/powerpoint/2010/main" val="4178092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lang="ja-JP" altLang="en-US" sz="4400" dirty="0"/>
              <a:t>仮想交渉ケース２</a:t>
            </a:r>
            <a:r>
              <a:rPr lang="en-US" altLang="ja-JP" sz="4400" dirty="0"/>
              <a:t>-</a:t>
            </a:r>
            <a:r>
              <a:rPr lang="ja-JP" altLang="en-US" sz="4400" dirty="0"/>
              <a:t>２</a:t>
            </a:r>
            <a:r>
              <a:rPr lang="en-US" altLang="ja-JP" sz="4400" dirty="0"/>
              <a:t/>
            </a:r>
            <a:br>
              <a:rPr lang="en-US" altLang="ja-JP" sz="4400" dirty="0"/>
            </a:br>
            <a:r>
              <a:rPr lang="ja-JP" altLang="en-US" sz="4400" dirty="0">
                <a:solidFill>
                  <a:schemeClr val="tx1"/>
                </a:solidFill>
              </a:rPr>
              <a:t>（創出データおよび提供データと連携した無人店舗の実現）</a:t>
            </a:r>
            <a:endParaRPr kumimoji="1" lang="ja-JP" altLang="en-US" sz="4400" dirty="0">
              <a:solidFill>
                <a:schemeClr val="tx1"/>
              </a:solidFill>
            </a:endParaRP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58</a:t>
            </a:fld>
            <a:endParaRPr lang="en-US" altLang="ja-JP" dirty="0"/>
          </a:p>
        </p:txBody>
      </p:sp>
    </p:spTree>
    <p:extLst>
      <p:ext uri="{BB962C8B-B14F-4D97-AF65-F5344CB8AC3E}">
        <p14:creationId xmlns:p14="http://schemas.microsoft.com/office/powerpoint/2010/main" val="207581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はじめに（１／２）</a:t>
            </a:r>
          </a:p>
        </p:txBody>
      </p:sp>
      <p:sp>
        <p:nvSpPr>
          <p:cNvPr id="3" name="コンテンツ プレースホルダー 2"/>
          <p:cNvSpPr>
            <a:spLocks noGrp="1"/>
          </p:cNvSpPr>
          <p:nvPr>
            <p:ph idx="1"/>
          </p:nvPr>
        </p:nvSpPr>
        <p:spPr>
          <a:xfrm>
            <a:off x="179388" y="718592"/>
            <a:ext cx="8785225" cy="5446712"/>
          </a:xfrm>
        </p:spPr>
        <p:txBody>
          <a:bodyPr/>
          <a:lstStyle/>
          <a:p>
            <a:pPr eaLnBrk="1"/>
            <a:r>
              <a:rPr lang="ja-JP" altLang="en-US" dirty="0"/>
              <a:t>データ利活用を核とした異業種やベンチャーとの協業機会が広がっている。しかし、「契約・知財の交渉がうまくいかない」などの問題も発生している。そこで、契約担当者が協業の事例分析や、契約の新たなパターンを習得できるように、実在事例をベースにした仮想事例を用いて契約案の作成・交渉を仮想体験できる事例集を整理した。</a:t>
            </a:r>
            <a:endParaRPr lang="en-US" altLang="ja-JP" dirty="0"/>
          </a:p>
          <a:p>
            <a:pPr eaLnBrk="1"/>
            <a:r>
              <a:rPr lang="ja-JP" altLang="en-US" dirty="0"/>
              <a:t>また、データ取り扱い、ＡＩ、ベンチャー、産学連携など多分野のテーマを網羅して解説も加え、契約に関する最新の知見も習得できるようにした。主な対象は、契約担当者だが、事業担当者でも興味深く読めると考える。</a:t>
            </a:r>
            <a:endParaRPr lang="en-US" altLang="ja-JP" dirty="0"/>
          </a:p>
          <a:p>
            <a:pPr eaLnBrk="1"/>
            <a:r>
              <a:rPr lang="ja-JP" altLang="en-US" dirty="0"/>
              <a:t>第１章</a:t>
            </a:r>
            <a:r>
              <a:rPr lang="en-US" altLang="ja-JP" dirty="0"/>
              <a:t>~</a:t>
            </a:r>
            <a:r>
              <a:rPr lang="ja-JP" altLang="en-US" dirty="0"/>
              <a:t>第３章まで契約事例に関する説明を行い、用語解説として補足資料を添付している。知識に不安のある方は補足資料（データ取扱い、</a:t>
            </a:r>
            <a:r>
              <a:rPr lang="en-US" altLang="ja-JP" dirty="0"/>
              <a:t>AI</a:t>
            </a:r>
            <a:r>
              <a:rPr lang="ja-JP" altLang="en-US" dirty="0"/>
              <a:t>）を先に読んでから契約事例を読むと理解しやすい。</a:t>
            </a:r>
            <a:endParaRPr lang="en-US" altLang="ja-JP"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a:t>
            </a:fld>
            <a:endParaRPr lang="en-US" altLang="ja-JP"/>
          </a:p>
        </p:txBody>
      </p:sp>
    </p:spTree>
    <p:extLst>
      <p:ext uri="{BB962C8B-B14F-4D97-AF65-F5344CB8AC3E}">
        <p14:creationId xmlns:p14="http://schemas.microsoft.com/office/powerpoint/2010/main" val="565315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協業事前分析</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59</a:t>
            </a:fld>
            <a:endParaRPr lang="en-US" altLang="ja-JP" dirty="0"/>
          </a:p>
        </p:txBody>
      </p:sp>
      <p:sp>
        <p:nvSpPr>
          <p:cNvPr id="5" name="正方形/長方形 4"/>
          <p:cNvSpPr/>
          <p:nvPr/>
        </p:nvSpPr>
        <p:spPr>
          <a:xfrm>
            <a:off x="5398790" y="2046778"/>
            <a:ext cx="2880320" cy="355080"/>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ものづくりメーカ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B2</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p>
        </p:txBody>
      </p:sp>
      <p:sp>
        <p:nvSpPr>
          <p:cNvPr id="6" name="正方形/長方形 5"/>
          <p:cNvSpPr/>
          <p:nvPr/>
        </p:nvSpPr>
        <p:spPr>
          <a:xfrm>
            <a:off x="1213503" y="2051738"/>
            <a:ext cx="2592288" cy="355080"/>
          </a:xfrm>
          <a:prstGeom prst="rect">
            <a:avLst/>
          </a:prstGeom>
          <a:ln/>
        </p:spPr>
        <p:style>
          <a:lnRef idx="1">
            <a:schemeClr val="dk1"/>
          </a:lnRef>
          <a:fillRef idx="2">
            <a:schemeClr val="dk1"/>
          </a:fillRef>
          <a:effectRef idx="1">
            <a:schemeClr val="dk1"/>
          </a:effectRef>
          <a:fontRef idx="minor">
            <a:schemeClr val="dk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コンビニチェーン　</a:t>
            </a: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A2</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a:t>
            </a:r>
          </a:p>
        </p:txBody>
      </p:sp>
      <p:sp>
        <p:nvSpPr>
          <p:cNvPr id="9" name="角丸四角形 8"/>
          <p:cNvSpPr/>
          <p:nvPr/>
        </p:nvSpPr>
        <p:spPr>
          <a:xfrm>
            <a:off x="528125" y="2478826"/>
            <a:ext cx="4115883" cy="1932099"/>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年間の協業で、</a:t>
            </a:r>
            <a:r>
              <a:rPr kumimoji="1" lang="en-US" altLang="ja-JP" dirty="0">
                <a:solidFill>
                  <a:schemeClr val="tx1"/>
                </a:solidFill>
                <a:latin typeface="Meiryo UI" panose="020B0604030504040204" pitchFamily="50" charset="-128"/>
                <a:ea typeface="Meiryo UI" panose="020B0604030504040204" pitchFamily="50" charset="-128"/>
              </a:rPr>
              <a:t>IoT</a:t>
            </a:r>
            <a:r>
              <a:rPr kumimoji="1" lang="ja-JP" altLang="en-US" dirty="0">
                <a:solidFill>
                  <a:schemeClr val="tx1"/>
                </a:solidFill>
                <a:latin typeface="Meiryo UI" panose="020B0604030504040204" pitchFamily="50" charset="-128"/>
                <a:ea typeface="Meiryo UI" panose="020B0604030504040204" pitchFamily="50" charset="-128"/>
              </a:rPr>
              <a:t>技術の活用による省力化の可能性は検証済み</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eaLnBrk="1">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B2</a:t>
            </a:r>
            <a:r>
              <a:rPr lang="ja-JP" altLang="en-US" dirty="0">
                <a:solidFill>
                  <a:schemeClr val="tx1"/>
                </a:solidFill>
                <a:latin typeface="Meiryo UI" panose="020B0604030504040204" pitchFamily="50" charset="-128"/>
                <a:ea typeface="Meiryo UI" panose="020B0604030504040204" pitchFamily="50" charset="-128"/>
              </a:rPr>
              <a:t>社の要望に沿い、</a:t>
            </a:r>
            <a:r>
              <a:rPr lang="en-US" altLang="ja-JP" dirty="0">
                <a:solidFill>
                  <a:schemeClr val="tx1"/>
                </a:solidFill>
                <a:latin typeface="Meiryo UI" panose="020B0604030504040204" pitchFamily="50" charset="-128"/>
                <a:ea typeface="Meiryo UI" panose="020B0604030504040204" pitchFamily="50" charset="-128"/>
              </a:rPr>
              <a:t>POS</a:t>
            </a:r>
            <a:r>
              <a:rPr lang="ja-JP" altLang="en-US" dirty="0">
                <a:solidFill>
                  <a:schemeClr val="tx1"/>
                </a:solidFill>
                <a:latin typeface="Meiryo UI" panose="020B0604030504040204" pitchFamily="50" charset="-128"/>
                <a:ea typeface="Meiryo UI" panose="020B0604030504040204" pitchFamily="50" charset="-128"/>
              </a:rPr>
              <a:t>データの</a:t>
            </a:r>
            <a:r>
              <a:rPr lang="en-US" altLang="ja-JP" dirty="0">
                <a:solidFill>
                  <a:schemeClr val="tx1"/>
                </a:solidFill>
                <a:latin typeface="Meiryo UI" panose="020B0604030504040204" pitchFamily="50" charset="-128"/>
                <a:ea typeface="Meiryo UI" panose="020B0604030504040204" pitchFamily="50" charset="-128"/>
              </a:rPr>
              <a:t>B2</a:t>
            </a:r>
            <a:r>
              <a:rPr lang="ja-JP" altLang="en-US" dirty="0">
                <a:solidFill>
                  <a:schemeClr val="tx1"/>
                </a:solidFill>
                <a:latin typeface="Meiryo UI" panose="020B0604030504040204" pitchFamily="50" charset="-128"/>
                <a:ea typeface="Meiryo UI" panose="020B0604030504040204" pitchFamily="50" charset="-128"/>
              </a:rPr>
              <a:t>社への提供を検討</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rPr>
              <a:t>協業他社も</a:t>
            </a:r>
            <a:r>
              <a:rPr lang="en-US" altLang="ja-JP" u="sng" dirty="0">
                <a:solidFill>
                  <a:schemeClr val="tx1"/>
                </a:solidFill>
                <a:latin typeface="Meiryo UI" panose="020B0604030504040204" pitchFamily="50" charset="-128"/>
                <a:ea typeface="Meiryo UI" panose="020B0604030504040204" pitchFamily="50" charset="-128"/>
              </a:rPr>
              <a:t>IoT</a:t>
            </a:r>
            <a:r>
              <a:rPr lang="ja-JP" altLang="en-US" u="sng" dirty="0">
                <a:solidFill>
                  <a:schemeClr val="tx1"/>
                </a:solidFill>
                <a:latin typeface="Meiryo UI" panose="020B0604030504040204" pitchFamily="50" charset="-128"/>
                <a:ea typeface="Meiryo UI" panose="020B0604030504040204" pitchFamily="50" charset="-128"/>
              </a:rPr>
              <a:t>技術の取組みに積極的</a:t>
            </a:r>
            <a:endParaRPr lang="en-US" altLang="ja-JP" u="sng"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rPr>
              <a:t>無人店舗の検証とともに、本モデルケースの全国展開を並行して準備開始</a:t>
            </a:r>
            <a:endParaRPr lang="en-US" altLang="ja-JP" u="sng"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4787779" y="2478826"/>
            <a:ext cx="4104701" cy="1932099"/>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年間の協業で、現場ノウハウを把握し自社製品やサービスは実用化レベル到達</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lang="ja-JP" altLang="en-US" dirty="0">
                <a:solidFill>
                  <a:schemeClr val="tx1"/>
                </a:solidFill>
                <a:latin typeface="Meiryo UI" panose="020B0604030504040204" pitchFamily="50" charset="-128"/>
                <a:ea typeface="Meiryo UI" panose="020B0604030504040204" pitchFamily="50" charset="-128"/>
              </a:rPr>
              <a:t>・顔認証システムは完成</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完全自社技術</a:t>
            </a:r>
            <a:r>
              <a:rPr lang="en-US" altLang="ja-JP" dirty="0">
                <a:solidFill>
                  <a:schemeClr val="tx1"/>
                </a:solidFill>
                <a:latin typeface="Meiryo UI" panose="020B0604030504040204" pitchFamily="50" charset="-128"/>
                <a:ea typeface="Meiryo UI" panose="020B0604030504040204" pitchFamily="50" charset="-128"/>
              </a:rPr>
              <a:t>)</a:t>
            </a:r>
          </a:p>
          <a:p>
            <a:pPr marL="85725" indent="-85725" eaLnBrk="1">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POS</a:t>
            </a:r>
            <a:r>
              <a:rPr lang="ja-JP" altLang="en-US" dirty="0">
                <a:solidFill>
                  <a:schemeClr val="tx1"/>
                </a:solidFill>
                <a:latin typeface="Meiryo UI" panose="020B0604030504040204" pitchFamily="50" charset="-128"/>
                <a:ea typeface="Meiryo UI" panose="020B0604030504040204" pitchFamily="50" charset="-128"/>
              </a:rPr>
              <a:t>データとの連携によるサービス向上を</a:t>
            </a:r>
            <a:r>
              <a:rPr lang="en-US" altLang="ja-JP" dirty="0">
                <a:solidFill>
                  <a:schemeClr val="tx1"/>
                </a:solidFill>
                <a:latin typeface="Meiryo UI" panose="020B0604030504040204" pitchFamily="50" charset="-128"/>
                <a:ea typeface="Meiryo UI" panose="020B0604030504040204" pitchFamily="50" charset="-128"/>
              </a:rPr>
              <a:t>A2</a:t>
            </a:r>
            <a:r>
              <a:rPr lang="ja-JP" altLang="en-US" dirty="0">
                <a:solidFill>
                  <a:schemeClr val="tx1"/>
                </a:solidFill>
                <a:latin typeface="Meiryo UI" panose="020B0604030504040204" pitchFamily="50" charset="-128"/>
                <a:ea typeface="Meiryo UI" panose="020B0604030504040204" pitchFamily="50" charset="-128"/>
              </a:rPr>
              <a:t>社とともに検討</a:t>
            </a:r>
            <a:endParaRPr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u="sng" dirty="0">
                <a:solidFill>
                  <a:schemeClr val="tx1"/>
                </a:solidFill>
                <a:latin typeface="Meiryo UI" panose="020B0604030504040204" pitchFamily="50" charset="-128"/>
                <a:ea typeface="Meiryo UI" panose="020B0604030504040204" pitchFamily="50" charset="-128"/>
              </a:rPr>
              <a:t>A2</a:t>
            </a:r>
            <a:r>
              <a:rPr kumimoji="1" lang="ja-JP" altLang="en-US" u="sng" dirty="0">
                <a:solidFill>
                  <a:schemeClr val="tx1"/>
                </a:solidFill>
                <a:latin typeface="Meiryo UI" panose="020B0604030504040204" pitchFamily="50" charset="-128"/>
                <a:ea typeface="Meiryo UI" panose="020B0604030504040204" pitchFamily="50" charset="-128"/>
              </a:rPr>
              <a:t>社との協業の深化とともに、技術の成熟に伴う他業界ビジネスへの拡大も視野</a:t>
            </a:r>
            <a:r>
              <a:rPr lang="en-US" altLang="ja-JP" dirty="0">
                <a:solidFill>
                  <a:schemeClr val="tx1"/>
                </a:solidFill>
                <a:latin typeface="Meiryo UI" panose="020B0604030504040204" pitchFamily="50" charset="-128"/>
                <a:ea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rPr>
            </a:b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528125" y="4477709"/>
            <a:ext cx="4111959" cy="2191651"/>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協業の目的</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u="sng" dirty="0">
                <a:solidFill>
                  <a:schemeClr val="tx1"/>
                </a:solidFill>
                <a:latin typeface="Meiryo UI" panose="020B0604030504040204" pitchFamily="50" charset="-128"/>
                <a:ea typeface="Meiryo UI" panose="020B0604030504040204" pitchFamily="50" charset="-128"/>
              </a:rPr>
              <a:t>無人店舗の検証と構築</a:t>
            </a:r>
            <a:endParaRPr kumimoji="1" lang="en-US" altLang="ja-JP" u="sng" dirty="0">
              <a:solidFill>
                <a:schemeClr val="tx1"/>
              </a:solidFill>
              <a:latin typeface="Meiryo UI" panose="020B0604030504040204" pitchFamily="50" charset="-128"/>
              <a:ea typeface="Meiryo UI" panose="020B0604030504040204" pitchFamily="50" charset="-128"/>
            </a:endParaRPr>
          </a:p>
          <a:p>
            <a:pPr marL="85725" indent="-85725" eaLnBrk="1">
              <a:lnSpc>
                <a:spcPts val="2000"/>
              </a:lnSpc>
            </a:pPr>
            <a:r>
              <a:rPr lang="ja-JP" altLang="en-US" dirty="0">
                <a:solidFill>
                  <a:schemeClr val="tx1"/>
                </a:solidFill>
                <a:latin typeface="Meiryo UI" panose="020B0604030504040204" pitchFamily="50" charset="-128"/>
                <a:ea typeface="Meiryo UI" panose="020B0604030504040204" pitchFamily="50" charset="-128"/>
              </a:rPr>
              <a:t>懸念点</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rPr>
              <a:t>競争優位性の維持</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4787779" y="4477709"/>
            <a:ext cx="4104701" cy="2191652"/>
          </a:xfrm>
          <a:prstGeom prst="roundRect">
            <a:avLst>
              <a:gd name="adj" fmla="val 919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協業の目的</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u="sng" dirty="0">
                <a:solidFill>
                  <a:schemeClr val="tx1"/>
                </a:solidFill>
                <a:latin typeface="Meiryo UI" panose="020B0604030504040204" pitchFamily="50" charset="-128"/>
                <a:ea typeface="Meiryo UI" panose="020B0604030504040204" pitchFamily="50" charset="-128"/>
              </a:rPr>
              <a:t>POS</a:t>
            </a:r>
            <a:r>
              <a:rPr kumimoji="1" lang="ja-JP" altLang="en-US" u="sng" dirty="0">
                <a:solidFill>
                  <a:schemeClr val="tx1"/>
                </a:solidFill>
                <a:latin typeface="Meiryo UI" panose="020B0604030504040204" pitchFamily="50" charset="-128"/>
                <a:ea typeface="Meiryo UI" panose="020B0604030504040204" pitchFamily="50" charset="-128"/>
              </a:rPr>
              <a:t>データとの連携で一層サービス向上</a:t>
            </a:r>
            <a:endParaRPr lang="en-US" altLang="ja-JP" u="sng" dirty="0">
              <a:solidFill>
                <a:schemeClr val="tx1"/>
              </a:solidFill>
              <a:latin typeface="Meiryo UI" panose="020B0604030504040204" pitchFamily="50" charset="-128"/>
              <a:ea typeface="Meiryo UI" panose="020B0604030504040204" pitchFamily="50" charset="-128"/>
            </a:endParaRPr>
          </a:p>
          <a:p>
            <a:pPr marL="85725" indent="-85725">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懸念点</a:t>
            </a:r>
            <a:endParaRPr kumimoji="1" lang="en-US" altLang="ja-JP" dirty="0">
              <a:solidFill>
                <a:schemeClr val="tx1"/>
              </a:solidFill>
              <a:latin typeface="Meiryo UI" panose="020B0604030504040204" pitchFamily="50" charset="-128"/>
              <a:ea typeface="Meiryo UI" panose="020B0604030504040204" pitchFamily="50" charset="-128"/>
            </a:endParaRPr>
          </a:p>
          <a:p>
            <a:pPr marL="85725" indent="-85725" eaLnBrk="1">
              <a:lnSpc>
                <a:spcPts val="2000"/>
              </a:lnSpc>
            </a:pPr>
            <a:r>
              <a:rPr lang="ja-JP" altLang="en-US" dirty="0">
                <a:solidFill>
                  <a:schemeClr val="tx1"/>
                </a:solidFill>
                <a:latin typeface="Meiryo UI" panose="020B0604030504040204" pitchFamily="50" charset="-128"/>
                <a:ea typeface="Meiryo UI" panose="020B0604030504040204" pitchFamily="50" charset="-128"/>
              </a:rPr>
              <a:t>・</a:t>
            </a:r>
            <a:r>
              <a:rPr lang="en-US" altLang="ja-JP" u="sng" dirty="0">
                <a:solidFill>
                  <a:schemeClr val="tx1"/>
                </a:solidFill>
                <a:latin typeface="Meiryo UI" panose="020B0604030504040204" pitchFamily="50" charset="-128"/>
                <a:ea typeface="Meiryo UI" panose="020B0604030504040204" pitchFamily="50" charset="-128"/>
              </a:rPr>
              <a:t>POS</a:t>
            </a:r>
            <a:r>
              <a:rPr lang="ja-JP" altLang="en-US" u="sng" dirty="0">
                <a:solidFill>
                  <a:schemeClr val="tx1"/>
                </a:solidFill>
                <a:latin typeface="Meiryo UI" panose="020B0604030504040204" pitchFamily="50" charset="-128"/>
                <a:ea typeface="Meiryo UI" panose="020B0604030504040204" pitchFamily="50" charset="-128"/>
              </a:rPr>
              <a:t>データを利用する前提なので、成果の利用条件によって他社展開が困難。</a:t>
            </a:r>
            <a:endParaRPr kumimoji="1" lang="ja-JP" altLang="en-US" u="sng"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1375" y="2610725"/>
            <a:ext cx="415498" cy="646331"/>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状</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況</a:t>
            </a:r>
          </a:p>
        </p:txBody>
      </p:sp>
      <p:sp>
        <p:nvSpPr>
          <p:cNvPr id="16" name="テキスト ボックス 15"/>
          <p:cNvSpPr txBox="1"/>
          <p:nvPr/>
        </p:nvSpPr>
        <p:spPr>
          <a:xfrm>
            <a:off x="44544" y="4482986"/>
            <a:ext cx="415498" cy="1754326"/>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協</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業</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へ</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思</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惑</a:t>
            </a:r>
          </a:p>
        </p:txBody>
      </p:sp>
      <p:sp>
        <p:nvSpPr>
          <p:cNvPr id="17" name="コンテンツ プレースホルダー 2"/>
          <p:cNvSpPr>
            <a:spLocks noGrp="1"/>
          </p:cNvSpPr>
          <p:nvPr>
            <p:ph idx="1"/>
          </p:nvPr>
        </p:nvSpPr>
        <p:spPr>
          <a:xfrm>
            <a:off x="262657" y="692696"/>
            <a:ext cx="8673900" cy="1403477"/>
          </a:xfrm>
        </p:spPr>
        <p:txBody>
          <a:bodyPr/>
          <a:lstStyle/>
          <a:p>
            <a:pPr eaLnBrk="1"/>
            <a:r>
              <a:rPr lang="en-US" altLang="ja-JP" sz="2000" dirty="0"/>
              <a:t>A2</a:t>
            </a:r>
            <a:r>
              <a:rPr lang="ja-JP" altLang="en-US" sz="2000" dirty="0"/>
              <a:t>社は本格的に</a:t>
            </a:r>
            <a:r>
              <a:rPr lang="en-US" altLang="ja-JP" sz="2000" dirty="0"/>
              <a:t>IoT</a:t>
            </a:r>
            <a:r>
              <a:rPr lang="ja-JP" altLang="en-US" sz="2000" dirty="0"/>
              <a:t>技術とサービスを導入し、無人店舗の検証と構築を目的とするが、競争優位性の維持が懸念</a:t>
            </a:r>
            <a:endParaRPr lang="en-US" altLang="ja-JP" sz="2000" dirty="0"/>
          </a:p>
          <a:p>
            <a:r>
              <a:rPr kumimoji="1" lang="en-US" altLang="ja-JP" sz="2000" dirty="0"/>
              <a:t>B2</a:t>
            </a:r>
            <a:r>
              <a:rPr kumimoji="1" lang="ja-JP" altLang="en-US" sz="2000" dirty="0"/>
              <a:t>社は</a:t>
            </a:r>
            <a:r>
              <a:rPr kumimoji="1" lang="en-US" altLang="ja-JP" sz="2000" dirty="0"/>
              <a:t>A2</a:t>
            </a:r>
            <a:r>
              <a:rPr kumimoji="1" lang="ja-JP" altLang="en-US" sz="2000" dirty="0"/>
              <a:t>社の</a:t>
            </a:r>
            <a:r>
              <a:rPr kumimoji="1" lang="en-US" altLang="ja-JP" sz="2000" dirty="0"/>
              <a:t>POS</a:t>
            </a:r>
            <a:r>
              <a:rPr kumimoji="1" lang="ja-JP" altLang="en-US" sz="2000" dirty="0"/>
              <a:t>データを取り入れ、</a:t>
            </a:r>
            <a:r>
              <a:rPr lang="ja-JP" altLang="en-US" sz="2000" dirty="0"/>
              <a:t>自社製品とサービスの更なる向上を目的とするが、創出した技術の他社展開</a:t>
            </a:r>
            <a:r>
              <a:rPr kumimoji="1" lang="ja-JP" altLang="en-US" sz="2000" dirty="0"/>
              <a:t>への制約が懸念</a:t>
            </a:r>
          </a:p>
        </p:txBody>
      </p:sp>
      <p:sp>
        <p:nvSpPr>
          <p:cNvPr id="3" name="下矢印 2"/>
          <p:cNvSpPr/>
          <p:nvPr/>
        </p:nvSpPr>
        <p:spPr>
          <a:xfrm>
            <a:off x="889467" y="5586510"/>
            <a:ext cx="792088" cy="304224"/>
          </a:xfrm>
          <a:prstGeom prst="downArrow">
            <a:avLst>
              <a:gd name="adj1" fmla="val 50000"/>
              <a:gd name="adj2" fmla="val 52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2"/>
          <p:cNvSpPr txBox="1">
            <a:spLocks/>
          </p:cNvSpPr>
          <p:nvPr/>
        </p:nvSpPr>
        <p:spPr bwMode="auto">
          <a:xfrm>
            <a:off x="528125" y="5877272"/>
            <a:ext cx="4180041" cy="82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a:lnSpc>
                <a:spcPts val="2000"/>
              </a:lnSpc>
              <a:buNone/>
            </a:pPr>
            <a:r>
              <a:rPr lang="ja-JP" altLang="en-US" sz="1800" b="1" kern="0" dirty="0"/>
              <a:t>「無人店舗運営」の業界リーダとしての地位をいち早く確立し、</a:t>
            </a:r>
            <a:r>
              <a:rPr lang="en-US" altLang="ja-JP" sz="1800" b="1" kern="0" dirty="0"/>
              <a:t>B2</a:t>
            </a:r>
            <a:r>
              <a:rPr lang="ja-JP" altLang="en-US" sz="1800" b="1" kern="0" dirty="0"/>
              <a:t>社の実施を合理的に縛りつつ効率運営の面で競争優位に</a:t>
            </a:r>
          </a:p>
        </p:txBody>
      </p:sp>
      <p:sp>
        <p:nvSpPr>
          <p:cNvPr id="22" name="下矢印 21"/>
          <p:cNvSpPr/>
          <p:nvPr/>
        </p:nvSpPr>
        <p:spPr>
          <a:xfrm>
            <a:off x="5184827" y="5844658"/>
            <a:ext cx="785099" cy="248638"/>
          </a:xfrm>
          <a:prstGeom prst="downArrow">
            <a:avLst>
              <a:gd name="adj1" fmla="val 50000"/>
              <a:gd name="adj2" fmla="val 523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bwMode="auto">
          <a:xfrm>
            <a:off x="4932040" y="6119483"/>
            <a:ext cx="3816424" cy="54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a:lnSpc>
                <a:spcPts val="2000"/>
              </a:lnSpc>
              <a:buNone/>
            </a:pPr>
            <a:r>
              <a:rPr lang="en-US" altLang="ja-JP" sz="1800" b="1" kern="0" dirty="0"/>
              <a:t>A2</a:t>
            </a:r>
            <a:r>
              <a:rPr lang="ja-JP" altLang="en-US" sz="1800" b="1" kern="0" dirty="0"/>
              <a:t>社との協業関係を大事にしつつ、将来のビジネス拡大への道筋を確保</a:t>
            </a:r>
          </a:p>
        </p:txBody>
      </p:sp>
      <p:sp>
        <p:nvSpPr>
          <p:cNvPr id="20" name="角丸四角形 19"/>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
        <p:nvSpPr>
          <p:cNvPr id="18" name="テキスト ボックス 17">
            <a:extLst>
              <a:ext uri="{FF2B5EF4-FFF2-40B4-BE49-F238E27FC236}">
                <a16:creationId xmlns:a16="http://schemas.microsoft.com/office/drawing/2014/main" xmlns="" id="{B4CCF3E4-10EE-4B87-9FEE-34F36511427A}"/>
              </a:ext>
            </a:extLst>
          </p:cNvPr>
          <p:cNvSpPr txBox="1"/>
          <p:nvPr/>
        </p:nvSpPr>
        <p:spPr>
          <a:xfrm>
            <a:off x="-26617" y="6622670"/>
            <a:ext cx="8127009"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 POS(Point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of</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Sales)</a:t>
            </a:r>
            <a:r>
              <a:rPr lang="ja-JP" altLang="en-US" sz="1200" dirty="0">
                <a:latin typeface="Meiryo UI" panose="020B0604030504040204" pitchFamily="50" charset="-128"/>
                <a:ea typeface="Meiryo UI" panose="020B0604030504040204" pitchFamily="50" charset="-128"/>
              </a:rPr>
              <a:t>データとは、お店のレジで商品が販売されたときに記録されるデータのことを指す。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4885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左矢印 56">
            <a:extLst>
              <a:ext uri="{FF2B5EF4-FFF2-40B4-BE49-F238E27FC236}">
                <a16:creationId xmlns:a16="http://schemas.microsoft.com/office/drawing/2014/main" xmlns="" id="{FC63E891-E619-4AAD-B7D5-85A50D285C71}"/>
              </a:ext>
            </a:extLst>
          </p:cNvPr>
          <p:cNvSpPr/>
          <p:nvPr/>
        </p:nvSpPr>
        <p:spPr>
          <a:xfrm rot="16200000">
            <a:off x="3137580" y="5331503"/>
            <a:ext cx="323268" cy="231794"/>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協業条件</a:t>
            </a:r>
            <a:endParaRPr kumimoji="1" lang="ja-JP" altLang="en-US" dirty="0"/>
          </a:p>
        </p:txBody>
      </p:sp>
      <p:sp>
        <p:nvSpPr>
          <p:cNvPr id="3" name="コンテンツ プレースホルダー 2"/>
          <p:cNvSpPr>
            <a:spLocks noGrp="1"/>
          </p:cNvSpPr>
          <p:nvPr>
            <p:ph idx="1"/>
          </p:nvPr>
        </p:nvSpPr>
        <p:spPr>
          <a:xfrm>
            <a:off x="-38479" y="591269"/>
            <a:ext cx="9404130" cy="648072"/>
          </a:xfrm>
        </p:spPr>
        <p:txBody>
          <a:bodyPr>
            <a:normAutofit/>
          </a:bodyPr>
          <a:lstStyle/>
          <a:p>
            <a:pPr marL="0" indent="0" eaLnBrk="1">
              <a:buNone/>
            </a:pPr>
            <a:r>
              <a:rPr lang="en-US" altLang="ja-JP" sz="2000" dirty="0"/>
              <a:t>A2</a:t>
            </a:r>
            <a:r>
              <a:rPr lang="ja-JP" altLang="en-US" sz="2000" dirty="0"/>
              <a:t>社が</a:t>
            </a:r>
            <a:r>
              <a:rPr lang="en-US" altLang="ja-JP" sz="2000" dirty="0"/>
              <a:t>B2</a:t>
            </a:r>
            <a:r>
              <a:rPr lang="ja-JP" altLang="en-US" sz="2000" dirty="0"/>
              <a:t>社に</a:t>
            </a:r>
            <a:r>
              <a:rPr lang="en-US" altLang="ja-JP" sz="2000" dirty="0"/>
              <a:t>POS</a:t>
            </a:r>
            <a:r>
              <a:rPr lang="ja-JP" altLang="en-US" sz="2000" dirty="0"/>
              <a:t>データも提供し委託する形で無人店舗ソリューションの提供を受ける。</a:t>
            </a:r>
            <a:r>
              <a:rPr kumimoji="1" lang="ja-JP" altLang="en-US" sz="2000" dirty="0"/>
              <a:t>　</a:t>
            </a:r>
          </a:p>
        </p:txBody>
      </p:sp>
      <p:sp>
        <p:nvSpPr>
          <p:cNvPr id="38" name="正方形/長方形 37"/>
          <p:cNvSpPr/>
          <p:nvPr/>
        </p:nvSpPr>
        <p:spPr>
          <a:xfrm>
            <a:off x="70177" y="964132"/>
            <a:ext cx="9029327" cy="155784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A</a:t>
            </a:r>
            <a:r>
              <a:rPr lang="ja-JP" altLang="en-US" dirty="0">
                <a:solidFill>
                  <a:schemeClr val="tx1"/>
                </a:solidFill>
                <a:latin typeface="Meiryo UI" panose="020B0604030504040204" pitchFamily="50" charset="-128"/>
                <a:ea typeface="Meiryo UI" panose="020B0604030504040204" pitchFamily="50" charset="-128"/>
              </a:rPr>
              <a:t>２社は店内センサデータ、</a:t>
            </a:r>
            <a:r>
              <a:rPr lang="ja-JP" altLang="en-US" b="1" u="sng" dirty="0">
                <a:solidFill>
                  <a:schemeClr val="tx1"/>
                </a:solidFill>
                <a:latin typeface="Meiryo UI" panose="020B0604030504040204" pitchFamily="50" charset="-128"/>
                <a:ea typeface="Meiryo UI" panose="020B0604030504040204" pitchFamily="50" charset="-128"/>
              </a:rPr>
              <a:t>顔認証データ</a:t>
            </a:r>
            <a:r>
              <a:rPr lang="ja-JP" altLang="en-US" dirty="0">
                <a:solidFill>
                  <a:schemeClr val="tx1"/>
                </a:solidFill>
                <a:latin typeface="Meiryo UI" panose="020B0604030504040204" pitchFamily="50" charset="-128"/>
                <a:ea typeface="Meiryo UI" panose="020B0604030504040204" pitchFamily="50" charset="-128"/>
              </a:rPr>
              <a:t>を取得保存。当該データとさらに</a:t>
            </a:r>
            <a:r>
              <a:rPr lang="en-US" altLang="ja-JP" b="1" u="sng" dirty="0">
                <a:solidFill>
                  <a:schemeClr val="tx1"/>
                </a:solidFill>
                <a:latin typeface="Meiryo UI" panose="020B0604030504040204" pitchFamily="50" charset="-128"/>
                <a:ea typeface="Meiryo UI" panose="020B0604030504040204" pitchFamily="50" charset="-128"/>
              </a:rPr>
              <a:t>POS</a:t>
            </a:r>
            <a:r>
              <a:rPr lang="ja-JP" altLang="en-US" b="1" u="sng" dirty="0">
                <a:solidFill>
                  <a:schemeClr val="tx1"/>
                </a:solidFill>
                <a:latin typeface="Meiryo UI" panose="020B0604030504040204" pitchFamily="50" charset="-128"/>
                <a:ea typeface="Meiryo UI" panose="020B0604030504040204" pitchFamily="50" charset="-128"/>
              </a:rPr>
              <a:t>データを提供</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B</a:t>
            </a:r>
            <a:r>
              <a:rPr lang="ja-JP" altLang="en-US" dirty="0">
                <a:solidFill>
                  <a:schemeClr val="tx1"/>
                </a:solidFill>
                <a:latin typeface="Meiryo UI" panose="020B0604030504040204" pitchFamily="50" charset="-128"/>
                <a:ea typeface="Meiryo UI" panose="020B0604030504040204" pitchFamily="50" charset="-128"/>
              </a:rPr>
              <a:t>２社は提供された上記データを活用して解析し、無人店舗化ソリューションの開発および提供。</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費用分担に関しては</a:t>
            </a:r>
            <a:r>
              <a:rPr lang="en-US" altLang="ja-JP" b="1" u="sng" dirty="0">
                <a:solidFill>
                  <a:schemeClr val="tx1"/>
                </a:solidFill>
                <a:latin typeface="Meiryo UI" panose="020B0604030504040204" pitchFamily="50" charset="-128"/>
                <a:ea typeface="Meiryo UI" panose="020B0604030504040204" pitchFamily="50" charset="-128"/>
              </a:rPr>
              <a:t>A</a:t>
            </a:r>
            <a:r>
              <a:rPr lang="ja-JP" altLang="en-US" b="1" u="sng" dirty="0">
                <a:solidFill>
                  <a:schemeClr val="tx1"/>
                </a:solidFill>
                <a:latin typeface="Meiryo UI" panose="020B0604030504040204" pitchFamily="50" charset="-128"/>
                <a:ea typeface="Meiryo UI" panose="020B0604030504040204" pitchFamily="50" charset="-128"/>
              </a:rPr>
              <a:t>２社が全額負担</a:t>
            </a:r>
            <a:r>
              <a:rPr lang="ja-JP" altLang="en-US" dirty="0">
                <a:solidFill>
                  <a:schemeClr val="tx1"/>
                </a:solidFill>
                <a:latin typeface="Meiryo UI" panose="020B0604030504040204" pitchFamily="50" charset="-128"/>
                <a:ea typeface="Meiryo UI" panose="020B0604030504040204" pitchFamily="50" charset="-128"/>
              </a:rPr>
              <a:t>し、</a:t>
            </a:r>
            <a:r>
              <a:rPr lang="ja-JP" altLang="en-US" dirty="0">
                <a:solidFill>
                  <a:schemeClr val="tx2"/>
                </a:solidFill>
                <a:latin typeface="Meiryo UI" panose="020B0604030504040204" pitchFamily="50" charset="-128"/>
                <a:ea typeface="Meiryo UI" panose="020B0604030504040204" pitchFamily="50" charset="-128"/>
              </a:rPr>
              <a:t>設備は</a:t>
            </a:r>
            <a:r>
              <a:rPr lang="en-US" altLang="ja-JP" dirty="0">
                <a:solidFill>
                  <a:schemeClr val="tx2"/>
                </a:solidFill>
                <a:latin typeface="Meiryo UI" panose="020B0604030504040204" pitchFamily="50" charset="-128"/>
                <a:ea typeface="Meiryo UI" panose="020B0604030504040204" pitchFamily="50" charset="-128"/>
              </a:rPr>
              <a:t>B2</a:t>
            </a:r>
            <a:r>
              <a:rPr lang="ja-JP" altLang="en-US" dirty="0">
                <a:solidFill>
                  <a:schemeClr val="tx2"/>
                </a:solidFill>
                <a:latin typeface="Meiryo UI" panose="020B0604030504040204" pitchFamily="50" charset="-128"/>
                <a:ea typeface="Meiryo UI" panose="020B0604030504040204" pitchFamily="50" charset="-128"/>
              </a:rPr>
              <a:t>社が提供</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eaLnBrk="1" fontAlgn="auto" hangingPunct="1">
              <a:lnSpc>
                <a:spcPct val="110000"/>
              </a:lnSpc>
              <a:spcBef>
                <a:spcPts val="0"/>
              </a:spcBef>
              <a:spcAft>
                <a:spcPts val="0"/>
              </a:spcAft>
            </a:pPr>
            <a:r>
              <a:rPr lang="ja-JP" altLang="en-US" dirty="0">
                <a:solidFill>
                  <a:schemeClr val="tx1"/>
                </a:solidFill>
                <a:latin typeface="Meiryo UI" panose="020B0604030504040204" pitchFamily="50" charset="-128"/>
                <a:ea typeface="Meiryo UI" panose="020B0604030504040204" pitchFamily="50" charset="-128"/>
              </a:rPr>
              <a:t>・画像データと顔認証システムとの紐づけらられた</a:t>
            </a:r>
            <a:r>
              <a:rPr lang="ja-JP" altLang="en-US" b="1" u="sng" dirty="0">
                <a:solidFill>
                  <a:schemeClr val="tx1"/>
                </a:solidFill>
                <a:latin typeface="Meiryo UI" panose="020B0604030504040204" pitchFamily="50" charset="-128"/>
                <a:ea typeface="Meiryo UI" panose="020B0604030504040204" pitchFamily="50" charset="-128"/>
              </a:rPr>
              <a:t>一般顧客の個人情報取扱業者は、データ保有者</a:t>
            </a:r>
            <a:r>
              <a:rPr lang="en-US" altLang="ja-JP" b="1" u="sng" dirty="0">
                <a:solidFill>
                  <a:schemeClr val="tx1"/>
                </a:solidFill>
                <a:latin typeface="Meiryo UI" panose="020B0604030504040204" pitchFamily="50" charset="-128"/>
                <a:ea typeface="Meiryo UI" panose="020B0604030504040204" pitchFamily="50" charset="-128"/>
              </a:rPr>
              <a:t>A2</a:t>
            </a:r>
            <a:r>
              <a:rPr lang="ja-JP" altLang="en-US" b="1" u="sng" dirty="0">
                <a:solidFill>
                  <a:schemeClr val="tx1"/>
                </a:solidFill>
                <a:latin typeface="Meiryo UI" panose="020B0604030504040204" pitchFamily="50" charset="-128"/>
                <a:ea typeface="Meiryo UI" panose="020B0604030504040204" pitchFamily="50" charset="-128"/>
              </a:rPr>
              <a:t>社、解析者</a:t>
            </a:r>
            <a:r>
              <a:rPr lang="en-US" altLang="ja-JP" b="1" u="sng" dirty="0">
                <a:solidFill>
                  <a:schemeClr val="tx1"/>
                </a:solidFill>
                <a:latin typeface="Meiryo UI" panose="020B0604030504040204" pitchFamily="50" charset="-128"/>
                <a:ea typeface="Meiryo UI" panose="020B0604030504040204" pitchFamily="50" charset="-128"/>
              </a:rPr>
              <a:t>B2</a:t>
            </a:r>
            <a:r>
              <a:rPr lang="ja-JP" altLang="en-US" b="1" u="sng" dirty="0">
                <a:solidFill>
                  <a:schemeClr val="tx1"/>
                </a:solidFill>
                <a:latin typeface="Meiryo UI" panose="020B0604030504040204" pitchFamily="50" charset="-128"/>
                <a:ea typeface="Meiryo UI" panose="020B0604030504040204" pitchFamily="50" charset="-128"/>
              </a:rPr>
              <a:t>社の両方</a:t>
            </a:r>
            <a:r>
              <a:rPr lang="en-US" altLang="ja-JP" b="1" u="sng"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共同利用者</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err="1">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54" name="表 53"/>
          <p:cNvGraphicFramePr>
            <a:graphicFrameLocks noGrp="1"/>
          </p:cNvGraphicFramePr>
          <p:nvPr>
            <p:extLst>
              <p:ext uri="{D42A27DB-BD31-4B8C-83A1-F6EECF244321}">
                <p14:modId xmlns:p14="http://schemas.microsoft.com/office/powerpoint/2010/main" val="2340377403"/>
              </p:ext>
            </p:extLst>
          </p:nvPr>
        </p:nvGraphicFramePr>
        <p:xfrm>
          <a:off x="4430553" y="2348880"/>
          <a:ext cx="4665947" cy="4208099"/>
        </p:xfrm>
        <a:graphic>
          <a:graphicData uri="http://schemas.openxmlformats.org/drawingml/2006/table">
            <a:tbl>
              <a:tblPr firstRow="1" bandRow="1">
                <a:tableStyleId>{073A0DAA-6AF3-43AB-8588-CEC1D06C72B9}</a:tableStyleId>
              </a:tblPr>
              <a:tblGrid>
                <a:gridCol w="1463727">
                  <a:extLst>
                    <a:ext uri="{9D8B030D-6E8A-4147-A177-3AD203B41FA5}">
                      <a16:colId xmlns:a16="http://schemas.microsoft.com/office/drawing/2014/main" xmlns="" val="20000"/>
                    </a:ext>
                  </a:extLst>
                </a:gridCol>
                <a:gridCol w="1496642">
                  <a:extLst>
                    <a:ext uri="{9D8B030D-6E8A-4147-A177-3AD203B41FA5}">
                      <a16:colId xmlns:a16="http://schemas.microsoft.com/office/drawing/2014/main" xmlns="" val="20001"/>
                    </a:ext>
                  </a:extLst>
                </a:gridCol>
                <a:gridCol w="786741">
                  <a:extLst>
                    <a:ext uri="{9D8B030D-6E8A-4147-A177-3AD203B41FA5}">
                      <a16:colId xmlns:a16="http://schemas.microsoft.com/office/drawing/2014/main" xmlns="" val="20002"/>
                    </a:ext>
                  </a:extLst>
                </a:gridCol>
                <a:gridCol w="918837">
                  <a:extLst>
                    <a:ext uri="{9D8B030D-6E8A-4147-A177-3AD203B41FA5}">
                      <a16:colId xmlns:a16="http://schemas.microsoft.com/office/drawing/2014/main" xmlns="" val="20003"/>
                    </a:ext>
                  </a:extLst>
                </a:gridCol>
              </a:tblGrid>
              <a:tr h="326514">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600" dirty="0">
                          <a:solidFill>
                            <a:schemeClr val="bg1"/>
                          </a:solidFill>
                          <a:latin typeface="Meiryo UI" panose="020B0604030504040204" pitchFamily="50" charset="-128"/>
                          <a:ea typeface="Meiryo UI" panose="020B0604030504040204" pitchFamily="50" charset="-128"/>
                        </a:rPr>
                        <a:t>作業分担、成果物内容</a:t>
                      </a:r>
                    </a:p>
                  </a:txBody>
                  <a:tcPr/>
                </a:tc>
                <a:tc hMerge="1">
                  <a:txBody>
                    <a:bodyPr/>
                    <a:lstStyle/>
                    <a:p>
                      <a:endParaRPr kumimoji="1" lang="ja-JP" altLang="en-US" sz="1400"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en-US" altLang="ja-JP" sz="1600" dirty="0">
                          <a:solidFill>
                            <a:schemeClr val="bg1"/>
                          </a:solidFill>
                          <a:latin typeface="Meiryo UI" panose="020B0604030504040204" pitchFamily="50" charset="-128"/>
                          <a:ea typeface="Meiryo UI" panose="020B0604030504040204" pitchFamily="50" charset="-128"/>
                        </a:rPr>
                        <a:t>A</a:t>
                      </a:r>
                      <a:r>
                        <a:rPr kumimoji="1" lang="ja-JP" altLang="en-US" sz="1600" dirty="0">
                          <a:solidFill>
                            <a:schemeClr val="bg1"/>
                          </a:solidFill>
                          <a:latin typeface="Meiryo UI" panose="020B0604030504040204" pitchFamily="50" charset="-128"/>
                          <a:ea typeface="Meiryo UI" panose="020B0604030504040204" pitchFamily="50" charset="-128"/>
                        </a:rPr>
                        <a:t>２社</a:t>
                      </a:r>
                    </a:p>
                  </a:txBody>
                  <a:tcPr/>
                </a:tc>
                <a:tc>
                  <a:txBody>
                    <a:bodyPr/>
                    <a:lstStyle/>
                    <a:p>
                      <a:r>
                        <a:rPr kumimoji="1" lang="en-US" altLang="ja-JP" sz="1600" dirty="0">
                          <a:solidFill>
                            <a:schemeClr val="bg1"/>
                          </a:solidFill>
                          <a:latin typeface="Meiryo UI" panose="020B0604030504040204" pitchFamily="50" charset="-128"/>
                          <a:ea typeface="Meiryo UI" panose="020B0604030504040204" pitchFamily="50" charset="-128"/>
                        </a:rPr>
                        <a:t>B</a:t>
                      </a:r>
                      <a:r>
                        <a:rPr kumimoji="1" lang="ja-JP" altLang="en-US" sz="1600" dirty="0">
                          <a:solidFill>
                            <a:schemeClr val="bg1"/>
                          </a:solidFill>
                          <a:latin typeface="Meiryo UI" panose="020B0604030504040204" pitchFamily="50" charset="-128"/>
                          <a:ea typeface="Meiryo UI" panose="020B0604030504040204" pitchFamily="50" charset="-128"/>
                        </a:rPr>
                        <a:t>２社</a:t>
                      </a:r>
                    </a:p>
                  </a:txBody>
                  <a:tcPr/>
                </a:tc>
                <a:extLst>
                  <a:ext uri="{0D108BD9-81ED-4DB2-BD59-A6C34878D82A}">
                    <a16:rowId xmlns:a16="http://schemas.microsoft.com/office/drawing/2014/main" xmlns="" val="10000"/>
                  </a:ext>
                </a:extLst>
              </a:tr>
              <a:tr h="56397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創出データ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店内センサ＆顔認証データ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326514">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提供データ</a:t>
                      </a:r>
                    </a:p>
                  </a:txBody>
                  <a:tcPr/>
                </a:tc>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POS</a:t>
                      </a:r>
                      <a:r>
                        <a:rPr kumimoji="1" lang="ja-JP" altLang="en-US" sz="1600" b="1" dirty="0">
                          <a:solidFill>
                            <a:schemeClr val="tx1"/>
                          </a:solidFill>
                          <a:latin typeface="Meiryo UI" panose="020B0604030504040204" pitchFamily="50" charset="-128"/>
                          <a:ea typeface="Meiryo UI" panose="020B0604030504040204" pitchFamily="50" charset="-128"/>
                        </a:rPr>
                        <a:t>データ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383736366"/>
                  </a:ext>
                </a:extLst>
              </a:tr>
              <a:tr h="56397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解析データ</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派生データ）</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来店情報、顧客の動き、欠品状況等</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0" marR="0"/>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a:t>
                      </a:r>
                    </a:p>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32651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ソリューション</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レイアウト提案</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xmlns="" val="10003"/>
                  </a:ext>
                </a:extLst>
              </a:tr>
              <a:tr h="80144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改良技術</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顔認証、電子棚等の技術、設備改良技術</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xmlns="" val="10004"/>
                  </a:ext>
                </a:extLst>
              </a:tr>
              <a:tr h="57474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無人店舗化、ノウハウ</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無人化店舗経営構築</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5"/>
                  </a:ext>
                </a:extLst>
              </a:tr>
              <a:tr h="398099">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費用負担</a:t>
                      </a:r>
                    </a:p>
                  </a:txBody>
                  <a:tcPr/>
                </a:tc>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2272446858"/>
                  </a:ext>
                </a:extLst>
              </a:tr>
            </a:tbl>
          </a:graphicData>
        </a:graphic>
      </p:graphicFrame>
      <p:sp>
        <p:nvSpPr>
          <p:cNvPr id="27" name="左矢印 77">
            <a:extLst>
              <a:ext uri="{FF2B5EF4-FFF2-40B4-BE49-F238E27FC236}">
                <a16:creationId xmlns:a16="http://schemas.microsoft.com/office/drawing/2014/main" xmlns="" id="{53E9B9E4-4ED0-4C78-966B-4E21C159189E}"/>
              </a:ext>
            </a:extLst>
          </p:cNvPr>
          <p:cNvSpPr/>
          <p:nvPr/>
        </p:nvSpPr>
        <p:spPr>
          <a:xfrm flipH="1">
            <a:off x="1748993" y="5975351"/>
            <a:ext cx="711209" cy="249952"/>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xmlns="" id="{63765BC7-469C-48ED-BCA6-9BD44C1C9592}"/>
              </a:ext>
            </a:extLst>
          </p:cNvPr>
          <p:cNvSpPr txBox="1"/>
          <p:nvPr/>
        </p:nvSpPr>
        <p:spPr>
          <a:xfrm>
            <a:off x="1468074" y="6156593"/>
            <a:ext cx="1312674" cy="584775"/>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フィード</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バック</a:t>
            </a:r>
          </a:p>
        </p:txBody>
      </p:sp>
      <p:sp>
        <p:nvSpPr>
          <p:cNvPr id="29" name="左矢印 62">
            <a:extLst>
              <a:ext uri="{FF2B5EF4-FFF2-40B4-BE49-F238E27FC236}">
                <a16:creationId xmlns:a16="http://schemas.microsoft.com/office/drawing/2014/main" xmlns="" id="{05595D0D-9CBB-493D-B377-F830AFEFD4A1}"/>
              </a:ext>
            </a:extLst>
          </p:cNvPr>
          <p:cNvSpPr/>
          <p:nvPr/>
        </p:nvSpPr>
        <p:spPr>
          <a:xfrm rot="16200000" flipH="1">
            <a:off x="3117930" y="4381114"/>
            <a:ext cx="250369" cy="119595"/>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0" name="左矢印 57">
            <a:extLst>
              <a:ext uri="{FF2B5EF4-FFF2-40B4-BE49-F238E27FC236}">
                <a16:creationId xmlns:a16="http://schemas.microsoft.com/office/drawing/2014/main" xmlns="" id="{26438711-E48F-4E40-979E-4652C95F7FA8}"/>
              </a:ext>
            </a:extLst>
          </p:cNvPr>
          <p:cNvSpPr/>
          <p:nvPr/>
        </p:nvSpPr>
        <p:spPr>
          <a:xfrm>
            <a:off x="1796132" y="5701950"/>
            <a:ext cx="1255053" cy="249952"/>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2" name="左矢印 56">
            <a:extLst>
              <a:ext uri="{FF2B5EF4-FFF2-40B4-BE49-F238E27FC236}">
                <a16:creationId xmlns:a16="http://schemas.microsoft.com/office/drawing/2014/main" xmlns="" id="{9A5AB39A-34C9-454D-A38E-EC235548F86E}"/>
              </a:ext>
            </a:extLst>
          </p:cNvPr>
          <p:cNvSpPr/>
          <p:nvPr/>
        </p:nvSpPr>
        <p:spPr>
          <a:xfrm rot="16200000">
            <a:off x="3128090" y="4627364"/>
            <a:ext cx="323268" cy="231794"/>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3" name="左矢印 47">
            <a:extLst>
              <a:ext uri="{FF2B5EF4-FFF2-40B4-BE49-F238E27FC236}">
                <a16:creationId xmlns:a16="http://schemas.microsoft.com/office/drawing/2014/main" xmlns="" id="{F85FB3FB-2188-4417-90D6-3D0A9E27A02A}"/>
              </a:ext>
            </a:extLst>
          </p:cNvPr>
          <p:cNvSpPr/>
          <p:nvPr/>
        </p:nvSpPr>
        <p:spPr>
          <a:xfrm rot="11802231">
            <a:off x="1632784" y="4196107"/>
            <a:ext cx="1044035" cy="227678"/>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4" name="左矢印 45">
            <a:extLst>
              <a:ext uri="{FF2B5EF4-FFF2-40B4-BE49-F238E27FC236}">
                <a16:creationId xmlns:a16="http://schemas.microsoft.com/office/drawing/2014/main" xmlns="" id="{9CDC6026-0B0C-4A59-B1A5-49417BE007E1}"/>
              </a:ext>
            </a:extLst>
          </p:cNvPr>
          <p:cNvSpPr/>
          <p:nvPr/>
        </p:nvSpPr>
        <p:spPr>
          <a:xfrm rot="20248218">
            <a:off x="1692881" y="3532983"/>
            <a:ext cx="1043511" cy="267180"/>
          </a:xfrm>
          <a:prstGeom prst="leftArrow">
            <a:avLst>
              <a:gd name="adj1" fmla="val 46160"/>
              <a:gd name="adj2"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xmlns="" id="{6DAA88D7-3A51-4741-A5E5-DF1F0557A151}"/>
              </a:ext>
            </a:extLst>
          </p:cNvPr>
          <p:cNvSpPr/>
          <p:nvPr/>
        </p:nvSpPr>
        <p:spPr>
          <a:xfrm>
            <a:off x="415191" y="2594774"/>
            <a:ext cx="1180754" cy="632010"/>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A2</a:t>
            </a:r>
            <a:r>
              <a:rPr lang="ja-JP" altLang="en-US" sz="1600" dirty="0">
                <a:solidFill>
                  <a:schemeClr val="tx1"/>
                </a:solidFill>
                <a:latin typeface="Meiryo UI" panose="020B0604030504040204" pitchFamily="50" charset="-128"/>
                <a:ea typeface="Meiryo UI" panose="020B0604030504040204" pitchFamily="50" charset="-128"/>
              </a:rPr>
              <a:t>社　</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ｺﾝﾋﾞﾆﾁｪｰﾝ</a:t>
            </a:r>
            <a:r>
              <a:rPr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6" name="角丸四角形 27">
            <a:extLst>
              <a:ext uri="{FF2B5EF4-FFF2-40B4-BE49-F238E27FC236}">
                <a16:creationId xmlns:a16="http://schemas.microsoft.com/office/drawing/2014/main" xmlns="" id="{469604D0-F560-4238-80DC-5CA2871A9E11}"/>
              </a:ext>
            </a:extLst>
          </p:cNvPr>
          <p:cNvSpPr/>
          <p:nvPr/>
        </p:nvSpPr>
        <p:spPr>
          <a:xfrm>
            <a:off x="142839" y="3598521"/>
            <a:ext cx="1600098" cy="830997"/>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xmlns="" id="{5D6890C8-2B59-4BCC-B5C1-E3DF5D2D4AF0}"/>
              </a:ext>
            </a:extLst>
          </p:cNvPr>
          <p:cNvSpPr txBox="1"/>
          <p:nvPr/>
        </p:nvSpPr>
        <p:spPr>
          <a:xfrm>
            <a:off x="118894" y="3573016"/>
            <a:ext cx="1757406" cy="830997"/>
          </a:xfrm>
          <a:prstGeom prst="rect">
            <a:avLst/>
          </a:prstGeom>
          <a:noFill/>
        </p:spPr>
        <p:txBody>
          <a:bodyPr wrap="square" rtlCol="0">
            <a:spAutoFit/>
          </a:bodyPr>
          <a:lstStyle/>
          <a:p>
            <a:r>
              <a:rPr lang="en-US" altLang="ja-JP" sz="1600" b="1" u="sng" dirty="0">
                <a:latin typeface="Meiryo UI" panose="020B0604030504040204" pitchFamily="50" charset="-128"/>
                <a:ea typeface="Meiryo UI" panose="020B0604030504040204" pitchFamily="50" charset="-128"/>
              </a:rPr>
              <a:t>A2</a:t>
            </a:r>
            <a:r>
              <a:rPr lang="ja-JP" altLang="en-US" sz="1600" b="1" u="sng" dirty="0">
                <a:latin typeface="Meiryo UI" panose="020B0604030504040204" pitchFamily="50" charset="-128"/>
                <a:ea typeface="Meiryo UI" panose="020B0604030504040204" pitchFamily="50" charset="-128"/>
              </a:rPr>
              <a:t>サーバにデータ保存</a:t>
            </a:r>
            <a:r>
              <a:rPr lang="ja-JP" altLang="en-US" sz="1600" dirty="0">
                <a:latin typeface="Meiryo UI" panose="020B0604030504040204" pitchFamily="50" charset="-128"/>
                <a:ea typeface="Meiryo UI" panose="020B0604030504040204" pitchFamily="50" charset="-128"/>
              </a:rPr>
              <a:t>（店内センサ＆</a:t>
            </a:r>
            <a:r>
              <a:rPr lang="ja-JP" altLang="en-US" sz="1600" b="1" u="sng" dirty="0">
                <a:latin typeface="Meiryo UI" panose="020B0604030504040204" pitchFamily="50" charset="-128"/>
                <a:ea typeface="Meiryo UI" panose="020B0604030504040204" pitchFamily="50" charset="-128"/>
              </a:rPr>
              <a:t>顔認証データ</a:t>
            </a:r>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xmlns="" id="{0EA1EA54-7032-4C2B-839E-E36E2AA8CD7F}"/>
              </a:ext>
            </a:extLst>
          </p:cNvPr>
          <p:cNvSpPr/>
          <p:nvPr/>
        </p:nvSpPr>
        <p:spPr>
          <a:xfrm>
            <a:off x="2860721" y="2586454"/>
            <a:ext cx="1411077" cy="616574"/>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B2</a:t>
            </a:r>
            <a:r>
              <a:rPr lang="ja-JP" altLang="en-US" sz="1600" dirty="0">
                <a:solidFill>
                  <a:schemeClr val="tx1"/>
                </a:solidFill>
                <a:latin typeface="Meiryo UI" panose="020B0604030504040204" pitchFamily="50" charset="-128"/>
                <a:ea typeface="Meiryo UI" panose="020B0604030504040204" pitchFamily="50" charset="-128"/>
              </a:rPr>
              <a:t>社　</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ものづくりﾒｰｶ</a:t>
            </a:r>
            <a:r>
              <a:rPr lang="en-US" altLang="ja-JP" sz="1600" dirty="0">
                <a:solidFill>
                  <a:schemeClr val="tx1"/>
                </a:solidFill>
                <a:latin typeface="Meiryo UI" panose="020B0604030504040204" pitchFamily="50" charset="-128"/>
                <a:ea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40" name="角丸四角形 40">
            <a:extLst>
              <a:ext uri="{FF2B5EF4-FFF2-40B4-BE49-F238E27FC236}">
                <a16:creationId xmlns:a16="http://schemas.microsoft.com/office/drawing/2014/main" xmlns="" id="{21E81E89-ECC3-4115-A36B-C8700ECE1DF1}"/>
              </a:ext>
            </a:extLst>
          </p:cNvPr>
          <p:cNvSpPr/>
          <p:nvPr/>
        </p:nvSpPr>
        <p:spPr>
          <a:xfrm>
            <a:off x="2658822" y="3306556"/>
            <a:ext cx="1663858" cy="582317"/>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xmlns="" id="{586FA686-117C-4FD3-AC1A-549FC11AE2B5}"/>
              </a:ext>
            </a:extLst>
          </p:cNvPr>
          <p:cNvSpPr txBox="1"/>
          <p:nvPr/>
        </p:nvSpPr>
        <p:spPr>
          <a:xfrm>
            <a:off x="2627784" y="3325192"/>
            <a:ext cx="1969557"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設備（店内センサ</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＆顔認証システム）</a:t>
            </a:r>
          </a:p>
        </p:txBody>
      </p:sp>
      <p:sp>
        <p:nvSpPr>
          <p:cNvPr id="42" name="テキスト ボックス 41">
            <a:extLst>
              <a:ext uri="{FF2B5EF4-FFF2-40B4-BE49-F238E27FC236}">
                <a16:creationId xmlns:a16="http://schemas.microsoft.com/office/drawing/2014/main" xmlns="" id="{A67EE41C-E633-493D-9F79-8E21F3473F0E}"/>
              </a:ext>
            </a:extLst>
          </p:cNvPr>
          <p:cNvSpPr txBox="1"/>
          <p:nvPr/>
        </p:nvSpPr>
        <p:spPr>
          <a:xfrm rot="20098016">
            <a:off x="1682380" y="3223603"/>
            <a:ext cx="1116271"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設備提供</a:t>
            </a:r>
          </a:p>
        </p:txBody>
      </p:sp>
      <p:sp>
        <p:nvSpPr>
          <p:cNvPr id="43" name="テキスト ボックス 42">
            <a:extLst>
              <a:ext uri="{FF2B5EF4-FFF2-40B4-BE49-F238E27FC236}">
                <a16:creationId xmlns:a16="http://schemas.microsoft.com/office/drawing/2014/main" xmlns="" id="{F4E54DF7-74A3-4548-AD14-B707E2772CA0}"/>
              </a:ext>
            </a:extLst>
          </p:cNvPr>
          <p:cNvSpPr txBox="1"/>
          <p:nvPr/>
        </p:nvSpPr>
        <p:spPr>
          <a:xfrm rot="1013783">
            <a:off x="1697536" y="3961450"/>
            <a:ext cx="1180409"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データ提供</a:t>
            </a:r>
          </a:p>
        </p:txBody>
      </p:sp>
      <p:sp>
        <p:nvSpPr>
          <p:cNvPr id="44" name="角丸四角形 51">
            <a:extLst>
              <a:ext uri="{FF2B5EF4-FFF2-40B4-BE49-F238E27FC236}">
                <a16:creationId xmlns:a16="http://schemas.microsoft.com/office/drawing/2014/main" xmlns="" id="{9D35EEC4-AE8A-4E5A-BACE-AE93AF7B3249}"/>
              </a:ext>
            </a:extLst>
          </p:cNvPr>
          <p:cNvSpPr/>
          <p:nvPr/>
        </p:nvSpPr>
        <p:spPr>
          <a:xfrm>
            <a:off x="2672927" y="4870495"/>
            <a:ext cx="1672667" cy="462990"/>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xmlns="" id="{CCFC180E-06FE-43E2-B7E8-DF50D9D7A772}"/>
              </a:ext>
            </a:extLst>
          </p:cNvPr>
          <p:cNvSpPr txBox="1"/>
          <p:nvPr/>
        </p:nvSpPr>
        <p:spPr>
          <a:xfrm>
            <a:off x="2628022" y="4979401"/>
            <a:ext cx="1770483"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ソリューションの提供</a:t>
            </a:r>
            <a:endParaRPr kumimoji="1" lang="en-US" altLang="ja-JP" sz="1600" dirty="0">
              <a:latin typeface="Meiryo UI" panose="020B0604030504040204" pitchFamily="50" charset="-128"/>
              <a:ea typeface="Meiryo UI" panose="020B0604030504040204" pitchFamily="50" charset="-128"/>
            </a:endParaRPr>
          </a:p>
        </p:txBody>
      </p:sp>
      <p:sp>
        <p:nvSpPr>
          <p:cNvPr id="64" name="角丸四角形 53">
            <a:extLst>
              <a:ext uri="{FF2B5EF4-FFF2-40B4-BE49-F238E27FC236}">
                <a16:creationId xmlns:a16="http://schemas.microsoft.com/office/drawing/2014/main" xmlns="" id="{8E341881-CD42-4414-8922-D4980DEDF2C2}"/>
              </a:ext>
            </a:extLst>
          </p:cNvPr>
          <p:cNvSpPr/>
          <p:nvPr/>
        </p:nvSpPr>
        <p:spPr>
          <a:xfrm>
            <a:off x="2496214" y="5621147"/>
            <a:ext cx="1881881" cy="1021067"/>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xmlns="" id="{6E37A981-4CE9-4F5D-B834-74E7424FFF85}"/>
              </a:ext>
            </a:extLst>
          </p:cNvPr>
          <p:cNvSpPr txBox="1"/>
          <p:nvPr/>
        </p:nvSpPr>
        <p:spPr>
          <a:xfrm>
            <a:off x="2447293" y="5726177"/>
            <a:ext cx="2216293" cy="830997"/>
          </a:xfrm>
          <a:prstGeom prst="rect">
            <a:avLst/>
          </a:prstGeom>
          <a:noFill/>
        </p:spPr>
        <p:txBody>
          <a:bodyPr wrap="square" rtlCol="0">
            <a:spAutoFit/>
          </a:bodyPr>
          <a:lstStyle/>
          <a:p>
            <a:pPr marL="85725" indent="-85725">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解析データ一部開示</a:t>
            </a:r>
            <a:endParaRPr kumimoji="1" lang="en-US" altLang="ja-JP" sz="1600" dirty="0">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ソリューションの提供</a:t>
            </a:r>
            <a:endParaRPr kumimoji="1" lang="en-US" altLang="ja-JP" sz="1600" dirty="0">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技術改良</a:t>
            </a:r>
          </a:p>
        </p:txBody>
      </p:sp>
      <p:sp>
        <p:nvSpPr>
          <p:cNvPr id="66" name="角丸四角形 58">
            <a:extLst>
              <a:ext uri="{FF2B5EF4-FFF2-40B4-BE49-F238E27FC236}">
                <a16:creationId xmlns:a16="http://schemas.microsoft.com/office/drawing/2014/main" xmlns="" id="{C8DBAC69-8A4D-42CA-A216-EB5659431FEA}"/>
              </a:ext>
            </a:extLst>
          </p:cNvPr>
          <p:cNvSpPr/>
          <p:nvPr/>
        </p:nvSpPr>
        <p:spPr>
          <a:xfrm>
            <a:off x="113662" y="5661409"/>
            <a:ext cx="1691832" cy="851403"/>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xmlns="" id="{CEAE4C3A-529D-49C2-A437-3FA24C4833B6}"/>
              </a:ext>
            </a:extLst>
          </p:cNvPr>
          <p:cNvSpPr txBox="1"/>
          <p:nvPr/>
        </p:nvSpPr>
        <p:spPr>
          <a:xfrm>
            <a:off x="116013" y="5785215"/>
            <a:ext cx="168712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夜間無人店舗運営の検証・構築</a:t>
            </a:r>
            <a:endParaRPr lang="en-US" altLang="ja-JP" sz="16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xmlns="" id="{7EB1C341-0163-489F-954E-A865869FCFF5}"/>
              </a:ext>
            </a:extLst>
          </p:cNvPr>
          <p:cNvSpPr txBox="1"/>
          <p:nvPr/>
        </p:nvSpPr>
        <p:spPr>
          <a:xfrm>
            <a:off x="1614855" y="5342180"/>
            <a:ext cx="1226738"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提案</a:t>
            </a:r>
            <a:r>
              <a:rPr kumimoji="1" lang="ja-JP" altLang="en-US" sz="1600" dirty="0">
                <a:latin typeface="Meiryo UI" panose="020B0604030504040204" pitchFamily="50" charset="-128"/>
                <a:ea typeface="Meiryo UI" panose="020B0604030504040204" pitchFamily="50" charset="-128"/>
              </a:rPr>
              <a:t>・支援</a:t>
            </a:r>
          </a:p>
        </p:txBody>
      </p:sp>
      <p:sp>
        <p:nvSpPr>
          <p:cNvPr id="72" name="角丸四角形 69">
            <a:extLst>
              <a:ext uri="{FF2B5EF4-FFF2-40B4-BE49-F238E27FC236}">
                <a16:creationId xmlns:a16="http://schemas.microsoft.com/office/drawing/2014/main" xmlns="" id="{475EDF28-65F2-4730-AF3D-56CB78A73415}"/>
              </a:ext>
            </a:extLst>
          </p:cNvPr>
          <p:cNvSpPr/>
          <p:nvPr/>
        </p:nvSpPr>
        <p:spPr>
          <a:xfrm>
            <a:off x="2655876" y="4138436"/>
            <a:ext cx="1695748" cy="529435"/>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xmlns="" id="{49F8AAAE-08F5-4CC4-8CAD-231A9414734A}"/>
              </a:ext>
            </a:extLst>
          </p:cNvPr>
          <p:cNvSpPr txBox="1"/>
          <p:nvPr/>
        </p:nvSpPr>
        <p:spPr>
          <a:xfrm>
            <a:off x="2664157" y="4085102"/>
            <a:ext cx="1758115"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データ解析</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店内</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センサ</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顔認証</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74" name="左矢印 75">
            <a:extLst>
              <a:ext uri="{FF2B5EF4-FFF2-40B4-BE49-F238E27FC236}">
                <a16:creationId xmlns:a16="http://schemas.microsoft.com/office/drawing/2014/main" xmlns="" id="{67CBD5EE-8E0E-4E84-B07B-425BB88A5A4B}"/>
              </a:ext>
            </a:extLst>
          </p:cNvPr>
          <p:cNvSpPr/>
          <p:nvPr/>
        </p:nvSpPr>
        <p:spPr>
          <a:xfrm rot="9921839">
            <a:off x="1282402" y="4659545"/>
            <a:ext cx="1421073" cy="224602"/>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6" name="角丸四角形 67">
            <a:extLst>
              <a:ext uri="{FF2B5EF4-FFF2-40B4-BE49-F238E27FC236}">
                <a16:creationId xmlns:a16="http://schemas.microsoft.com/office/drawing/2014/main" xmlns="" id="{2414A5B4-5BED-43B5-A4F9-1A14796394D0}"/>
              </a:ext>
            </a:extLst>
          </p:cNvPr>
          <p:cNvSpPr/>
          <p:nvPr/>
        </p:nvSpPr>
        <p:spPr>
          <a:xfrm>
            <a:off x="144875" y="4725144"/>
            <a:ext cx="1254563" cy="598970"/>
          </a:xfrm>
          <a:prstGeom prst="roundRect">
            <a:avLst>
              <a:gd name="adj" fmla="val 104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xmlns="" id="{64DA6EF1-A081-4454-A07E-79AB496C9909}"/>
              </a:ext>
            </a:extLst>
          </p:cNvPr>
          <p:cNvSpPr txBox="1"/>
          <p:nvPr/>
        </p:nvSpPr>
        <p:spPr>
          <a:xfrm>
            <a:off x="267200" y="4841535"/>
            <a:ext cx="1214104" cy="338554"/>
          </a:xfrm>
          <a:prstGeom prst="rect">
            <a:avLst/>
          </a:prstGeom>
          <a:noFill/>
        </p:spPr>
        <p:txBody>
          <a:bodyPr wrap="square" rtlCol="0">
            <a:spAutoFit/>
          </a:bodyPr>
          <a:lstStyle/>
          <a:p>
            <a:r>
              <a:rPr kumimoji="1" lang="en-US" altLang="ja-JP" sz="1600" b="1" u="sng" dirty="0">
                <a:latin typeface="Meiryo UI" panose="020B0604030504040204" pitchFamily="50" charset="-128"/>
                <a:ea typeface="Meiryo UI" panose="020B0604030504040204" pitchFamily="50" charset="-128"/>
              </a:rPr>
              <a:t>POS</a:t>
            </a:r>
            <a:r>
              <a:rPr kumimoji="1" lang="ja-JP" altLang="en-US" sz="1600" b="1" u="sng" dirty="0">
                <a:latin typeface="Meiryo UI" panose="020B0604030504040204" pitchFamily="50" charset="-128"/>
                <a:ea typeface="Meiryo UI" panose="020B0604030504040204" pitchFamily="50" charset="-128"/>
              </a:rPr>
              <a:t>データ</a:t>
            </a:r>
          </a:p>
        </p:txBody>
      </p:sp>
      <p:sp>
        <p:nvSpPr>
          <p:cNvPr id="58" name="テキスト ボックス 57">
            <a:extLst>
              <a:ext uri="{FF2B5EF4-FFF2-40B4-BE49-F238E27FC236}">
                <a16:creationId xmlns:a16="http://schemas.microsoft.com/office/drawing/2014/main" xmlns="" id="{B998F0C5-8132-4C64-B470-B36D971FE35C}"/>
              </a:ext>
            </a:extLst>
          </p:cNvPr>
          <p:cNvSpPr txBox="1"/>
          <p:nvPr/>
        </p:nvSpPr>
        <p:spPr>
          <a:xfrm rot="20606829">
            <a:off x="1481553" y="4759678"/>
            <a:ext cx="1254785"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データ提供</a:t>
            </a:r>
          </a:p>
        </p:txBody>
      </p:sp>
      <p:sp>
        <p:nvSpPr>
          <p:cNvPr id="47" name="角丸四角形 19">
            <a:extLst>
              <a:ext uri="{FF2B5EF4-FFF2-40B4-BE49-F238E27FC236}">
                <a16:creationId xmlns:a16="http://schemas.microsoft.com/office/drawing/2014/main" xmlns="" id="{D55D900B-7C3F-4589-9E52-A869B1108C5E}"/>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
        <p:nvSpPr>
          <p:cNvPr id="6" name="テキスト ボックス 5">
            <a:extLst>
              <a:ext uri="{FF2B5EF4-FFF2-40B4-BE49-F238E27FC236}">
                <a16:creationId xmlns:a16="http://schemas.microsoft.com/office/drawing/2014/main" xmlns="" id="{702C6F20-F1F4-46C4-8B50-80D0FDEF7B6A}"/>
              </a:ext>
            </a:extLst>
          </p:cNvPr>
          <p:cNvSpPr txBox="1"/>
          <p:nvPr/>
        </p:nvSpPr>
        <p:spPr>
          <a:xfrm>
            <a:off x="-26617" y="6622670"/>
            <a:ext cx="8127009"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 POS(Point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of</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Sales)</a:t>
            </a:r>
            <a:r>
              <a:rPr lang="ja-JP" altLang="en-US" sz="1200" dirty="0">
                <a:latin typeface="Meiryo UI" panose="020B0604030504040204" pitchFamily="50" charset="-128"/>
                <a:ea typeface="Meiryo UI" panose="020B0604030504040204" pitchFamily="50" charset="-128"/>
              </a:rPr>
              <a:t>データとは、お店のレジで商品が販売されたときに記録されるデータのことを指す。</a:t>
            </a:r>
            <a:endParaRPr kumimoji="1" lang="ja-JP" altLang="en-US" sz="1200" dirty="0">
              <a:latin typeface="Meiryo UI" panose="020B0604030504040204" pitchFamily="50" charset="-128"/>
              <a:ea typeface="Meiryo UI" panose="020B0604030504040204" pitchFamily="50" charset="-128"/>
            </a:endParaRPr>
          </a:p>
        </p:txBody>
      </p:sp>
      <p:sp>
        <p:nvSpPr>
          <p:cNvPr id="46"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60</a:t>
            </a:fld>
            <a:endParaRPr lang="en-US" altLang="ja-JP" dirty="0"/>
          </a:p>
        </p:txBody>
      </p:sp>
    </p:spTree>
    <p:extLst>
      <p:ext uri="{BB962C8B-B14F-4D97-AF65-F5344CB8AC3E}">
        <p14:creationId xmlns:p14="http://schemas.microsoft.com/office/powerpoint/2010/main" val="1285985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交渉サマリー</a:t>
            </a:r>
            <a:r>
              <a:rPr lang="ja-JP" altLang="en-US" dirty="0"/>
              <a:t>（交渉の争点と結果）</a:t>
            </a:r>
            <a:endParaRPr kumimoji="1" lang="ja-JP" altLang="en-US" dirty="0"/>
          </a:p>
        </p:txBody>
      </p:sp>
      <p:sp>
        <p:nvSpPr>
          <p:cNvPr id="3" name="コンテンツ プレースホルダー 2"/>
          <p:cNvSpPr>
            <a:spLocks noGrp="1"/>
          </p:cNvSpPr>
          <p:nvPr>
            <p:ph idx="1"/>
          </p:nvPr>
        </p:nvSpPr>
        <p:spPr>
          <a:xfrm>
            <a:off x="135915" y="998548"/>
            <a:ext cx="8856984" cy="694559"/>
          </a:xfrm>
        </p:spPr>
        <p:txBody>
          <a:bodyPr/>
          <a:lstStyle/>
          <a:p>
            <a:pPr eaLnBrk="1"/>
            <a:r>
              <a:rPr kumimoji="1" lang="ja-JP" altLang="en-US" dirty="0"/>
              <a:t>解析データ</a:t>
            </a:r>
            <a:r>
              <a:rPr kumimoji="1" lang="en-US" altLang="ja-JP" dirty="0"/>
              <a:t>(</a:t>
            </a:r>
            <a:r>
              <a:rPr kumimoji="1" lang="ja-JP" altLang="en-US" dirty="0"/>
              <a:t>派生データ）とソリューションの取扱いが争点となり、以下のような交渉結果となった。次頁以降に交渉の詳細を示す。</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61</a:t>
            </a:fld>
            <a:endParaRPr lang="en-US" altLang="ja-JP" dirty="0"/>
          </a:p>
        </p:txBody>
      </p:sp>
      <p:sp>
        <p:nvSpPr>
          <p:cNvPr id="5" name="正方形/長方形 4"/>
          <p:cNvSpPr/>
          <p:nvPr/>
        </p:nvSpPr>
        <p:spPr>
          <a:xfrm>
            <a:off x="148690" y="2209097"/>
            <a:ext cx="2520280" cy="2364330"/>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１．</a:t>
            </a:r>
            <a:r>
              <a:rPr lang="ja-JP" altLang="en-US" sz="2000" b="1" u="sng" dirty="0">
                <a:solidFill>
                  <a:schemeClr val="tx1"/>
                </a:solidFill>
                <a:latin typeface="Meiryo UI" panose="020B0604030504040204" pitchFamily="50" charset="-128"/>
                <a:ea typeface="Meiryo UI" panose="020B0604030504040204" pitchFamily="50" charset="-128"/>
              </a:rPr>
              <a:t>解析データ</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（派生データ）の</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利用条件</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44467" y="1771263"/>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争点</a:t>
            </a:r>
          </a:p>
        </p:txBody>
      </p:sp>
      <p:sp>
        <p:nvSpPr>
          <p:cNvPr id="7" name="正方形/長方形 6"/>
          <p:cNvSpPr/>
          <p:nvPr/>
        </p:nvSpPr>
        <p:spPr>
          <a:xfrm>
            <a:off x="143508" y="4699284"/>
            <a:ext cx="2520280" cy="1826060"/>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２．</a:t>
            </a:r>
            <a:r>
              <a:rPr lang="ja-JP" altLang="en-US" sz="2000" b="1" u="sng" dirty="0">
                <a:solidFill>
                  <a:schemeClr val="tx1"/>
                </a:solidFill>
                <a:latin typeface="Meiryo UI" panose="020B0604030504040204" pitchFamily="50" charset="-128"/>
                <a:ea typeface="Meiryo UI" panose="020B0604030504040204" pitchFamily="50" charset="-128"/>
              </a:rPr>
              <a:t>ソリューション </a:t>
            </a:r>
            <a:r>
              <a:rPr lang="en-US" altLang="ja-JP" sz="2000" b="1" u="sng" dirty="0">
                <a:solidFill>
                  <a:schemeClr val="tx1"/>
                </a:solidFill>
                <a:latin typeface="Meiryo UI" panose="020B0604030504040204" pitchFamily="50" charset="-128"/>
                <a:ea typeface="Meiryo UI" panose="020B0604030504040204" pitchFamily="50" charset="-128"/>
              </a:rPr>
              <a:t/>
            </a:r>
            <a:br>
              <a:rPr lang="en-US" altLang="ja-JP" sz="2000" b="1" u="sng" dirty="0">
                <a:solidFill>
                  <a:schemeClr val="tx1"/>
                </a:solidFill>
                <a:latin typeface="Meiryo UI" panose="020B0604030504040204" pitchFamily="50" charset="-128"/>
                <a:ea typeface="Meiryo UI" panose="020B0604030504040204" pitchFamily="50" charset="-128"/>
              </a:rPr>
            </a:b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無人店舗化）</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の利用条件、帰属</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663902" y="1771263"/>
            <a:ext cx="697627"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結果</a:t>
            </a:r>
          </a:p>
        </p:txBody>
      </p:sp>
      <p:sp>
        <p:nvSpPr>
          <p:cNvPr id="10" name="正方形/長方形 9"/>
          <p:cNvSpPr/>
          <p:nvPr/>
        </p:nvSpPr>
        <p:spPr>
          <a:xfrm>
            <a:off x="2738567" y="2209097"/>
            <a:ext cx="6254332" cy="2364330"/>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a:r>
              <a:rPr lang="en-US" altLang="ja-JP" sz="2000" b="1" u="sng" dirty="0">
                <a:solidFill>
                  <a:schemeClr val="tx1"/>
                </a:solidFill>
                <a:latin typeface="Meiryo UI" panose="020B0604030504040204" pitchFamily="50" charset="-128"/>
                <a:ea typeface="Meiryo UI" panose="020B0604030504040204" pitchFamily="50" charset="-128"/>
              </a:rPr>
              <a:t> (</a:t>
            </a:r>
            <a:r>
              <a:rPr lang="ja-JP" altLang="en-US" sz="2000" b="1" u="sng" dirty="0">
                <a:solidFill>
                  <a:schemeClr val="tx1"/>
                </a:solidFill>
                <a:latin typeface="Meiryo UI" panose="020B0604030504040204" pitchFamily="50" charset="-128"/>
                <a:ea typeface="Meiryo UI" panose="020B0604030504040204" pitchFamily="50" charset="-128"/>
              </a:rPr>
              <a:t>利用条件）</a:t>
            </a:r>
            <a:r>
              <a:rPr lang="en-US" altLang="ja-JP" sz="2000" b="1" u="sng" dirty="0">
                <a:solidFill>
                  <a:schemeClr val="tx1"/>
                </a:solidFill>
                <a:latin typeface="Meiryo UI" panose="020B0604030504040204" pitchFamily="50" charset="-128"/>
                <a:ea typeface="Meiryo UI" panose="020B0604030504040204" pitchFamily="50" charset="-128"/>
              </a:rPr>
              <a:t>A2</a:t>
            </a:r>
            <a:r>
              <a:rPr lang="ja-JP" altLang="en-US" sz="2000" b="1" u="sng" dirty="0">
                <a:solidFill>
                  <a:schemeClr val="tx1"/>
                </a:solidFill>
                <a:latin typeface="Meiryo UI" panose="020B0604030504040204" pitchFamily="50" charset="-128"/>
                <a:ea typeface="Meiryo UI" panose="020B0604030504040204" pitchFamily="50" charset="-128"/>
              </a:rPr>
              <a:t>社は自由に利用、</a:t>
            </a:r>
            <a:r>
              <a:rPr lang="en-US" altLang="ja-JP" sz="2000" b="1" u="sng" dirty="0">
                <a:solidFill>
                  <a:schemeClr val="tx1"/>
                </a:solidFill>
                <a:latin typeface="Meiryo UI" panose="020B0604030504040204" pitchFamily="50" charset="-128"/>
                <a:ea typeface="Meiryo UI" panose="020B0604030504040204" pitchFamily="50" charset="-128"/>
              </a:rPr>
              <a:t>B2</a:t>
            </a:r>
            <a:r>
              <a:rPr lang="ja-JP" altLang="en-US" sz="2000" b="1" u="sng" dirty="0">
                <a:solidFill>
                  <a:schemeClr val="tx1"/>
                </a:solidFill>
                <a:latin typeface="Meiryo UI" panose="020B0604030504040204" pitchFamily="50" charset="-128"/>
                <a:ea typeface="Meiryo UI" panose="020B0604030504040204" pitchFamily="50" charset="-128"/>
              </a:rPr>
              <a:t>社は</a:t>
            </a:r>
            <a:r>
              <a:rPr lang="en-US" altLang="ja-JP" sz="2000" b="1" u="sng" dirty="0">
                <a:solidFill>
                  <a:schemeClr val="tx1"/>
                </a:solidFill>
                <a:latin typeface="Meiryo UI" panose="020B0604030504040204" pitchFamily="50" charset="-128"/>
                <a:ea typeface="Meiryo UI" panose="020B0604030504040204" pitchFamily="50" charset="-128"/>
              </a:rPr>
              <a:t>A2</a:t>
            </a:r>
            <a:r>
              <a:rPr lang="ja-JP" altLang="en-US" sz="2000" b="1" u="sng" dirty="0">
                <a:solidFill>
                  <a:schemeClr val="tx1"/>
                </a:solidFill>
                <a:latin typeface="Meiryo UI" panose="020B0604030504040204" pitchFamily="50" charset="-128"/>
                <a:ea typeface="Meiryo UI" panose="020B0604030504040204" pitchFamily="50" charset="-128"/>
              </a:rPr>
              <a:t>社競業への利用禁止（</a:t>
            </a:r>
            <a:r>
              <a:rPr lang="en-US" altLang="ja-JP" sz="2000" b="1" u="sng" dirty="0">
                <a:solidFill>
                  <a:schemeClr val="tx1"/>
                </a:solidFill>
                <a:latin typeface="Meiryo UI" panose="020B0604030504040204" pitchFamily="50" charset="-128"/>
                <a:ea typeface="Meiryo UI" panose="020B0604030504040204" pitchFamily="50" charset="-128"/>
              </a:rPr>
              <a:t>3</a:t>
            </a:r>
            <a:r>
              <a:rPr lang="ja-JP" altLang="en-US" sz="2000" b="1" u="sng" dirty="0">
                <a:solidFill>
                  <a:schemeClr val="tx1"/>
                </a:solidFill>
                <a:latin typeface="Meiryo UI" panose="020B0604030504040204" pitchFamily="50" charset="-128"/>
                <a:ea typeface="Meiryo UI" panose="020B0604030504040204" pitchFamily="50" charset="-128"/>
              </a:rPr>
              <a:t>年間）で、自社技術改良に限り利用可能</a:t>
            </a:r>
            <a:r>
              <a:rPr lang="en-US" altLang="ja-JP" sz="2000" b="1" u="sng" dirty="0">
                <a:solidFill>
                  <a:schemeClr val="tx1"/>
                </a:solidFill>
                <a:latin typeface="Meiryo UI" panose="020B0604030504040204" pitchFamily="50" charset="-128"/>
                <a:ea typeface="Meiryo UI" panose="020B0604030504040204" pitchFamily="50" charset="-128"/>
              </a:rPr>
              <a:t>(</a:t>
            </a:r>
            <a:r>
              <a:rPr lang="ja-JP" altLang="en-US" sz="2000" b="1" u="sng" dirty="0">
                <a:solidFill>
                  <a:schemeClr val="tx1"/>
                </a:solidFill>
                <a:latin typeface="Meiryo UI" panose="020B0604030504040204" pitchFamily="50" charset="-128"/>
                <a:ea typeface="Meiryo UI" panose="020B0604030504040204" pitchFamily="50" charset="-128"/>
              </a:rPr>
              <a:t>無償）。</a:t>
            </a:r>
            <a:endParaRPr lang="en-US" altLang="ja-JP" sz="2000" b="1" u="sng"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A</a:t>
            </a:r>
            <a:r>
              <a:rPr lang="ja-JP" altLang="en-US" sz="2000" dirty="0">
                <a:solidFill>
                  <a:schemeClr val="tx1"/>
                </a:solidFill>
                <a:latin typeface="Meiryo UI" panose="020B0604030504040204" pitchFamily="50" charset="-128"/>
                <a:ea typeface="Meiryo UI" panose="020B0604030504040204" pitchFamily="50" charset="-128"/>
              </a:rPr>
              <a:t>２社は費用負担し、</a:t>
            </a:r>
            <a:r>
              <a:rPr lang="en-US" altLang="ja-JP" sz="2000" dirty="0">
                <a:solidFill>
                  <a:schemeClr val="tx1"/>
                </a:solidFill>
                <a:latin typeface="Meiryo UI" panose="020B0604030504040204" pitchFamily="50" charset="-128"/>
                <a:ea typeface="Meiryo UI" panose="020B0604030504040204" pitchFamily="50" charset="-128"/>
              </a:rPr>
              <a:t>POS</a:t>
            </a:r>
            <a:r>
              <a:rPr lang="ja-JP" altLang="en-US" sz="2000" dirty="0">
                <a:solidFill>
                  <a:schemeClr val="tx1"/>
                </a:solidFill>
                <a:latin typeface="Meiryo UI" panose="020B0604030504040204" pitchFamily="50" charset="-128"/>
                <a:ea typeface="Meiryo UI" panose="020B0604030504040204" pitchFamily="50" charset="-128"/>
              </a:rPr>
              <a:t>データを提供したことを考慮</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A2</a:t>
            </a:r>
            <a:r>
              <a:rPr lang="ja-JP" altLang="en-US" sz="2000" dirty="0">
                <a:solidFill>
                  <a:schemeClr val="tx1"/>
                </a:solidFill>
                <a:latin typeface="Meiryo UI" panose="020B0604030504040204" pitchFamily="50" charset="-128"/>
                <a:ea typeface="Meiryo UI" panose="020B0604030504040204" pitchFamily="50" charset="-128"/>
              </a:rPr>
              <a:t>社は自社で十分にデータを活用できないため、</a:t>
            </a:r>
            <a:r>
              <a:rPr lang="en-US" altLang="ja-JP" sz="2000" dirty="0">
                <a:solidFill>
                  <a:schemeClr val="tx1"/>
                </a:solidFill>
                <a:latin typeface="Meiryo UI" panose="020B0604030504040204" pitchFamily="50" charset="-128"/>
                <a:ea typeface="Meiryo UI" panose="020B0604030504040204" pitchFamily="50" charset="-128"/>
              </a:rPr>
              <a:t>B2</a:t>
            </a:r>
            <a:r>
              <a:rPr lang="ja-JP" altLang="en-US" sz="2000" dirty="0">
                <a:solidFill>
                  <a:schemeClr val="tx1"/>
                </a:solidFill>
                <a:latin typeface="Meiryo UI" panose="020B0604030504040204" pitchFamily="50" charset="-128"/>
                <a:ea typeface="Meiryo UI" panose="020B0604030504040204" pitchFamily="50" charset="-128"/>
              </a:rPr>
              <a:t>社　</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　　　に対して少なくとも同業他社への展開は防止したい。</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オプション</a:t>
            </a:r>
            <a:r>
              <a:rPr lang="ja-JP" altLang="en-US" sz="2000" dirty="0">
                <a:solidFill>
                  <a:schemeClr val="tx1"/>
                </a:solidFill>
                <a:latin typeface="Meiryo UI" panose="020B0604030504040204" pitchFamily="50" charset="-128"/>
                <a:ea typeface="Meiryo UI" panose="020B0604030504040204" pitchFamily="50" charset="-128"/>
              </a:rPr>
              <a:t>として、</a:t>
            </a:r>
            <a:r>
              <a:rPr lang="en-US" altLang="ja-JP" sz="2000" b="1" dirty="0">
                <a:solidFill>
                  <a:schemeClr val="tx1"/>
                </a:solidFill>
                <a:latin typeface="Meiryo UI" panose="020B0604030504040204" pitchFamily="50" charset="-128"/>
                <a:ea typeface="Meiryo UI" panose="020B0604030504040204" pitchFamily="50" charset="-128"/>
              </a:rPr>
              <a:t>B2</a:t>
            </a:r>
            <a:r>
              <a:rPr lang="ja-JP" altLang="en-US" sz="2000" b="1" dirty="0">
                <a:solidFill>
                  <a:schemeClr val="tx1"/>
                </a:solidFill>
                <a:latin typeface="Meiryo UI" panose="020B0604030504040204" pitchFamily="50" charset="-128"/>
                <a:ea typeface="Meiryo UI" panose="020B0604030504040204" pitchFamily="50" charset="-128"/>
              </a:rPr>
              <a:t>社は対価支払えば他社展開自由</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756422" y="4713514"/>
            <a:ext cx="6294388" cy="1811830"/>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u="sng" dirty="0">
                <a:solidFill>
                  <a:schemeClr val="tx1"/>
                </a:solidFill>
                <a:latin typeface="Meiryo UI" panose="020B0604030504040204" pitchFamily="50" charset="-128"/>
                <a:ea typeface="Meiryo UI" panose="020B0604030504040204" pitchFamily="50" charset="-128"/>
              </a:rPr>
              <a:t>（利用条件）</a:t>
            </a:r>
            <a:r>
              <a:rPr lang="en-US" altLang="ja-JP" sz="2000" b="1" u="sng" dirty="0">
                <a:solidFill>
                  <a:schemeClr val="tx1"/>
                </a:solidFill>
                <a:latin typeface="Meiryo UI" panose="020B0604030504040204" pitchFamily="50" charset="-128"/>
                <a:ea typeface="Meiryo UI" panose="020B0604030504040204" pitchFamily="50" charset="-128"/>
              </a:rPr>
              <a:t>B2</a:t>
            </a:r>
            <a:r>
              <a:rPr lang="ja-JP" altLang="en-US" sz="2000" b="1" u="sng" dirty="0">
                <a:solidFill>
                  <a:schemeClr val="tx1"/>
                </a:solidFill>
                <a:latin typeface="Meiryo UI" panose="020B0604030504040204" pitchFamily="50" charset="-128"/>
                <a:ea typeface="Meiryo UI" panose="020B0604030504040204" pitchFamily="50" charset="-128"/>
              </a:rPr>
              <a:t>社は</a:t>
            </a:r>
            <a:r>
              <a:rPr lang="en-US" altLang="ja-JP" sz="2000" b="1" u="sng" dirty="0">
                <a:solidFill>
                  <a:schemeClr val="tx1"/>
                </a:solidFill>
                <a:latin typeface="Meiryo UI" panose="020B0604030504040204" pitchFamily="50" charset="-128"/>
                <a:ea typeface="Meiryo UI" panose="020B0604030504040204" pitchFamily="50" charset="-128"/>
              </a:rPr>
              <a:t>A2</a:t>
            </a:r>
            <a:r>
              <a:rPr lang="ja-JP" altLang="en-US" sz="2000" b="1" u="sng" dirty="0">
                <a:solidFill>
                  <a:schemeClr val="tx1"/>
                </a:solidFill>
                <a:latin typeface="Meiryo UI" panose="020B0604030504040204" pitchFamily="50" charset="-128"/>
                <a:ea typeface="Meiryo UI" panose="020B0604030504040204" pitchFamily="50" charset="-128"/>
              </a:rPr>
              <a:t>社競業への</a:t>
            </a:r>
            <a:r>
              <a:rPr lang="en-US" altLang="ja-JP" sz="2000" b="1" u="sng" dirty="0">
                <a:solidFill>
                  <a:schemeClr val="tx1"/>
                </a:solidFill>
                <a:latin typeface="Meiryo UI" panose="020B0604030504040204" pitchFamily="50" charset="-128"/>
                <a:ea typeface="Meiryo UI" panose="020B0604030504040204" pitchFamily="50" charset="-128"/>
              </a:rPr>
              <a:t>3</a:t>
            </a:r>
            <a:r>
              <a:rPr lang="ja-JP" altLang="en-US" sz="2000" b="1" u="sng" dirty="0">
                <a:solidFill>
                  <a:schemeClr val="tx1"/>
                </a:solidFill>
                <a:latin typeface="Meiryo UI" panose="020B0604030504040204" pitchFamily="50" charset="-128"/>
                <a:ea typeface="Meiryo UI" panose="020B0604030504040204" pitchFamily="50" charset="-128"/>
              </a:rPr>
              <a:t>年間利用禁止。</a:t>
            </a:r>
            <a:r>
              <a:rPr lang="en-US" altLang="ja-JP" sz="2000" b="1" u="sng" dirty="0">
                <a:solidFill>
                  <a:schemeClr val="tx1"/>
                </a:solidFill>
                <a:latin typeface="Meiryo UI" panose="020B0604030504040204" pitchFamily="50" charset="-128"/>
                <a:ea typeface="Meiryo UI" panose="020B0604030504040204" pitchFamily="50" charset="-128"/>
              </a:rPr>
              <a:t>3</a:t>
            </a:r>
            <a:r>
              <a:rPr lang="ja-JP" altLang="en-US" sz="2000" b="1" u="sng" dirty="0">
                <a:solidFill>
                  <a:schemeClr val="tx1"/>
                </a:solidFill>
                <a:latin typeface="Meiryo UI" panose="020B0604030504040204" pitchFamily="50" charset="-128"/>
                <a:ea typeface="Meiryo UI" panose="020B0604030504040204" pitchFamily="50" charset="-128"/>
              </a:rPr>
              <a:t>年以降は自由利用。</a:t>
            </a:r>
            <a:r>
              <a:rPr lang="en-US" altLang="ja-JP" sz="2000" b="1" u="sng" dirty="0">
                <a:solidFill>
                  <a:schemeClr val="tx1"/>
                </a:solidFill>
                <a:latin typeface="Meiryo UI" panose="020B0604030504040204" pitchFamily="50" charset="-128"/>
                <a:ea typeface="Meiryo UI" panose="020B0604030504040204" pitchFamily="50" charset="-128"/>
              </a:rPr>
              <a:t>A2</a:t>
            </a:r>
            <a:r>
              <a:rPr lang="ja-JP" altLang="en-US" sz="2000" b="1" u="sng" dirty="0">
                <a:solidFill>
                  <a:schemeClr val="tx1"/>
                </a:solidFill>
                <a:latin typeface="Meiryo UI" panose="020B0604030504040204" pitchFamily="50" charset="-128"/>
                <a:ea typeface="Meiryo UI" panose="020B0604030504040204" pitchFamily="50" charset="-128"/>
              </a:rPr>
              <a:t>社の他店舗展開時は有償提供。</a:t>
            </a:r>
            <a:endParaRPr lang="en-US" altLang="ja-JP" sz="2000" b="1" u="sng" dirty="0">
              <a:solidFill>
                <a:schemeClr val="tx1"/>
              </a:solidFill>
              <a:latin typeface="Meiryo UI" panose="020B0604030504040204" pitchFamily="50" charset="-128"/>
              <a:ea typeface="Meiryo UI" panose="020B0604030504040204" pitchFamily="50" charset="-128"/>
            </a:endParaRPr>
          </a:p>
          <a:p>
            <a:pPr eaLnBrk="1"/>
            <a:r>
              <a:rPr lang="ja-JP" altLang="en-US" sz="2000" dirty="0">
                <a:solidFill>
                  <a:schemeClr val="tx1"/>
                </a:solidFill>
                <a:latin typeface="Meiryo UI" panose="020B0604030504040204" pitchFamily="50" charset="-128"/>
                <a:ea typeface="Meiryo UI" panose="020B0604030504040204" pitchFamily="50" charset="-128"/>
              </a:rPr>
              <a:t>　　・価値あるソリューション提供ができるようになった段階。</a:t>
            </a:r>
            <a:r>
              <a:rPr lang="en-US" altLang="ja-JP" sz="2000" dirty="0">
                <a:solidFill>
                  <a:schemeClr val="tx1"/>
                </a:solidFill>
                <a:latin typeface="Meiryo UI" panose="020B0604030504040204" pitchFamily="50" charset="-128"/>
                <a:ea typeface="Meiryo UI" panose="020B0604030504040204" pitchFamily="50" charset="-128"/>
              </a:rPr>
              <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　　　利益配分を考慮して相互の利用条件のバランスをとる。</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51101" y="647701"/>
            <a:ext cx="8420857"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データ利活用事例⇒提供データ</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コア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に基づく派生データの知財取り扱い</a:t>
            </a:r>
          </a:p>
        </p:txBody>
      </p:sp>
      <p:sp>
        <p:nvSpPr>
          <p:cNvPr id="17" name="角丸四角形 19">
            <a:extLst>
              <a:ext uri="{FF2B5EF4-FFF2-40B4-BE49-F238E27FC236}">
                <a16:creationId xmlns:a16="http://schemas.microsoft.com/office/drawing/2014/main" xmlns="" id="{56B8C3EE-6BB2-47CE-A5B9-A882C94FD8AF}"/>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2249728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交渉の争点と方針（</a:t>
            </a:r>
            <a:r>
              <a:rPr kumimoji="1" lang="en-US" altLang="ja-JP" dirty="0"/>
              <a:t>B2</a:t>
            </a:r>
            <a:r>
              <a:rPr kumimoji="1" lang="ja-JP" altLang="en-US" dirty="0">
                <a:solidFill>
                  <a:schemeClr val="tx1"/>
                </a:solidFill>
              </a:rPr>
              <a:t>社</a:t>
            </a:r>
            <a:r>
              <a:rPr lang="ja-JP" altLang="en-US" dirty="0"/>
              <a:t>視点）</a:t>
            </a:r>
            <a:endParaRPr kumimoji="1" lang="ja-JP" altLang="en-US" dirty="0"/>
          </a:p>
        </p:txBody>
      </p:sp>
      <p:sp>
        <p:nvSpPr>
          <p:cNvPr id="3" name="コンテンツ プレースホルダー 2"/>
          <p:cNvSpPr>
            <a:spLocks noGrp="1"/>
          </p:cNvSpPr>
          <p:nvPr>
            <p:ph idx="1"/>
          </p:nvPr>
        </p:nvSpPr>
        <p:spPr>
          <a:xfrm>
            <a:off x="0" y="652532"/>
            <a:ext cx="9036496" cy="6376868"/>
          </a:xfrm>
        </p:spPr>
        <p:txBody>
          <a:bodyPr/>
          <a:lstStyle/>
          <a:p>
            <a:r>
              <a:rPr kumimoji="1" lang="ja-JP" altLang="en-US" sz="2000" dirty="0"/>
              <a:t>今回の成果物である解析データ（派生データ</a:t>
            </a:r>
            <a:r>
              <a:rPr kumimoji="1" lang="en-US" altLang="ja-JP" sz="2000" dirty="0"/>
              <a:t>)</a:t>
            </a:r>
            <a:r>
              <a:rPr kumimoji="1" lang="ja-JP" altLang="en-US" sz="2000" dirty="0"/>
              <a:t>とソリューションの取扱いが争点と想定し、以下交渉方針とした。</a:t>
            </a:r>
            <a:endParaRPr kumimoji="1" lang="en-US" altLang="ja-JP" sz="2000" dirty="0"/>
          </a:p>
          <a:p>
            <a:pPr eaLnBrk="1"/>
            <a:r>
              <a:rPr lang="ja-JP" altLang="en-US" b="1" dirty="0"/>
              <a:t>解析データ（派生データ）の利用条件</a:t>
            </a:r>
            <a:endParaRPr kumimoji="1" lang="en-US" altLang="ja-JP" b="1" dirty="0"/>
          </a:p>
          <a:p>
            <a:pPr lvl="1"/>
            <a:r>
              <a:rPr lang="en-US" altLang="ja-JP" dirty="0"/>
              <a:t>B2</a:t>
            </a:r>
            <a:r>
              <a:rPr lang="ja-JP" altLang="en-US" dirty="0"/>
              <a:t>社による独自のデータ解析技術によるもので、</a:t>
            </a:r>
            <a:r>
              <a:rPr lang="en-US" altLang="ja-JP" dirty="0"/>
              <a:t>B2</a:t>
            </a:r>
            <a:r>
              <a:rPr lang="ja-JP" altLang="en-US" dirty="0"/>
              <a:t>社の他ビジネス展開を確保すべき。一方、</a:t>
            </a:r>
            <a:r>
              <a:rPr lang="en-US" altLang="ja-JP" dirty="0"/>
              <a:t>A2</a:t>
            </a:r>
            <a:r>
              <a:rPr lang="ja-JP" altLang="en-US" dirty="0"/>
              <a:t>社はそれ相応の費用負担と</a:t>
            </a:r>
            <a:r>
              <a:rPr lang="en-US" altLang="ja-JP" dirty="0"/>
              <a:t>POS</a:t>
            </a:r>
            <a:r>
              <a:rPr lang="ja-JP" altLang="en-US" dirty="0"/>
              <a:t>データへのアクセス権付与の重要度は確かに大きく、今後の</a:t>
            </a:r>
            <a:r>
              <a:rPr lang="en-US" altLang="ja-JP" dirty="0"/>
              <a:t>A2</a:t>
            </a:r>
            <a:r>
              <a:rPr lang="ja-JP" altLang="en-US" dirty="0"/>
              <a:t>社との協業関係も良好に保つべき。</a:t>
            </a:r>
            <a:endParaRPr lang="en-US" altLang="ja-JP" dirty="0"/>
          </a:p>
          <a:p>
            <a:pPr lvl="1"/>
            <a:r>
              <a:rPr lang="ja-JP" altLang="en-US" b="1" dirty="0"/>
              <a:t>ボトム：</a:t>
            </a:r>
            <a:r>
              <a:rPr lang="ja-JP" altLang="en-US" dirty="0"/>
              <a:t>上記の点から</a:t>
            </a:r>
            <a:r>
              <a:rPr lang="en-US" altLang="ja-JP" dirty="0"/>
              <a:t>B2</a:t>
            </a:r>
            <a:r>
              <a:rPr lang="ja-JP" altLang="en-US" dirty="0"/>
              <a:t>社としては自社技術改良等の無償利用権を確保し、予想される</a:t>
            </a:r>
            <a:r>
              <a:rPr lang="en-US" altLang="ja-JP" dirty="0"/>
              <a:t>A2</a:t>
            </a:r>
            <a:r>
              <a:rPr lang="ja-JP" altLang="en-US" dirty="0"/>
              <a:t>社提案「競業への展開禁止」は期限付き条件で受け入れ可能とする。</a:t>
            </a:r>
            <a:endParaRPr lang="en-US" altLang="ja-JP" dirty="0"/>
          </a:p>
          <a:p>
            <a:pPr marL="457200" lvl="1" indent="0">
              <a:buNone/>
            </a:pPr>
            <a:endParaRPr lang="en-US" altLang="ja-JP" dirty="0"/>
          </a:p>
          <a:p>
            <a:r>
              <a:rPr lang="ja-JP" altLang="en-US" b="1" dirty="0"/>
              <a:t>ソリューション（無人店舗化）</a:t>
            </a:r>
            <a:endParaRPr lang="en-US" altLang="ja-JP" b="1" dirty="0"/>
          </a:p>
          <a:p>
            <a:pPr lvl="1"/>
            <a:r>
              <a:rPr lang="ja-JP" altLang="en-US" sz="2400" b="1" dirty="0"/>
              <a:t>利用条件：</a:t>
            </a:r>
            <a:r>
              <a:rPr lang="ja-JP" altLang="en-US" dirty="0"/>
              <a:t>上記解析データを元に</a:t>
            </a:r>
            <a:r>
              <a:rPr lang="en-US" altLang="ja-JP" dirty="0"/>
              <a:t>B2</a:t>
            </a:r>
            <a:r>
              <a:rPr lang="ja-JP" altLang="en-US" dirty="0"/>
              <a:t>社独自知見、ノウハウで構築し高い価値のあるものが出来上がった。</a:t>
            </a:r>
            <a:r>
              <a:rPr lang="en-US" altLang="ja-JP" dirty="0"/>
              <a:t>B2</a:t>
            </a:r>
            <a:r>
              <a:rPr lang="ja-JP" altLang="en-US" dirty="0"/>
              <a:t>社が守るものであり、利益配分も考慮すべき。</a:t>
            </a:r>
            <a:endParaRPr lang="en-US" altLang="ja-JP" dirty="0"/>
          </a:p>
          <a:p>
            <a:pPr lvl="1"/>
            <a:r>
              <a:rPr lang="ja-JP" altLang="en-US" b="1" dirty="0"/>
              <a:t>ボトム：</a:t>
            </a:r>
            <a:r>
              <a:rPr lang="en-US" altLang="ja-JP" dirty="0"/>
              <a:t>A2</a:t>
            </a:r>
            <a:r>
              <a:rPr lang="ja-JP" altLang="en-US" dirty="0"/>
              <a:t>社に対しては上記解析データへの貢献度を考慮して実験店舗のみ無償利用権付与。</a:t>
            </a:r>
            <a:r>
              <a:rPr lang="en-US" altLang="ja-JP" dirty="0"/>
              <a:t>B2</a:t>
            </a:r>
            <a:r>
              <a:rPr lang="ja-JP" altLang="en-US" dirty="0"/>
              <a:t>社は</a:t>
            </a:r>
            <a:r>
              <a:rPr lang="ja-JP" altLang="en-US" u="sng" dirty="0"/>
              <a:t>期限付きに限り、</a:t>
            </a:r>
            <a:r>
              <a:rPr lang="en-US" altLang="ja-JP" dirty="0"/>
              <a:t>A2</a:t>
            </a:r>
            <a:r>
              <a:rPr lang="ja-JP" altLang="en-US" dirty="0"/>
              <a:t>社競業への展開禁止を受け入れ可能とする。 </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62</a:t>
            </a:fld>
            <a:endParaRPr lang="en-US" altLang="ja-JP" dirty="0"/>
          </a:p>
        </p:txBody>
      </p:sp>
      <p:sp>
        <p:nvSpPr>
          <p:cNvPr id="7" name="角丸四角形 19">
            <a:extLst>
              <a:ext uri="{FF2B5EF4-FFF2-40B4-BE49-F238E27FC236}">
                <a16:creationId xmlns:a16="http://schemas.microsoft.com/office/drawing/2014/main" xmlns="" id="{2C34A11D-BED2-4D42-8886-D6BEECCB6D95}"/>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3020900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008" y="737692"/>
            <a:ext cx="9036496" cy="5770396"/>
          </a:xfrm>
        </p:spPr>
        <p:txBody>
          <a:bodyPr/>
          <a:lstStyle/>
          <a:p>
            <a:r>
              <a:rPr lang="ja-JP" altLang="en-US" sz="2200" b="1" dirty="0"/>
              <a:t>解析データ（派生データ）の利用条件</a:t>
            </a:r>
            <a:endParaRPr kumimoji="1" lang="en-US" altLang="ja-JP" sz="2200" b="1" dirty="0"/>
          </a:p>
          <a:p>
            <a:pPr lvl="1"/>
            <a:r>
              <a:rPr lang="en-US" altLang="ja-JP" dirty="0"/>
              <a:t>B2</a:t>
            </a:r>
            <a:r>
              <a:rPr lang="ja-JP" altLang="en-US" dirty="0"/>
              <a:t>社　独自のデータ解析技術によるものなので利用自由。少なくとも自社技術改　</a:t>
            </a:r>
            <a:r>
              <a:rPr lang="en-US" altLang="ja-JP" dirty="0"/>
              <a:t>	</a:t>
            </a:r>
            <a:r>
              <a:rPr lang="ja-JP" altLang="en-US" dirty="0"/>
              <a:t>　　　　良等の</a:t>
            </a:r>
            <a:r>
              <a:rPr lang="ja-JP" altLang="en-US" u="sng" dirty="0"/>
              <a:t>無償利用権</a:t>
            </a:r>
            <a:r>
              <a:rPr lang="ja-JP" altLang="en-US" dirty="0"/>
              <a:t>主張。</a:t>
            </a:r>
            <a:endParaRPr lang="en-US" altLang="ja-JP" dirty="0"/>
          </a:p>
          <a:p>
            <a:pPr lvl="1" eaLnBrk="1"/>
            <a:r>
              <a:rPr lang="en-US" altLang="ja-JP" dirty="0"/>
              <a:t>A2</a:t>
            </a:r>
            <a:r>
              <a:rPr lang="ja-JP" altLang="en-US" dirty="0"/>
              <a:t>社　</a:t>
            </a:r>
            <a:r>
              <a:rPr lang="en-US" altLang="ja-JP" dirty="0"/>
              <a:t>B2</a:t>
            </a:r>
            <a:r>
              <a:rPr lang="ja-JP" altLang="en-US" dirty="0"/>
              <a:t>社の独自技術を認めるも、相応の費用負担と解析への貢献度が高い</a:t>
            </a:r>
            <a:r>
              <a:rPr lang="en-US" altLang="ja-JP" dirty="0"/>
              <a:t>	</a:t>
            </a:r>
            <a:r>
              <a:rPr lang="ja-JP" altLang="en-US" dirty="0"/>
              <a:t>　　　 </a:t>
            </a:r>
            <a:r>
              <a:rPr lang="en-US" altLang="ja-JP" dirty="0"/>
              <a:t>POS</a:t>
            </a:r>
            <a:r>
              <a:rPr lang="ja-JP" altLang="en-US" dirty="0"/>
              <a:t>データへのアクセス権付与を考慮し、</a:t>
            </a:r>
            <a:r>
              <a:rPr lang="en-US" altLang="ja-JP" u="sng" dirty="0"/>
              <a:t>A2</a:t>
            </a:r>
            <a:r>
              <a:rPr lang="ja-JP" altLang="en-US" u="sng" dirty="0"/>
              <a:t>社競業への展開禁止</a:t>
            </a:r>
            <a:r>
              <a:rPr lang="ja-JP" altLang="en-US" dirty="0"/>
              <a:t>を強く</a:t>
            </a:r>
            <a:endParaRPr lang="en-US" altLang="ja-JP" dirty="0"/>
          </a:p>
          <a:p>
            <a:pPr marL="457200" lvl="1" indent="0">
              <a:spcBef>
                <a:spcPts val="0"/>
              </a:spcBef>
              <a:buNone/>
            </a:pPr>
            <a:r>
              <a:rPr lang="ja-JP" altLang="en-US" dirty="0"/>
              <a:t>　　　　　　主張。</a:t>
            </a:r>
            <a:r>
              <a:rPr lang="en-US" altLang="ja-JP" dirty="0"/>
              <a:t>(</a:t>
            </a:r>
            <a:r>
              <a:rPr lang="ja-JP" altLang="en-US" u="sng" dirty="0"/>
              <a:t>オプション案</a:t>
            </a:r>
            <a:r>
              <a:rPr lang="ja-JP" altLang="en-US" u="sng" baseline="30000" dirty="0"/>
              <a:t>＊</a:t>
            </a:r>
            <a:r>
              <a:rPr lang="en-US" altLang="ja-JP" u="sng" baseline="30000" dirty="0"/>
              <a:t>1</a:t>
            </a:r>
            <a:r>
              <a:rPr lang="ja-JP" altLang="en-US" u="sng" baseline="30000" dirty="0"/>
              <a:t> </a:t>
            </a:r>
            <a:r>
              <a:rPr lang="ja-JP" altLang="en-US" u="sng" dirty="0"/>
              <a:t>「</a:t>
            </a:r>
            <a:r>
              <a:rPr lang="en-US" altLang="ja-JP" u="sng" dirty="0"/>
              <a:t>B2</a:t>
            </a:r>
            <a:r>
              <a:rPr lang="ja-JP" altLang="en-US" u="sng" dirty="0"/>
              <a:t>社は対価支払えば他社展開自由」も提案</a:t>
            </a:r>
            <a:r>
              <a:rPr lang="en-US" altLang="ja-JP" dirty="0"/>
              <a:t>)</a:t>
            </a:r>
          </a:p>
          <a:p>
            <a:pPr lvl="1"/>
            <a:r>
              <a:rPr lang="en-US" altLang="ja-JP" dirty="0"/>
              <a:t>B2</a:t>
            </a:r>
            <a:r>
              <a:rPr lang="ja-JP" altLang="en-US" dirty="0"/>
              <a:t>社　自社技術改良等の無償自由利用権を確保し、期限付き条件で</a:t>
            </a:r>
            <a:r>
              <a:rPr lang="en-US" altLang="ja-JP" dirty="0"/>
              <a:t>A2</a:t>
            </a:r>
            <a:r>
              <a:rPr lang="ja-JP" altLang="en-US" dirty="0"/>
              <a:t>社が　　　　</a:t>
            </a:r>
            <a:endParaRPr lang="en-US" altLang="ja-JP" dirty="0"/>
          </a:p>
          <a:p>
            <a:pPr marL="457200" lvl="1" indent="0">
              <a:buNone/>
            </a:pPr>
            <a:r>
              <a:rPr lang="ja-JP" altLang="en-US" dirty="0"/>
              <a:t>　　　　　　 提案する</a:t>
            </a:r>
            <a:r>
              <a:rPr lang="en-US" altLang="ja-JP" dirty="0"/>
              <a:t>A2</a:t>
            </a:r>
            <a:r>
              <a:rPr lang="ja-JP" altLang="en-US" dirty="0"/>
              <a:t>社競業への展開禁止に同意。</a:t>
            </a:r>
            <a:endParaRPr lang="en-US" altLang="ja-JP" dirty="0"/>
          </a:p>
          <a:p>
            <a:r>
              <a:rPr lang="ja-JP" altLang="en-US" sz="2200" b="1" dirty="0"/>
              <a:t>ソリューション（無人店舗化）の利用条件</a:t>
            </a:r>
            <a:endParaRPr lang="en-US" altLang="ja-JP" sz="2200" b="1" dirty="0"/>
          </a:p>
          <a:p>
            <a:pPr lvl="1"/>
            <a:r>
              <a:rPr lang="en-US" altLang="ja-JP" dirty="0"/>
              <a:t>B2</a:t>
            </a:r>
            <a:r>
              <a:rPr lang="ja-JP" altLang="en-US" dirty="0"/>
              <a:t>社 上記解析データを元に</a:t>
            </a:r>
            <a:r>
              <a:rPr lang="en-US" altLang="ja-JP" dirty="0"/>
              <a:t>B2</a:t>
            </a:r>
            <a:r>
              <a:rPr lang="ja-JP" altLang="en-US" dirty="0"/>
              <a:t>社独自知見、ノウハウにより価値あるソリューショ</a:t>
            </a:r>
            <a:r>
              <a:rPr lang="en-US" altLang="ja-JP" dirty="0"/>
              <a:t>	</a:t>
            </a:r>
            <a:r>
              <a:rPr lang="ja-JP" altLang="en-US" dirty="0"/>
              <a:t>　　　ン構築が可能になった。利益配分を考慮し、</a:t>
            </a:r>
            <a:r>
              <a:rPr lang="en-US" altLang="ja-JP" dirty="0"/>
              <a:t>B2</a:t>
            </a:r>
            <a:r>
              <a:rPr lang="ja-JP" altLang="en-US" dirty="0"/>
              <a:t>社のみ</a:t>
            </a:r>
            <a:r>
              <a:rPr lang="ja-JP" altLang="en-US" u="sng" dirty="0"/>
              <a:t>利用自由</a:t>
            </a:r>
            <a:r>
              <a:rPr lang="ja-JP" altLang="en-US" dirty="0"/>
              <a:t>主張。</a:t>
            </a:r>
            <a:endParaRPr lang="en-US" altLang="ja-JP" dirty="0"/>
          </a:p>
          <a:p>
            <a:pPr lvl="1"/>
            <a:r>
              <a:rPr lang="en-US" altLang="ja-JP" dirty="0"/>
              <a:t>A2</a:t>
            </a:r>
            <a:r>
              <a:rPr lang="ja-JP" altLang="en-US" dirty="0"/>
              <a:t>社　</a:t>
            </a:r>
            <a:r>
              <a:rPr lang="en-US" altLang="ja-JP" dirty="0"/>
              <a:t>B2</a:t>
            </a:r>
            <a:r>
              <a:rPr lang="ja-JP" altLang="en-US" dirty="0"/>
              <a:t>社主張認めるが、ソリューションの元になる、解析データの</a:t>
            </a:r>
            <a:r>
              <a:rPr lang="en-US" altLang="ja-JP" dirty="0"/>
              <a:t>A2</a:t>
            </a:r>
            <a:r>
              <a:rPr lang="ja-JP" altLang="en-US" dirty="0"/>
              <a:t>社の</a:t>
            </a:r>
            <a:r>
              <a:rPr lang="en-US" altLang="ja-JP" dirty="0"/>
              <a:t>	</a:t>
            </a:r>
            <a:r>
              <a:rPr lang="ja-JP" altLang="en-US" dirty="0"/>
              <a:t>　　　貢献度を考慮すべきで、</a:t>
            </a:r>
            <a:r>
              <a:rPr lang="ja-JP" altLang="en-US" u="sng" dirty="0"/>
              <a:t>無償利用</a:t>
            </a:r>
            <a:r>
              <a:rPr lang="ja-JP" altLang="en-US" dirty="0"/>
              <a:t>および</a:t>
            </a:r>
            <a:r>
              <a:rPr lang="ja-JP" altLang="en-US" u="sng" dirty="0"/>
              <a:t>競業展開禁止</a:t>
            </a:r>
            <a:r>
              <a:rPr lang="ja-JP" altLang="en-US" dirty="0"/>
              <a:t>を主張。</a:t>
            </a:r>
            <a:endParaRPr lang="en-US" altLang="ja-JP" dirty="0"/>
          </a:p>
          <a:p>
            <a:pPr lvl="1"/>
            <a:r>
              <a:rPr lang="ja-JP" altLang="en-US" dirty="0"/>
              <a:t>両社   </a:t>
            </a:r>
            <a:r>
              <a:rPr lang="en-US" altLang="ja-JP" dirty="0"/>
              <a:t>A2</a:t>
            </a:r>
            <a:r>
              <a:rPr lang="ja-JP" altLang="en-US" dirty="0"/>
              <a:t>社に対しては実験店舗のみ無償利用権付与。</a:t>
            </a:r>
            <a:r>
              <a:rPr lang="en-US" altLang="ja-JP" dirty="0"/>
              <a:t>B2</a:t>
            </a:r>
            <a:r>
              <a:rPr lang="ja-JP" altLang="en-US" dirty="0"/>
              <a:t>社は</a:t>
            </a:r>
            <a:r>
              <a:rPr lang="ja-JP" altLang="en-US" u="sng" dirty="0"/>
              <a:t>期限付きに</a:t>
            </a:r>
            <a:r>
              <a:rPr lang="en-US" altLang="ja-JP" dirty="0"/>
              <a:t>	</a:t>
            </a:r>
            <a:r>
              <a:rPr lang="ja-JP" altLang="en-US" dirty="0"/>
              <a:t>　　　</a:t>
            </a:r>
            <a:r>
              <a:rPr lang="ja-JP" altLang="en-US" u="sng" dirty="0"/>
              <a:t>限り、</a:t>
            </a:r>
            <a:r>
              <a:rPr lang="en-US" altLang="ja-JP" dirty="0"/>
              <a:t>A2</a:t>
            </a:r>
            <a:r>
              <a:rPr lang="ja-JP" altLang="en-US" dirty="0"/>
              <a:t>社競業への展開禁止を受け入れで合意。</a:t>
            </a:r>
            <a:endParaRPr lang="en-US" altLang="ja-JP"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63</a:t>
            </a:fld>
            <a:endParaRPr lang="en-US" altLang="ja-JP" dirty="0"/>
          </a:p>
        </p:txBody>
      </p:sp>
      <p:sp>
        <p:nvSpPr>
          <p:cNvPr id="9" name="タイトル 1">
            <a:extLst>
              <a:ext uri="{FF2B5EF4-FFF2-40B4-BE49-F238E27FC236}">
                <a16:creationId xmlns:a16="http://schemas.microsoft.com/office/drawing/2014/main" xmlns="" id="{1FB0EF07-71B1-4F34-9C71-CFD32043CB84}"/>
              </a:ext>
            </a:extLst>
          </p:cNvPr>
          <p:cNvSpPr>
            <a:spLocks noGrp="1"/>
          </p:cNvSpPr>
          <p:nvPr>
            <p:ph type="title"/>
          </p:nvPr>
        </p:nvSpPr>
        <p:spPr>
          <a:xfrm>
            <a:off x="1403648" y="117004"/>
            <a:ext cx="7632848" cy="503684"/>
          </a:xfrm>
        </p:spPr>
        <p:txBody>
          <a:bodyPr/>
          <a:lstStyle/>
          <a:p>
            <a:r>
              <a:rPr lang="ja-JP" altLang="en-US" dirty="0"/>
              <a:t>交渉経緯</a:t>
            </a:r>
            <a:endParaRPr kumimoji="1" lang="ja-JP" altLang="en-US" dirty="0"/>
          </a:p>
        </p:txBody>
      </p:sp>
      <p:sp>
        <p:nvSpPr>
          <p:cNvPr id="2" name="正方形/長方形 1">
            <a:extLst>
              <a:ext uri="{FF2B5EF4-FFF2-40B4-BE49-F238E27FC236}">
                <a16:creationId xmlns:a16="http://schemas.microsoft.com/office/drawing/2014/main" xmlns="" id="{F1156F47-0DCC-46B1-98DE-5B900A6318F7}"/>
              </a:ext>
            </a:extLst>
          </p:cNvPr>
          <p:cNvSpPr/>
          <p:nvPr/>
        </p:nvSpPr>
        <p:spPr>
          <a:xfrm>
            <a:off x="179512" y="6609866"/>
            <a:ext cx="2497800" cy="307777"/>
          </a:xfrm>
          <a:prstGeom prst="rect">
            <a:avLst/>
          </a:prstGeom>
        </p:spPr>
        <p:txBody>
          <a:bodyPr wrap="none">
            <a:spAutoFit/>
          </a:bodyPr>
          <a:lstStyle/>
          <a:p>
            <a:pPr marL="0" indent="0">
              <a:buNone/>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ケース</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「交渉サマリ」参照</a:t>
            </a:r>
          </a:p>
        </p:txBody>
      </p:sp>
      <p:sp>
        <p:nvSpPr>
          <p:cNvPr id="10" name="角丸四角形 19">
            <a:extLst>
              <a:ext uri="{FF2B5EF4-FFF2-40B4-BE49-F238E27FC236}">
                <a16:creationId xmlns:a16="http://schemas.microsoft.com/office/drawing/2014/main" xmlns="" id="{C03E3B4E-55FF-41C5-943A-88DBCF20F895}"/>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3536418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交渉結果</a:t>
            </a:r>
          </a:p>
        </p:txBody>
      </p:sp>
      <p:sp>
        <p:nvSpPr>
          <p:cNvPr id="3" name="コンテンツ プレースホルダー 2"/>
          <p:cNvSpPr>
            <a:spLocks noGrp="1"/>
          </p:cNvSpPr>
          <p:nvPr>
            <p:ph idx="1"/>
          </p:nvPr>
        </p:nvSpPr>
        <p:spPr>
          <a:xfrm>
            <a:off x="154407" y="737692"/>
            <a:ext cx="8954097" cy="341707"/>
          </a:xfrm>
        </p:spPr>
        <p:txBody>
          <a:bodyPr/>
          <a:lstStyle/>
          <a:p>
            <a:pPr eaLnBrk="1"/>
            <a:r>
              <a:rPr lang="ja-JP" altLang="en-US" sz="2000" dirty="0"/>
              <a:t>解析データ</a:t>
            </a:r>
            <a:r>
              <a:rPr lang="en-US" altLang="ja-JP" sz="2000" dirty="0"/>
              <a:t>(</a:t>
            </a:r>
            <a:r>
              <a:rPr lang="ja-JP" altLang="en-US" sz="2000" dirty="0"/>
              <a:t>派生データ</a:t>
            </a:r>
            <a:r>
              <a:rPr lang="en-US" altLang="ja-JP" sz="2000" dirty="0"/>
              <a:t>)</a:t>
            </a:r>
            <a:r>
              <a:rPr lang="ja-JP" altLang="en-US" sz="2000" dirty="0" err="1"/>
              <a:t>、</a:t>
            </a:r>
            <a:r>
              <a:rPr lang="ja-JP" altLang="en-US" sz="2000" dirty="0"/>
              <a:t>ソリューションの提案以外の項目も取扱いは下表の通り。</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85199534"/>
              </p:ext>
            </p:extLst>
          </p:nvPr>
        </p:nvGraphicFramePr>
        <p:xfrm>
          <a:off x="91146" y="1196752"/>
          <a:ext cx="8989953" cy="5133736"/>
        </p:xfrm>
        <a:graphic>
          <a:graphicData uri="http://schemas.openxmlformats.org/drawingml/2006/table">
            <a:tbl>
              <a:tblPr firstRow="1" bandRow="1">
                <a:tableStyleId>{5940675A-B579-460E-94D1-54222C63F5DA}</a:tableStyleId>
              </a:tblPr>
              <a:tblGrid>
                <a:gridCol w="1346274">
                  <a:extLst>
                    <a:ext uri="{9D8B030D-6E8A-4147-A177-3AD203B41FA5}">
                      <a16:colId xmlns:a16="http://schemas.microsoft.com/office/drawing/2014/main" xmlns="" val="20001"/>
                    </a:ext>
                  </a:extLst>
                </a:gridCol>
                <a:gridCol w="2342771">
                  <a:extLst>
                    <a:ext uri="{9D8B030D-6E8A-4147-A177-3AD203B41FA5}">
                      <a16:colId xmlns:a16="http://schemas.microsoft.com/office/drawing/2014/main" xmlns="" val="20002"/>
                    </a:ext>
                  </a:extLst>
                </a:gridCol>
                <a:gridCol w="847993">
                  <a:extLst>
                    <a:ext uri="{9D8B030D-6E8A-4147-A177-3AD203B41FA5}">
                      <a16:colId xmlns:a16="http://schemas.microsoft.com/office/drawing/2014/main" xmlns="" val="20003"/>
                    </a:ext>
                  </a:extLst>
                </a:gridCol>
                <a:gridCol w="780508">
                  <a:extLst>
                    <a:ext uri="{9D8B030D-6E8A-4147-A177-3AD203B41FA5}">
                      <a16:colId xmlns:a16="http://schemas.microsoft.com/office/drawing/2014/main" xmlns="" val="20004"/>
                    </a:ext>
                  </a:extLst>
                </a:gridCol>
                <a:gridCol w="3672407">
                  <a:extLst>
                    <a:ext uri="{9D8B030D-6E8A-4147-A177-3AD203B41FA5}">
                      <a16:colId xmlns:a16="http://schemas.microsoft.com/office/drawing/2014/main" xmlns="" val="20005"/>
                    </a:ext>
                  </a:extLst>
                </a:gridCol>
              </a:tblGrid>
              <a:tr h="309581">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項目</a:t>
                      </a:r>
                    </a:p>
                  </a:txBody>
                  <a:tcPr marL="36000" marR="36000"/>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内容</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noFill/>
                  </a:tcPr>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種類</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主体</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kumimoji="1" lang="ja-JP" altLang="en-US" sz="1800" b="1" kern="1200" dirty="0">
                          <a:solidFill>
                            <a:schemeClr val="tx1"/>
                          </a:solidFill>
                          <a:latin typeface="Meiryo UI" panose="020B0604030504040204" pitchFamily="50" charset="-128"/>
                          <a:ea typeface="Meiryo UI" panose="020B0604030504040204" pitchFamily="50" charset="-128"/>
                          <a:cs typeface="+mn-cs"/>
                        </a:rPr>
                        <a:t>利用条件</a:t>
                      </a:r>
                      <a:endParaRPr kumimoji="1" lang="en-US" altLang="ja-JP" sz="1800" b="1" kern="1200" dirty="0">
                        <a:solidFill>
                          <a:schemeClr val="tx1"/>
                        </a:solidFill>
                        <a:latin typeface="Meiryo UI" panose="020B0604030504040204" pitchFamily="50" charset="-128"/>
                        <a:ea typeface="Meiryo UI" panose="020B0604030504040204" pitchFamily="50"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4"/>
                  </a:ext>
                </a:extLst>
              </a:tr>
              <a:tr h="521231">
                <a:tc>
                  <a:txBody>
                    <a:bodyPr/>
                    <a:lstStyle/>
                    <a:p>
                      <a:r>
                        <a:rPr kumimoji="1" lang="ja-JP" altLang="en-US" sz="1800" dirty="0">
                          <a:solidFill>
                            <a:schemeClr val="tx1"/>
                          </a:solidFill>
                          <a:latin typeface="Meiryo UI" panose="020B0604030504040204" pitchFamily="50" charset="-128"/>
                          <a:ea typeface="Meiryo UI" panose="020B0604030504040204" pitchFamily="50" charset="-128"/>
                        </a:rPr>
                        <a:t>創出データ</a:t>
                      </a:r>
                    </a:p>
                  </a:txBody>
                  <a:tcPr marL="36000" marR="0">
                    <a:lnB w="12700" cap="flat" cmpd="sng" algn="ctr">
                      <a:solidFill>
                        <a:schemeClr val="tx1"/>
                      </a:solidFill>
                      <a:prstDash val="solid"/>
                      <a:round/>
                      <a:headEnd type="none" w="med" len="med"/>
                      <a:tailEnd type="none" w="med" len="med"/>
                    </a:lnB>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店内センサ＆顔認証取得・保存データ</a:t>
                      </a:r>
                    </a:p>
                  </a:txBody>
                  <a:tcPr marL="36000" marR="36000">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データ</a:t>
                      </a: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gn="l"/>
                      <a:r>
                        <a:rPr kumimoji="1" lang="ja-JP" altLang="en-US" sz="1800" b="0" dirty="0">
                          <a:solidFill>
                            <a:schemeClr val="tx1"/>
                          </a:solidFill>
                          <a:latin typeface="Meiryo UI" panose="020B0604030504040204" pitchFamily="50" charset="-128"/>
                          <a:ea typeface="Meiryo UI" panose="020B0604030504040204" pitchFamily="50" charset="-128"/>
                        </a:rPr>
                        <a:t>Ｂ２：△</a:t>
                      </a:r>
                      <a:r>
                        <a:rPr kumimoji="1" lang="en-US" altLang="ja-JP" sz="1800" b="0" dirty="0">
                          <a:solidFill>
                            <a:schemeClr val="tx1"/>
                          </a:solidFill>
                          <a:latin typeface="Meiryo UI" panose="020B0604030504040204" pitchFamily="50" charset="-128"/>
                          <a:ea typeface="Meiryo UI" panose="020B0604030504040204" pitchFamily="50" charset="-128"/>
                        </a:rPr>
                        <a:t>(</a:t>
                      </a:r>
                      <a:r>
                        <a:rPr kumimoji="1" lang="ja-JP" altLang="en-US" sz="1800" b="0" dirty="0">
                          <a:solidFill>
                            <a:schemeClr val="tx1"/>
                          </a:solidFill>
                          <a:latin typeface="Meiryo UI" panose="020B0604030504040204" pitchFamily="50" charset="-128"/>
                          <a:ea typeface="Meiryo UI" panose="020B0604030504040204" pitchFamily="50" charset="-128"/>
                        </a:rPr>
                        <a:t>自社技術改良のみ無償）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1"/>
                  </a:ext>
                </a:extLst>
              </a:tr>
              <a:tr h="521231">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rPr>
                        <a:t>提供データ</a:t>
                      </a:r>
                    </a:p>
                  </a:txBody>
                  <a:tcPr marL="36000" marR="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eiryo UI" panose="020B0604030504040204" pitchFamily="50" charset="-128"/>
                          <a:ea typeface="Meiryo UI" panose="020B0604030504040204" pitchFamily="50" charset="-128"/>
                        </a:rPr>
                        <a:t>POS</a:t>
                      </a:r>
                      <a:r>
                        <a:rPr kumimoji="1" lang="ja-JP" altLang="en-US" sz="1800" b="0" dirty="0">
                          <a:solidFill>
                            <a:schemeClr val="tx1"/>
                          </a:solidFill>
                          <a:latin typeface="Meiryo UI" panose="020B0604030504040204" pitchFamily="50" charset="-128"/>
                          <a:ea typeface="Meiryo UI" panose="020B0604030504040204" pitchFamily="50" charset="-128"/>
                        </a:rPr>
                        <a:t>データ</a:t>
                      </a:r>
                    </a:p>
                  </a:txBody>
                  <a:tcPr marL="36000" marR="36000">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データ</a:t>
                      </a: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gn="l"/>
                      <a:r>
                        <a:rPr kumimoji="1" lang="ja-JP" altLang="en-US" sz="1800" b="0" dirty="0">
                          <a:solidFill>
                            <a:schemeClr val="tx1"/>
                          </a:solidFill>
                          <a:latin typeface="Meiryo UI" panose="020B0604030504040204" pitchFamily="50" charset="-128"/>
                          <a:ea typeface="Meiryo UI" panose="020B0604030504040204" pitchFamily="50" charset="-128"/>
                        </a:rPr>
                        <a:t>Ｂ２：△（</a:t>
                      </a:r>
                      <a:r>
                        <a:rPr kumimoji="1" lang="ja-JP" altLang="en-US" dirty="0">
                          <a:solidFill>
                            <a:schemeClr val="tx1"/>
                          </a:solidFill>
                          <a:latin typeface="Meiryo UI" panose="020B0604030504040204" pitchFamily="50" charset="-128"/>
                          <a:ea typeface="Meiryo UI" panose="020B0604030504040204" pitchFamily="50" charset="-128"/>
                        </a:rPr>
                        <a:t>有償で利用権取得）</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3478123791"/>
                  </a:ext>
                </a:extLst>
              </a:tr>
              <a:tr h="968001">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解析データ</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en-US" altLang="ja-JP" sz="1800" b="1" dirty="0">
                          <a:solidFill>
                            <a:schemeClr val="tx1"/>
                          </a:solidFill>
                          <a:latin typeface="Meiryo UI" panose="020B0604030504040204" pitchFamily="50" charset="-128"/>
                          <a:ea typeface="Meiryo UI" panose="020B0604030504040204" pitchFamily="50" charset="-128"/>
                        </a:rPr>
                        <a:t>(</a:t>
                      </a:r>
                      <a:r>
                        <a:rPr kumimoji="1" lang="ja-JP" altLang="en-US" sz="1800" b="1" dirty="0">
                          <a:solidFill>
                            <a:schemeClr val="tx1"/>
                          </a:solidFill>
                          <a:latin typeface="Meiryo UI" panose="020B0604030504040204" pitchFamily="50" charset="-128"/>
                          <a:ea typeface="Meiryo UI" panose="020B0604030504040204" pitchFamily="50" charset="-128"/>
                        </a:rPr>
                        <a:t>派生ﾃﾞｰﾀ）</a:t>
                      </a:r>
                    </a:p>
                  </a:txBody>
                  <a:tcPr marL="36000" marR="3600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来店者情報、他人の動き、欠品予測等</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データ</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Ａ２社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Ａ２：◎（費用負担、ＰＯＳデータアクセス権貢献度を考慮）</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l"/>
                      <a:r>
                        <a:rPr kumimoji="1" lang="ja-JP" altLang="en-US" sz="1800" b="1" dirty="0">
                          <a:solidFill>
                            <a:schemeClr val="tx1"/>
                          </a:solidFill>
                          <a:latin typeface="Meiryo UI" panose="020B0604030504040204" pitchFamily="50" charset="-128"/>
                          <a:ea typeface="Meiryo UI" panose="020B0604030504040204" pitchFamily="50" charset="-128"/>
                        </a:rPr>
                        <a:t>Ｂ２：△（Ａ２競業展開禁止</a:t>
                      </a:r>
                      <a:r>
                        <a:rPr kumimoji="1" lang="en-US" altLang="ja-JP" sz="1800" b="1" dirty="0">
                          <a:solidFill>
                            <a:schemeClr val="tx1"/>
                          </a:solidFill>
                          <a:latin typeface="Meiryo UI" panose="020B0604030504040204" pitchFamily="50" charset="-128"/>
                          <a:ea typeface="Meiryo UI" panose="020B0604030504040204" pitchFamily="50" charset="-128"/>
                        </a:rPr>
                        <a:t>or</a:t>
                      </a:r>
                      <a:r>
                        <a:rPr kumimoji="1" lang="ja-JP" altLang="en-US" sz="1800" b="1" dirty="0">
                          <a:solidFill>
                            <a:schemeClr val="tx1"/>
                          </a:solidFill>
                          <a:latin typeface="Meiryo UI" panose="020B0604030504040204" pitchFamily="50" charset="-128"/>
                          <a:ea typeface="Meiryo UI" panose="020B0604030504040204" pitchFamily="50" charset="-128"/>
                        </a:rPr>
                        <a:t>ライセンス料支払いで他社展開自由）</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6"/>
                  </a:ext>
                </a:extLst>
              </a:tr>
              <a:tr h="744616">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ソリューション</a:t>
                      </a:r>
                      <a:r>
                        <a:rPr kumimoji="1" lang="en-US" altLang="ja-JP" sz="1800" b="1" dirty="0">
                          <a:solidFill>
                            <a:schemeClr val="tx1"/>
                          </a:solidFill>
                          <a:latin typeface="Meiryo UI" panose="020B0604030504040204" pitchFamily="50" charset="-128"/>
                          <a:ea typeface="Meiryo UI" panose="020B0604030504040204" pitchFamily="50" charset="-128"/>
                        </a:rPr>
                        <a:t>(</a:t>
                      </a:r>
                      <a:r>
                        <a:rPr kumimoji="1" lang="ja-JP" altLang="en-US" sz="1800" b="1" dirty="0">
                          <a:solidFill>
                            <a:schemeClr val="tx1"/>
                          </a:solidFill>
                          <a:latin typeface="Meiryo UI" panose="020B0604030504040204" pitchFamily="50" charset="-128"/>
                          <a:ea typeface="Meiryo UI" panose="020B0604030504040204" pitchFamily="50" charset="-128"/>
                        </a:rPr>
                        <a:t>無人</a:t>
                      </a:r>
                      <a:r>
                        <a:rPr kumimoji="1" lang="en-US" altLang="ja-JP" sz="1800" b="1" dirty="0">
                          <a:solidFill>
                            <a:schemeClr val="tx1"/>
                          </a:solidFill>
                          <a:latin typeface="Meiryo UI" panose="020B0604030504040204" pitchFamily="50" charset="-128"/>
                          <a:ea typeface="Meiryo UI" panose="020B0604030504040204" pitchFamily="50" charset="-128"/>
                        </a:rPr>
                        <a:t/>
                      </a:r>
                      <a:br>
                        <a:rPr kumimoji="1" lang="en-US" altLang="ja-JP" sz="1800" b="1" dirty="0">
                          <a:solidFill>
                            <a:schemeClr val="tx1"/>
                          </a:solidFill>
                          <a:latin typeface="Meiryo UI" panose="020B0604030504040204" pitchFamily="50" charset="-128"/>
                          <a:ea typeface="Meiryo UI" panose="020B0604030504040204" pitchFamily="50" charset="-128"/>
                        </a:rPr>
                      </a:br>
                      <a:r>
                        <a:rPr kumimoji="1" lang="ja-JP" altLang="en-US" sz="1800" b="1" dirty="0">
                          <a:solidFill>
                            <a:schemeClr val="tx1"/>
                          </a:solidFill>
                          <a:latin typeface="Meiryo UI" panose="020B0604030504040204" pitchFamily="50" charset="-128"/>
                          <a:ea typeface="Meiryo UI" panose="020B0604030504040204" pitchFamily="50" charset="-128"/>
                        </a:rPr>
                        <a:t>店舗化）</a:t>
                      </a:r>
                    </a:p>
                  </a:txBody>
                  <a:tcPr marL="36000" marR="0">
                    <a:solidFill>
                      <a:schemeClr val="bg1">
                        <a:lumMod val="85000"/>
                      </a:schemeClr>
                    </a:solidFill>
                  </a:tcPr>
                </a:tc>
                <a:tc>
                  <a:txBody>
                    <a:bodyPr/>
                    <a:lstStyle/>
                    <a:p>
                      <a:pPr algn="l"/>
                      <a:r>
                        <a:rPr kumimoji="1" lang="ja-JP" altLang="en-US" sz="1800" b="1" kern="1200" dirty="0">
                          <a:solidFill>
                            <a:schemeClr val="tx1"/>
                          </a:solidFill>
                          <a:latin typeface="Meiryo UI" panose="020B0604030504040204" pitchFamily="50" charset="-128"/>
                          <a:ea typeface="Meiryo UI" panose="020B0604030504040204" pitchFamily="50" charset="-128"/>
                          <a:cs typeface="+mn-cs"/>
                        </a:rPr>
                        <a:t>店内レイアウトの最適化、商品開発力向上等</a:t>
                      </a:r>
                      <a:endParaRPr kumimoji="1" lang="en-US" altLang="ja-JP" sz="1800" b="1" kern="1200" dirty="0">
                        <a:solidFill>
                          <a:schemeClr val="tx1"/>
                        </a:solidFill>
                        <a:latin typeface="Meiryo UI" panose="020B0604030504040204" pitchFamily="50" charset="-128"/>
                        <a:ea typeface="Meiryo UI" panose="020B0604030504040204" pitchFamily="50" charset="-128"/>
                        <a:cs typeface="+mn-cs"/>
                      </a:endParaRPr>
                    </a:p>
                  </a:txBody>
                  <a:tcPr marL="36000" marR="36000">
                    <a:solidFill>
                      <a:schemeClr val="bg1">
                        <a:lumMod val="85000"/>
                      </a:schemeClr>
                    </a:solidFill>
                  </a:tcPr>
                </a:tc>
                <a:tc>
                  <a:txBody>
                    <a:bodyPr/>
                    <a:lstStyle/>
                    <a:p>
                      <a:pPr algn="l"/>
                      <a:r>
                        <a:rPr kumimoji="1" lang="ja-JP" altLang="en-US" sz="1800" b="1" kern="1200" dirty="0">
                          <a:solidFill>
                            <a:schemeClr val="tx1"/>
                          </a:solidFill>
                          <a:latin typeface="Meiryo UI" panose="020B0604030504040204" pitchFamily="50" charset="-128"/>
                          <a:ea typeface="Meiryo UI" panose="020B0604030504040204" pitchFamily="50" charset="-128"/>
                          <a:cs typeface="+mn-cs"/>
                        </a:rPr>
                        <a:t>ノウハウ</a:t>
                      </a:r>
                      <a:endParaRPr kumimoji="1" lang="en-US" altLang="ja-JP" sz="1800" b="1"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a:r>
                        <a:rPr kumimoji="1" lang="ja-JP" altLang="en-US" sz="1800" b="1" dirty="0">
                          <a:solidFill>
                            <a:schemeClr val="tx1"/>
                          </a:solidFill>
                          <a:latin typeface="Meiryo UI" panose="020B0604030504040204" pitchFamily="50" charset="-128"/>
                          <a:ea typeface="Meiryo UI" panose="020B0604030504040204" pitchFamily="50" charset="-128"/>
                        </a:rPr>
                        <a:t>Ｂ２社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Ａ２：△（他店舗展開有償）</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Ｂ２：△（Ａ２競業禁止。期限付）</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3"/>
                  </a:ext>
                </a:extLst>
              </a:tr>
              <a:tr h="744616">
                <a:tc>
                  <a:txBody>
                    <a:bodyPr/>
                    <a:lstStyle/>
                    <a:p>
                      <a:r>
                        <a:rPr kumimoji="1" lang="ja-JP" altLang="en-US" sz="1800" dirty="0">
                          <a:solidFill>
                            <a:schemeClr val="tx1"/>
                          </a:solidFill>
                          <a:latin typeface="Meiryo UI" panose="020B0604030504040204" pitchFamily="50" charset="-128"/>
                          <a:ea typeface="Meiryo UI" panose="020B0604030504040204" pitchFamily="50" charset="-128"/>
                        </a:rPr>
                        <a:t>改良技術</a:t>
                      </a:r>
                    </a:p>
                  </a:txBody>
                  <a:tcPr marL="36000" marR="0"/>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顔認証、電子棚等の</a:t>
                      </a:r>
                      <a:r>
                        <a:rPr kumimoji="1" lang="en-US" altLang="ja-JP" sz="1800" b="0" kern="1200" dirty="0">
                          <a:solidFill>
                            <a:schemeClr val="tx1"/>
                          </a:solidFill>
                          <a:latin typeface="Meiryo UI" panose="020B0604030504040204" pitchFamily="50" charset="-128"/>
                          <a:ea typeface="Meiryo UI" panose="020B0604030504040204" pitchFamily="50" charset="-128"/>
                          <a:cs typeface="+mn-cs"/>
                        </a:rPr>
                        <a:t>IoT</a:t>
                      </a:r>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技術</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知財、</a:t>
                      </a:r>
                      <a:r>
                        <a:rPr kumimoji="1" lang="en-US" altLang="ja-JP" sz="1800" b="0" dirty="0">
                          <a:solidFill>
                            <a:schemeClr val="tx1"/>
                          </a:solidFill>
                          <a:latin typeface="Meiryo UI" panose="020B0604030504040204" pitchFamily="50" charset="-128"/>
                          <a:ea typeface="Meiryo UI" panose="020B0604030504040204" pitchFamily="50" charset="-128"/>
                        </a:rPr>
                        <a:t/>
                      </a:r>
                      <a:br>
                        <a:rPr kumimoji="1" lang="en-US" altLang="ja-JP" sz="1800" b="0" dirty="0">
                          <a:solidFill>
                            <a:schemeClr val="tx1"/>
                          </a:solidFill>
                          <a:latin typeface="Meiryo UI" panose="020B0604030504040204" pitchFamily="50" charset="-128"/>
                          <a:ea typeface="Meiryo UI" panose="020B0604030504040204" pitchFamily="50" charset="-128"/>
                        </a:rPr>
                      </a:br>
                      <a:r>
                        <a:rPr kumimoji="1" lang="ja-JP" altLang="en-US" sz="1800" b="0" dirty="0">
                          <a:solidFill>
                            <a:schemeClr val="tx1"/>
                          </a:solidFill>
                          <a:latin typeface="Meiryo UI" panose="020B0604030504040204" pitchFamily="50" charset="-128"/>
                          <a:ea typeface="Meiryo UI" panose="020B0604030504040204" pitchFamily="50" charset="-128"/>
                        </a:rPr>
                        <a:t>ﾉｳﾊｳ</a:t>
                      </a:r>
                    </a:p>
                  </a:txBody>
                  <a:tcPr marL="36000" marR="36000">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Ｂ２社</a:t>
                      </a:r>
                      <a:r>
                        <a:rPr kumimoji="1" lang="en-US" altLang="ja-JP" sz="1800" b="0" dirty="0">
                          <a:solidFill>
                            <a:schemeClr val="tx1"/>
                          </a:solidFill>
                          <a:latin typeface="Meiryo UI" panose="020B0604030504040204" pitchFamily="50" charset="-128"/>
                          <a:ea typeface="Meiryo UI" panose="020B0604030504040204" pitchFamily="50" charset="-128"/>
                        </a:rPr>
                        <a:t/>
                      </a:r>
                      <a:br>
                        <a:rPr kumimoji="1" lang="en-US" altLang="ja-JP" sz="1800" b="0" dirty="0">
                          <a:solidFill>
                            <a:schemeClr val="tx1"/>
                          </a:solidFill>
                          <a:latin typeface="Meiryo UI" panose="020B0604030504040204" pitchFamily="50" charset="-128"/>
                          <a:ea typeface="Meiryo UI" panose="020B0604030504040204" pitchFamily="50" charset="-128"/>
                        </a:rPr>
                      </a:b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rPr>
                        <a:t>Ａ２：△（実験店舗のみ有償許諾）Ｂ２：△（Ａ２競業禁止。期限付）</a:t>
                      </a:r>
                      <a:endParaRPr kumimoji="1" lang="en-US" altLang="ja-JP" sz="18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5"/>
                  </a:ext>
                </a:extLst>
              </a:tr>
              <a:tr h="521231">
                <a:tc>
                  <a:txBody>
                    <a:bodyPr/>
                    <a:lstStyle/>
                    <a:p>
                      <a:r>
                        <a:rPr kumimoji="1" lang="ja-JP" altLang="en-US" sz="1800" dirty="0">
                          <a:solidFill>
                            <a:schemeClr val="tx1"/>
                          </a:solidFill>
                          <a:latin typeface="Meiryo UI" panose="020B0604030504040204" pitchFamily="50" charset="-128"/>
                          <a:ea typeface="Meiryo UI" panose="020B0604030504040204" pitchFamily="50" charset="-128"/>
                        </a:rPr>
                        <a:t>無人店舗化経営ノウハウ</a:t>
                      </a:r>
                    </a:p>
                  </a:txBody>
                  <a:tcPr marL="36000" marR="0"/>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無人店舗ﾄﾗｲｱﾙで得られたﾉｳﾊｳ</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noFill/>
                  </a:tcPr>
                </a:tc>
                <a:tc>
                  <a:txBody>
                    <a:bodyPr/>
                    <a:lstStyle/>
                    <a:p>
                      <a:pPr algn="l"/>
                      <a:r>
                        <a:rPr kumimoji="1" lang="ja-JP" altLang="en-US" sz="1800" b="0" kern="1200" dirty="0">
                          <a:solidFill>
                            <a:schemeClr val="tx1"/>
                          </a:solidFill>
                          <a:latin typeface="Meiryo UI" panose="020B0604030504040204" pitchFamily="50" charset="-128"/>
                          <a:ea typeface="Meiryo UI" panose="020B0604030504040204" pitchFamily="50" charset="-128"/>
                          <a:cs typeface="+mn-cs"/>
                        </a:rPr>
                        <a:t>ﾉｳﾊｳ</a:t>
                      </a:r>
                      <a:endParaRPr kumimoji="1" lang="en-US" altLang="ja-JP" sz="1800" b="0" kern="1200" dirty="0">
                        <a:solidFill>
                          <a:schemeClr val="tx1"/>
                        </a:solidFill>
                        <a:latin typeface="Meiryo UI" panose="020B0604030504040204" pitchFamily="50" charset="-128"/>
                        <a:ea typeface="Meiryo UI" panose="020B0604030504040204" pitchFamily="50"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Ａ２社</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kumimoji="1" lang="ja-JP" altLang="en-US" sz="1800" b="0" dirty="0">
                          <a:solidFill>
                            <a:schemeClr val="tx1"/>
                          </a:solidFill>
                          <a:latin typeface="Meiryo UI" panose="020B0604030504040204" pitchFamily="50" charset="-128"/>
                          <a:ea typeface="Meiryo UI" panose="020B0604030504040204" pitchFamily="50" charset="-128"/>
                        </a:rPr>
                        <a:t>Ａ２：◎</a:t>
                      </a:r>
                      <a:endParaRPr kumimoji="1" lang="en-US" altLang="ja-JP" sz="1800" b="0" dirty="0">
                        <a:solidFill>
                          <a:schemeClr val="tx1"/>
                        </a:solidFill>
                        <a:latin typeface="Meiryo UI" panose="020B0604030504040204" pitchFamily="50" charset="-128"/>
                        <a:ea typeface="Meiryo UI" panose="020B0604030504040204" pitchFamily="50" charset="-128"/>
                      </a:endParaRPr>
                    </a:p>
                    <a:p>
                      <a:pPr algn="l"/>
                      <a:r>
                        <a:rPr kumimoji="1" lang="ja-JP" altLang="en-US" sz="1800" b="0" dirty="0">
                          <a:solidFill>
                            <a:schemeClr val="tx1"/>
                          </a:solidFill>
                          <a:latin typeface="Meiryo UI" panose="020B0604030504040204" pitchFamily="50" charset="-128"/>
                          <a:ea typeface="Meiryo UI" panose="020B0604030504040204" pitchFamily="50" charset="-128"/>
                        </a:rPr>
                        <a:t>Ｂ２：Ｘ</a:t>
                      </a:r>
                      <a:endParaRPr kumimoji="1" lang="en-US" altLang="ja-JP" sz="2000" b="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xmlns="" val="10008"/>
                  </a:ext>
                </a:extLst>
              </a:tr>
            </a:tbl>
          </a:graphicData>
        </a:graphic>
      </p:graphicFrame>
      <p:sp>
        <p:nvSpPr>
          <p:cNvPr id="7" name="正方形/長方形 6">
            <a:extLst>
              <a:ext uri="{FF2B5EF4-FFF2-40B4-BE49-F238E27FC236}">
                <a16:creationId xmlns:a16="http://schemas.microsoft.com/office/drawing/2014/main" xmlns="" id="{D2481421-2276-4DB9-B630-36BE58592CF3}"/>
              </a:ext>
            </a:extLst>
          </p:cNvPr>
          <p:cNvSpPr/>
          <p:nvPr/>
        </p:nvSpPr>
        <p:spPr>
          <a:xfrm>
            <a:off x="2627784" y="6296158"/>
            <a:ext cx="6132649" cy="369332"/>
          </a:xfrm>
          <a:prstGeom prst="rect">
            <a:avLst/>
          </a:prstGeom>
        </p:spPr>
        <p:txBody>
          <a:bodyPr wrap="square">
            <a:spAutoFit/>
          </a:bodyPr>
          <a:lstStyle/>
          <a:p>
            <a:r>
              <a:rPr lang="ja-JP" altLang="en-US" dirty="0">
                <a:solidFill>
                  <a:prstClr val="black"/>
                </a:solidFill>
                <a:latin typeface="Calibri"/>
                <a:ea typeface="ＭＳ Ｐゴシック"/>
              </a:rPr>
              <a:t>凡例　◎：無償自由、〇：自由実施、△：制約有、</a:t>
            </a:r>
            <a:r>
              <a:rPr lang="en-US" altLang="ja-JP" dirty="0">
                <a:solidFill>
                  <a:prstClr val="black"/>
                </a:solidFill>
                <a:latin typeface="Calibri"/>
                <a:ea typeface="ＭＳ Ｐゴシック"/>
              </a:rPr>
              <a:t>×</a:t>
            </a:r>
            <a:r>
              <a:rPr lang="ja-JP" altLang="en-US" dirty="0">
                <a:solidFill>
                  <a:prstClr val="black"/>
                </a:solidFill>
                <a:latin typeface="Calibri"/>
                <a:ea typeface="ＭＳ Ｐゴシック"/>
              </a:rPr>
              <a:t>：利用不可</a:t>
            </a:r>
            <a:endParaRPr lang="ja-JP" altLang="en-US" dirty="0"/>
          </a:p>
        </p:txBody>
      </p:sp>
      <p:sp>
        <p:nvSpPr>
          <p:cNvPr id="11" name="角丸四角形 19">
            <a:extLst>
              <a:ext uri="{FF2B5EF4-FFF2-40B4-BE49-F238E27FC236}">
                <a16:creationId xmlns:a16="http://schemas.microsoft.com/office/drawing/2014/main" xmlns="" id="{4A452F98-5F26-4994-AFA3-C1F81DB155FF}"/>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3173082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p>
        </p:txBody>
      </p:sp>
      <p:sp>
        <p:nvSpPr>
          <p:cNvPr id="3" name="コンテンツ プレースホルダー 2"/>
          <p:cNvSpPr>
            <a:spLocks noGrp="1"/>
          </p:cNvSpPr>
          <p:nvPr>
            <p:ph idx="1"/>
          </p:nvPr>
        </p:nvSpPr>
        <p:spPr>
          <a:xfrm>
            <a:off x="179388" y="663840"/>
            <a:ext cx="8857108" cy="5861504"/>
          </a:xfrm>
        </p:spPr>
        <p:txBody>
          <a:bodyPr/>
          <a:lstStyle/>
          <a:p>
            <a:pPr eaLnBrk="1">
              <a:lnSpc>
                <a:spcPct val="110000"/>
              </a:lnSpc>
            </a:pPr>
            <a:r>
              <a:rPr kumimoji="1" lang="ja-JP" altLang="en-US" sz="2200" b="1" dirty="0"/>
              <a:t>解析データ利用条件に関して</a:t>
            </a:r>
            <a:endParaRPr kumimoji="1" lang="en-US" altLang="ja-JP" sz="2200" b="1" dirty="0"/>
          </a:p>
          <a:p>
            <a:pPr marL="685800" lvl="1" eaLnBrk="1"/>
            <a:r>
              <a:rPr lang="en-US" altLang="ja-JP" dirty="0"/>
              <a:t>A2</a:t>
            </a:r>
            <a:r>
              <a:rPr lang="ja-JP" altLang="en-US" dirty="0"/>
              <a:t>社がデータ保有し、解析に対して（委託という形で）相応の費用負担を行い、さらに</a:t>
            </a:r>
            <a:r>
              <a:rPr lang="en-US" altLang="ja-JP" dirty="0"/>
              <a:t>POS</a:t>
            </a:r>
            <a:r>
              <a:rPr lang="ja-JP" altLang="en-US" dirty="0"/>
              <a:t>データの提供が貢献度大と判断され、</a:t>
            </a:r>
            <a:r>
              <a:rPr lang="en-US" altLang="ja-JP" dirty="0"/>
              <a:t>A2</a:t>
            </a:r>
            <a:r>
              <a:rPr lang="ja-JP" altLang="en-US" dirty="0"/>
              <a:t>社有利に条件設定された。費用負担率が変われば</a:t>
            </a:r>
            <a:r>
              <a:rPr lang="en-US" altLang="ja-JP" dirty="0"/>
              <a:t>B2</a:t>
            </a:r>
            <a:r>
              <a:rPr lang="ja-JP" altLang="en-US" dirty="0"/>
              <a:t>社への利用自由度が増した可能性はある。</a:t>
            </a:r>
            <a:endParaRPr lang="en-US" altLang="ja-JP" dirty="0"/>
          </a:p>
          <a:p>
            <a:pPr eaLnBrk="1">
              <a:lnSpc>
                <a:spcPct val="110000"/>
              </a:lnSpc>
            </a:pPr>
            <a:r>
              <a:rPr kumimoji="1" lang="ja-JP" altLang="en-US" sz="2200" b="1" dirty="0"/>
              <a:t>ソリューション（無人</a:t>
            </a:r>
            <a:r>
              <a:rPr lang="ja-JP" altLang="en-US" sz="2200" b="1" dirty="0"/>
              <a:t>店舗化）</a:t>
            </a:r>
            <a:r>
              <a:rPr kumimoji="1" lang="ja-JP" altLang="en-US" sz="2200" b="1" dirty="0"/>
              <a:t>の利用条件に関して</a:t>
            </a:r>
            <a:endParaRPr kumimoji="1" lang="en-US" altLang="ja-JP" sz="2200" b="1" dirty="0"/>
          </a:p>
          <a:p>
            <a:pPr marL="685800" lvl="1" eaLnBrk="1"/>
            <a:r>
              <a:rPr lang="ja-JP" altLang="en-US" dirty="0"/>
              <a:t>ソリューションは解析データを元に、</a:t>
            </a:r>
            <a:r>
              <a:rPr lang="en-US" altLang="ja-JP" dirty="0"/>
              <a:t>B2</a:t>
            </a:r>
            <a:r>
              <a:rPr lang="ja-JP" altLang="en-US" dirty="0"/>
              <a:t>社の知見、ノウハウ（コア技術）を活用して創出され、高い価値を生み出した点を考慮し、</a:t>
            </a:r>
            <a:r>
              <a:rPr lang="en-US" altLang="ja-JP" dirty="0"/>
              <a:t>B2</a:t>
            </a:r>
            <a:r>
              <a:rPr lang="ja-JP" altLang="en-US" dirty="0"/>
              <a:t>社の貢献を反映して相互に利益配分をする形となった。</a:t>
            </a:r>
            <a:endParaRPr lang="en-US" altLang="ja-JP" dirty="0"/>
          </a:p>
          <a:p>
            <a:pPr eaLnBrk="1">
              <a:lnSpc>
                <a:spcPct val="110000"/>
              </a:lnSpc>
            </a:pPr>
            <a:r>
              <a:rPr lang="ja-JP" altLang="en-US" sz="2200" b="1" dirty="0"/>
              <a:t>争点以外の議論に関して</a:t>
            </a:r>
            <a:endParaRPr lang="en-US" altLang="ja-JP" sz="2200" b="1" dirty="0"/>
          </a:p>
          <a:p>
            <a:pPr marL="685800" lvl="1" eaLnBrk="1"/>
            <a:r>
              <a:rPr lang="ja-JP" altLang="en-US" dirty="0"/>
              <a:t>改良技術に関して、</a:t>
            </a:r>
            <a:r>
              <a:rPr lang="en-US" altLang="ja-JP" dirty="0"/>
              <a:t>B2</a:t>
            </a:r>
            <a:r>
              <a:rPr lang="ja-JP" altLang="en-US" dirty="0"/>
              <a:t>社の独自の顔認証データおよび</a:t>
            </a:r>
            <a:r>
              <a:rPr lang="en-US" altLang="ja-JP" dirty="0"/>
              <a:t>IoT</a:t>
            </a:r>
            <a:r>
              <a:rPr lang="ja-JP" altLang="en-US" dirty="0"/>
              <a:t>データの解析技術を尊重した。</a:t>
            </a:r>
            <a:endParaRPr lang="en-US" altLang="ja-JP" dirty="0"/>
          </a:p>
          <a:p>
            <a:pPr marL="685800" lvl="1" eaLnBrk="1"/>
            <a:r>
              <a:rPr lang="en-US" altLang="ja-JP" dirty="0"/>
              <a:t>POS</a:t>
            </a:r>
            <a:r>
              <a:rPr lang="ja-JP" altLang="en-US" dirty="0"/>
              <a:t>データは</a:t>
            </a:r>
            <a:r>
              <a:rPr lang="en-US" altLang="ja-JP" dirty="0"/>
              <a:t>B2</a:t>
            </a:r>
            <a:r>
              <a:rPr lang="ja-JP" altLang="en-US" dirty="0"/>
              <a:t>社は有償で利用権取得となったが、有償でも自社技術改良活用でメリットは十分享受できると考えた。</a:t>
            </a:r>
            <a:endParaRPr lang="en-US" altLang="ja-JP" dirty="0"/>
          </a:p>
          <a:p>
            <a:pPr marL="685800" lvl="1" eaLnBrk="1"/>
            <a:r>
              <a:rPr lang="ja-JP" altLang="en-US" dirty="0"/>
              <a:t>ケース</a:t>
            </a:r>
            <a:r>
              <a:rPr lang="en-US" altLang="ja-JP" dirty="0"/>
              <a:t>2-2</a:t>
            </a:r>
            <a:r>
              <a:rPr lang="ja-JP" altLang="en-US" dirty="0"/>
              <a:t>では顔認証データを</a:t>
            </a:r>
            <a:r>
              <a:rPr lang="en-US" altLang="ja-JP" dirty="0"/>
              <a:t>A2</a:t>
            </a:r>
            <a:r>
              <a:rPr lang="ja-JP" altLang="en-US" dirty="0"/>
              <a:t>社</a:t>
            </a:r>
            <a:r>
              <a:rPr lang="ja-JP" altLang="ja-JP" dirty="0"/>
              <a:t>サーバ</a:t>
            </a:r>
            <a:r>
              <a:rPr lang="ja-JP" altLang="en-US" dirty="0"/>
              <a:t>に保存した。当該</a:t>
            </a:r>
            <a:r>
              <a:rPr lang="ja-JP" altLang="en-US" dirty="0">
                <a:solidFill>
                  <a:schemeClr val="tx2"/>
                </a:solidFill>
              </a:rPr>
              <a:t>データの</a:t>
            </a:r>
            <a:r>
              <a:rPr lang="ja-JP" altLang="ja-JP" dirty="0">
                <a:solidFill>
                  <a:schemeClr val="tx2"/>
                </a:solidFill>
              </a:rPr>
              <a:t>解析</a:t>
            </a:r>
            <a:r>
              <a:rPr lang="ja-JP" altLang="en-US" dirty="0">
                <a:solidFill>
                  <a:schemeClr val="tx2"/>
                </a:solidFill>
              </a:rPr>
              <a:t>は</a:t>
            </a:r>
            <a:r>
              <a:rPr lang="en-US" altLang="ja-JP" dirty="0">
                <a:solidFill>
                  <a:schemeClr val="tx2"/>
                </a:solidFill>
              </a:rPr>
              <a:t>B2</a:t>
            </a:r>
            <a:r>
              <a:rPr lang="ja-JP" altLang="en-US" dirty="0">
                <a:solidFill>
                  <a:schemeClr val="tx2"/>
                </a:solidFill>
              </a:rPr>
              <a:t>社</a:t>
            </a:r>
            <a:r>
              <a:rPr lang="ja-JP" altLang="ja-JP" dirty="0">
                <a:solidFill>
                  <a:schemeClr val="tx2"/>
                </a:solidFill>
              </a:rPr>
              <a:t>にしかできない</a:t>
            </a:r>
            <a:r>
              <a:rPr lang="ja-JP" altLang="en-US" dirty="0">
                <a:solidFill>
                  <a:schemeClr val="tx2"/>
                </a:solidFill>
              </a:rPr>
              <a:t>ので、</a:t>
            </a:r>
            <a:r>
              <a:rPr lang="en-US" altLang="ja-JP" dirty="0">
                <a:solidFill>
                  <a:schemeClr val="tx2"/>
                </a:solidFill>
              </a:rPr>
              <a:t>B2</a:t>
            </a:r>
            <a:r>
              <a:rPr lang="ja-JP" altLang="en-US" dirty="0">
                <a:solidFill>
                  <a:schemeClr val="tx2"/>
                </a:solidFill>
              </a:rPr>
              <a:t>社</a:t>
            </a:r>
            <a:r>
              <a:rPr lang="ja-JP" altLang="ja-JP" dirty="0">
                <a:solidFill>
                  <a:schemeClr val="tx2"/>
                </a:solidFill>
              </a:rPr>
              <a:t>は顔認証データが</a:t>
            </a:r>
            <a:r>
              <a:rPr lang="en-US" altLang="ja-JP" dirty="0">
                <a:solidFill>
                  <a:schemeClr val="tx2"/>
                </a:solidFill>
              </a:rPr>
              <a:t>A2</a:t>
            </a:r>
            <a:r>
              <a:rPr lang="ja-JP" altLang="en-US" dirty="0">
                <a:solidFill>
                  <a:schemeClr val="tx2"/>
                </a:solidFill>
              </a:rPr>
              <a:t>社</a:t>
            </a:r>
            <a:r>
              <a:rPr lang="ja-JP" altLang="ja-JP" dirty="0">
                <a:solidFill>
                  <a:schemeClr val="tx2"/>
                </a:solidFill>
              </a:rPr>
              <a:t>サーバに保存されるのは</a:t>
            </a:r>
            <a:r>
              <a:rPr lang="ja-JP" altLang="en-US" dirty="0"/>
              <a:t>、個人情報取り扱いの観点から嫌う可能性は大きい。ここではあり得るケースとして、個人情報の共同利用を前提に検討した</a:t>
            </a:r>
            <a:r>
              <a:rPr lang="ja-JP" altLang="ja-JP" dirty="0"/>
              <a:t>。</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65</a:t>
            </a:fld>
            <a:endParaRPr lang="en-US" altLang="ja-JP" dirty="0"/>
          </a:p>
        </p:txBody>
      </p:sp>
      <p:sp>
        <p:nvSpPr>
          <p:cNvPr id="8" name="角丸四角形 19">
            <a:extLst>
              <a:ext uri="{FF2B5EF4-FFF2-40B4-BE49-F238E27FC236}">
                <a16:creationId xmlns:a16="http://schemas.microsoft.com/office/drawing/2014/main" xmlns="" id="{70D8A211-44DC-423E-A2A3-6DA9F1CE78C2}"/>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3550632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lang="ja-JP" altLang="en-US" dirty="0">
                <a:solidFill>
                  <a:schemeClr val="tx1"/>
                </a:solidFill>
              </a:rPr>
              <a:t>知財</a:t>
            </a:r>
            <a:r>
              <a:rPr kumimoji="1" lang="ja-JP" altLang="en-US" dirty="0"/>
              <a:t>取扱フレームワーク詳細</a:t>
            </a:r>
            <a:r>
              <a:rPr kumimoji="1" lang="en-US" altLang="ja-JP" dirty="0"/>
              <a:t>(1/2)</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66</a:t>
            </a:fld>
            <a:endParaRPr lang="en-US" altLang="ja-JP" dirty="0"/>
          </a:p>
        </p:txBody>
      </p:sp>
      <p:graphicFrame>
        <p:nvGraphicFramePr>
          <p:cNvPr id="8" name="表 7">
            <a:extLst>
              <a:ext uri="{FF2B5EF4-FFF2-40B4-BE49-F238E27FC236}">
                <a16:creationId xmlns:a16="http://schemas.microsoft.com/office/drawing/2014/main" xmlns="" id="{49DBFCF3-71E2-4449-A8BA-C0ED78528C34}"/>
              </a:ext>
            </a:extLst>
          </p:cNvPr>
          <p:cNvGraphicFramePr>
            <a:graphicFrameLocks noGrp="1"/>
          </p:cNvGraphicFramePr>
          <p:nvPr>
            <p:extLst>
              <p:ext uri="{D42A27DB-BD31-4B8C-83A1-F6EECF244321}">
                <p14:modId xmlns:p14="http://schemas.microsoft.com/office/powerpoint/2010/main" val="357533129"/>
              </p:ext>
            </p:extLst>
          </p:nvPr>
        </p:nvGraphicFramePr>
        <p:xfrm>
          <a:off x="107504" y="723133"/>
          <a:ext cx="8928992" cy="4821810"/>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3024336">
                  <a:extLst>
                    <a:ext uri="{9D8B030D-6E8A-4147-A177-3AD203B41FA5}">
                      <a16:colId xmlns:a16="http://schemas.microsoft.com/office/drawing/2014/main" xmlns="" val="20004"/>
                    </a:ext>
                  </a:extLst>
                </a:gridCol>
                <a:gridCol w="2232248">
                  <a:extLst>
                    <a:ext uri="{9D8B030D-6E8A-4147-A177-3AD203B41FA5}">
                      <a16:colId xmlns:a16="http://schemas.microsoft.com/office/drawing/2014/main" xmlns="" val="20005"/>
                    </a:ext>
                  </a:extLst>
                </a:gridCol>
              </a:tblGrid>
              <a:tr h="287929">
                <a:tc rowSpan="2" grid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項目</a:t>
                      </a:r>
                    </a:p>
                  </a:txBody>
                  <a:tcPr marL="36000" marR="36000">
                    <a:noFill/>
                  </a:tcPr>
                </a:tc>
                <a:tc rowSpan="2" hMerge="1">
                  <a:txBody>
                    <a:bodyPr/>
                    <a:lstStyle/>
                    <a:p>
                      <a:endParaRPr kumimoji="1" lang="ja-JP" altLang="en-US"/>
                    </a:p>
                  </a:txBody>
                  <a:tcPr/>
                </a:tc>
                <a:tc row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内容</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noFill/>
                  </a:tcPr>
                </a:tc>
                <a:tc grid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交渉結果</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lnR w="12700" cap="flat" cmpd="sng" algn="ctr">
                      <a:solidFill>
                        <a:schemeClr val="tx1"/>
                      </a:solidFill>
                      <a:prstDash val="solid"/>
                      <a:round/>
                      <a:headEnd type="none" w="med" len="med"/>
                      <a:tailEnd type="none" w="med" len="med"/>
                    </a:lnR>
                    <a:no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rowSpan="2">
                  <a:txBody>
                    <a:bodyPr/>
                    <a:lstStyle/>
                    <a:p>
                      <a:pPr eaLnBrk="1"/>
                      <a:r>
                        <a:rPr kumimoji="1" lang="ja-JP" altLang="en-US" sz="1400" b="1">
                          <a:solidFill>
                            <a:schemeClr val="tx1"/>
                          </a:solidFill>
                          <a:latin typeface="Meiryo UI" panose="020B0604030504040204" pitchFamily="34" charset="-128"/>
                          <a:ea typeface="Meiryo UI" panose="020B0604030504040204" pitchFamily="34" charset="-128"/>
                        </a:rPr>
                        <a:t>備考</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4"/>
                  </a:ext>
                </a:extLst>
              </a:tr>
              <a:tr h="489479">
                <a:tc gridSpan="2" vMerge="1">
                  <a:txBody>
                    <a:bodyPr/>
                    <a:lstStyle/>
                    <a:p>
                      <a:endParaRPr kumimoji="1" lang="ja-JP" altLang="en-US" sz="1200" b="0" dirty="0">
                        <a:solidFill>
                          <a:schemeClr val="tx1"/>
                        </a:solidFill>
                      </a:endParaRPr>
                    </a:p>
                  </a:txBody>
                  <a:tcPr marL="36000" marR="36000"/>
                </a:tc>
                <a:tc hMerge="1"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p>
                      <a:pPr eaLnBrk="1"/>
                      <a:r>
                        <a:rPr kumimoji="1" lang="ja-JP" altLang="en-US" sz="1400" b="1" dirty="0">
                          <a:solidFill>
                            <a:schemeClr val="tx1"/>
                          </a:solidFill>
                          <a:latin typeface="Meiryo UI" panose="020B0604030504040204" pitchFamily="50" charset="-128"/>
                          <a:ea typeface="Meiryo UI" panose="020B0604030504040204" pitchFamily="50" charset="-128"/>
                        </a:rPr>
                        <a:t>主体</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pPr eaLnBrk="1"/>
                      <a:r>
                        <a:rPr kumimoji="1" lang="ja-JP" altLang="en-US" sz="1400" b="1" kern="1200" dirty="0">
                          <a:solidFill>
                            <a:schemeClr val="tx1"/>
                          </a:solidFill>
                          <a:latin typeface="Meiryo UI" panose="020B0604030504040204" pitchFamily="34" charset="-128"/>
                          <a:ea typeface="Meiryo UI" panose="020B0604030504040204" pitchFamily="34" charset="-128"/>
                          <a:cs typeface="+mn-cs"/>
                        </a:rPr>
                        <a:t>利用条件</a:t>
                      </a:r>
                      <a:endParaRPr kumimoji="1" lang="en-US" altLang="ja-JP" sz="1400" b="1" kern="1200" dirty="0">
                        <a:solidFill>
                          <a:schemeClr val="tx1"/>
                        </a:solidFill>
                        <a:latin typeface="Meiryo UI" panose="020B0604030504040204" pitchFamily="34" charset="-128"/>
                        <a:ea typeface="Meiryo UI" panose="020B0604030504040204" pitchFamily="34"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solidFill>
                      <a:srgbClr val="FFFFCC"/>
                    </a:solidFill>
                  </a:tcPr>
                </a:tc>
                <a:extLst>
                  <a:ext uri="{0D108BD9-81ED-4DB2-BD59-A6C34878D82A}">
                    <a16:rowId xmlns:a16="http://schemas.microsoft.com/office/drawing/2014/main" xmlns="" val="10000"/>
                  </a:ext>
                </a:extLst>
              </a:tr>
              <a:tr h="691029">
                <a:tc rowSpan="3">
                  <a:txBody>
                    <a:bodyPr/>
                    <a:lstStyle/>
                    <a:p>
                      <a:pPr algn="ctr" eaLnBrk="1"/>
                      <a:r>
                        <a:rPr lang="ja-JP" altLang="en-US" sz="1400" b="0">
                          <a:solidFill>
                            <a:schemeClr val="tx1"/>
                          </a:solidFill>
                          <a:latin typeface="Meiryo UI" panose="020B0604030504040204" pitchFamily="34" charset="-128"/>
                          <a:ea typeface="Meiryo UI" panose="020B0604030504040204" pitchFamily="34" charset="-128"/>
                        </a:rPr>
                        <a:t>成果</a:t>
                      </a:r>
                      <a:endParaRPr lang="en-US" altLang="ja-JP" sz="1400" b="0" dirty="0">
                        <a:solidFill>
                          <a:schemeClr val="tx1"/>
                        </a:solidFill>
                        <a:latin typeface="Meiryo UI" panose="020B0604030504040204" pitchFamily="34" charset="-128"/>
                        <a:ea typeface="Meiryo UI" panose="020B0604030504040204" pitchFamily="34" charset="-128"/>
                      </a:endParaRPr>
                    </a:p>
                    <a:p>
                      <a:pPr algn="ctr" eaLnBrk="1"/>
                      <a:r>
                        <a:rPr lang="ja-JP" altLang="en-US" sz="1400" b="0">
                          <a:solidFill>
                            <a:schemeClr val="tx1"/>
                          </a:solidFill>
                          <a:latin typeface="Meiryo UI" panose="020B0604030504040204" pitchFamily="34" charset="-128"/>
                          <a:ea typeface="Meiryo UI" panose="020B0604030504040204" pitchFamily="34" charset="-128"/>
                        </a:rPr>
                        <a:t>取扱</a:t>
                      </a:r>
                    </a:p>
                    <a:p>
                      <a:pPr algn="ctr" eaLnBrk="1"/>
                      <a:endParaRPr lang="en-US" altLang="ja-JP" sz="1400" b="0" dirty="0">
                        <a:solidFill>
                          <a:schemeClr val="tx1"/>
                        </a:solidFill>
                        <a:latin typeface="Meiryo UI" panose="020B0604030504040204" pitchFamily="34" charset="-128"/>
                        <a:ea typeface="Meiryo UI" panose="020B0604030504040204" pitchFamily="34" charset="-128"/>
                      </a:endParaRPr>
                    </a:p>
                    <a:p>
                      <a:pPr algn="ctr" eaLnBrk="1"/>
                      <a:endParaRPr lang="ja-JP" altLang="en-US" sz="1400" b="0" dirty="0">
                        <a:solidFill>
                          <a:schemeClr val="tx1"/>
                        </a:solidFill>
                        <a:latin typeface="Meiryo UI" panose="020B0604030504040204" pitchFamily="34" charset="-128"/>
                        <a:ea typeface="Meiryo UI" panose="020B0604030504040204" pitchFamily="34" charset="-128"/>
                      </a:endParaRPr>
                    </a:p>
                  </a:txBody>
                  <a:tcPr marL="0" marR="0">
                    <a:noFill/>
                  </a:tcPr>
                </a:tc>
                <a:tc>
                  <a:txBody>
                    <a:bodyPr/>
                    <a:lstStyle/>
                    <a:p>
                      <a:pPr eaLnBrk="1"/>
                      <a:r>
                        <a:rPr kumimoji="1" lang="ja-JP" altLang="en-US" sz="1400">
                          <a:latin typeface="Meiryo UI" panose="020B0604030504040204" pitchFamily="34" charset="-128"/>
                          <a:ea typeface="Meiryo UI" panose="020B0604030504040204" pitchFamily="34" charset="-128"/>
                        </a:rPr>
                        <a:t>センサデータ</a:t>
                      </a:r>
                      <a:endParaRPr kumimoji="1" lang="en-US" altLang="ja-JP" sz="1400" dirty="0">
                        <a:latin typeface="Meiryo UI" panose="020B0604030504040204" pitchFamily="34" charset="-128"/>
                        <a:ea typeface="Meiryo UI" panose="020B0604030504040204" pitchFamily="34" charset="-128"/>
                      </a:endParaRPr>
                    </a:p>
                    <a:p>
                      <a:pPr eaLnBrk="1"/>
                      <a:r>
                        <a:rPr kumimoji="1" lang="ja-JP" altLang="en-US" sz="1400">
                          <a:latin typeface="Meiryo UI" panose="020B0604030504040204" pitchFamily="34" charset="-128"/>
                          <a:ea typeface="Meiryo UI" panose="020B0604030504040204" pitchFamily="34" charset="-128"/>
                        </a:rPr>
                        <a:t>（生データ）</a:t>
                      </a:r>
                      <a:endParaRPr kumimoji="1" lang="ja-JP" altLang="en-US" sz="1400" dirty="0">
                        <a:latin typeface="Meiryo UI" panose="020B0604030504040204" pitchFamily="34" charset="-128"/>
                        <a:ea typeface="Meiryo UI" panose="020B0604030504040204" pitchFamily="34" charset="-128"/>
                      </a:endParaRPr>
                    </a:p>
                  </a:txBody>
                  <a:tcPr marL="36000" marR="36000">
                    <a:noFill/>
                  </a:tcPr>
                </a:tc>
                <a:tc>
                  <a:txBody>
                    <a:bodyPr/>
                    <a:lstStyle/>
                    <a:p>
                      <a:pPr algn="l" eaLnBrk="1"/>
                      <a:r>
                        <a:rPr kumimoji="1" lang="ja-JP" altLang="en-US" sz="1400" b="0" dirty="0">
                          <a:solidFill>
                            <a:schemeClr val="tx1"/>
                          </a:solidFill>
                          <a:latin typeface="Meiryo UI" panose="020B0604030504040204" pitchFamily="34" charset="-128"/>
                          <a:ea typeface="Meiryo UI" panose="020B0604030504040204" pitchFamily="34" charset="-128"/>
                        </a:rPr>
                        <a:t>顔認証取得データ、購買状況等の運営データ</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上記以外）</a:t>
                      </a:r>
                    </a:p>
                  </a:txBody>
                  <a:tcPr marL="36000" marR="36000">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社</a:t>
                      </a:r>
                    </a:p>
                  </a:txBody>
                  <a:tcPr marL="36000" marR="36000">
                    <a:lnR w="12700" cap="flat" cmpd="sng" algn="ctr">
                      <a:solidFill>
                        <a:schemeClr val="tx1"/>
                      </a:solidFill>
                      <a:prstDash val="solid"/>
                      <a:round/>
                      <a:headEnd type="none" w="med" len="med"/>
                      <a:tailEnd type="none" w="med" len="med"/>
                    </a:lnR>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：自由</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algn="l" eaLnBrk="1"/>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へソリューション提案、自社技術改良の目的に限り利用可</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無償）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eaLnBrk="1"/>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のサーバへ記録。</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algn="l" eaLnBrk="1"/>
                      <a:r>
                        <a:rPr kumimoji="1" lang="ja-JP" altLang="en-US" sz="1400" b="0" dirty="0">
                          <a:solidFill>
                            <a:schemeClr val="tx1"/>
                          </a:solidFill>
                          <a:latin typeface="Meiryo UI" panose="020B0604030504040204" pitchFamily="34" charset="-128"/>
                          <a:ea typeface="Meiryo UI" panose="020B0604030504040204" pitchFamily="34" charset="-128"/>
                        </a:rPr>
                        <a:t>・顔認証解析技術は</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独自技術なので、</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利用は無償。</a:t>
                      </a: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1"/>
                  </a:ext>
                </a:extLst>
              </a:tr>
              <a:tr h="1094130">
                <a:tc vMerge="1">
                  <a:txBody>
                    <a:bodyPr/>
                    <a:lstStyle/>
                    <a:p>
                      <a:endParaRPr kumimoji="1" lang="ja-JP" altLang="en-US"/>
                    </a:p>
                  </a:txBody>
                  <a:tcPr/>
                </a:tc>
                <a:tc>
                  <a:txBody>
                    <a:bodyPr/>
                    <a:lstStyle/>
                    <a:p>
                      <a:pPr eaLnBrk="1"/>
                      <a:r>
                        <a:rPr kumimoji="1" lang="ja-JP" altLang="en-US" sz="1400" dirty="0">
                          <a:latin typeface="Meiryo UI" panose="020B0604030504040204" pitchFamily="34" charset="-128"/>
                          <a:ea typeface="Meiryo UI" panose="020B0604030504040204" pitchFamily="34" charset="-128"/>
                        </a:rPr>
                        <a:t>解析データ</a:t>
                      </a:r>
                      <a:endParaRPr kumimoji="1" lang="en-US" altLang="ja-JP" sz="1400" dirty="0">
                        <a:latin typeface="Meiryo UI" panose="020B0604030504040204" pitchFamily="34" charset="-128"/>
                        <a:ea typeface="Meiryo UI" panose="020B0604030504040204" pitchFamily="34" charset="-128"/>
                      </a:endParaRPr>
                    </a:p>
                    <a:p>
                      <a:pPr eaLnBrk="1"/>
                      <a:r>
                        <a:rPr kumimoji="1" lang="ja-JP" altLang="en-US" sz="1400" dirty="0">
                          <a:latin typeface="Meiryo UI" panose="020B0604030504040204" pitchFamily="34" charset="-128"/>
                          <a:ea typeface="Meiryo UI" panose="020B0604030504040204" pitchFamily="34" charset="-128"/>
                        </a:rPr>
                        <a:t>（派生データ）</a:t>
                      </a:r>
                    </a:p>
                  </a:txBody>
                  <a:tcPr marL="36000" marR="36000">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が実施した来店者情報、人の動き、欠品状況及び予測結果</a:t>
                      </a:r>
                    </a:p>
                  </a:txBody>
                  <a:tcPr marL="36000" marR="36000">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社</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：自由</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競合</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小売）</a:t>
                      </a:r>
                      <a:r>
                        <a:rPr kumimoji="1" lang="ja-JP" altLang="en-US" sz="1400" b="0" strike="noStrike" baseline="0" dirty="0">
                          <a:solidFill>
                            <a:schemeClr val="tx1"/>
                          </a:solidFill>
                          <a:latin typeface="Meiryo UI" panose="020B0604030504040204" pitchFamily="34" charset="-128"/>
                          <a:ea typeface="Meiryo UI" panose="020B0604030504040204" pitchFamily="34" charset="-128"/>
                        </a:rPr>
                        <a:t>へ</a:t>
                      </a:r>
                      <a:r>
                        <a:rPr kumimoji="1" lang="ja-JP" altLang="en-US" sz="1400" b="0" dirty="0">
                          <a:solidFill>
                            <a:schemeClr val="tx1"/>
                          </a:solidFill>
                          <a:latin typeface="Meiryo UI" panose="020B0604030504040204" pitchFamily="34" charset="-128"/>
                          <a:ea typeface="Meiryo UI" panose="020B0604030504040204" pitchFamily="34" charset="-128"/>
                        </a:rPr>
                        <a:t>の利用禁止</a:t>
                      </a:r>
                      <a:r>
                        <a:rPr kumimoji="1" lang="en-US" altLang="ja-JP" sz="1400" b="0" dirty="0">
                          <a:solidFill>
                            <a:schemeClr val="tx1"/>
                          </a:solidFill>
                          <a:latin typeface="Meiryo UI" panose="020B0604030504040204" pitchFamily="34" charset="-128"/>
                          <a:ea typeface="Meiryo UI" panose="020B0604030504040204" pitchFamily="34" charset="-128"/>
                        </a:rPr>
                        <a:t>(3</a:t>
                      </a:r>
                      <a:r>
                        <a:rPr kumimoji="1" lang="ja-JP" altLang="en-US" sz="1400" b="0" dirty="0">
                          <a:solidFill>
                            <a:schemeClr val="tx1"/>
                          </a:solidFill>
                          <a:latin typeface="Meiryo UI" panose="020B0604030504040204" pitchFamily="34" charset="-128"/>
                          <a:ea typeface="Meiryo UI" panose="020B0604030504040204" pitchFamily="34" charset="-128"/>
                        </a:rPr>
                        <a:t>年間</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　</a:t>
                      </a:r>
                      <a:r>
                        <a:rPr kumimoji="1" lang="en-US" altLang="ja-JP" sz="1400" b="0" dirty="0">
                          <a:solidFill>
                            <a:schemeClr val="tx1"/>
                          </a:solidFill>
                          <a:latin typeface="Meiryo UI" panose="020B0604030504040204" pitchFamily="34" charset="-128"/>
                          <a:ea typeface="Meiryo UI" panose="020B0604030504040204" pitchFamily="34" charset="-128"/>
                        </a:rPr>
                        <a:t>or</a:t>
                      </a:r>
                      <a:r>
                        <a:rPr kumimoji="1" lang="ja-JP" altLang="en-US" sz="1400" b="0" dirty="0">
                          <a:solidFill>
                            <a:schemeClr val="tx1"/>
                          </a:solidFill>
                          <a:latin typeface="Meiryo UI" panose="020B0604030504040204" pitchFamily="34" charset="-128"/>
                          <a:ea typeface="Meiryo UI" panose="020B0604030504040204" pitchFamily="34" charset="-128"/>
                        </a:rPr>
                        <a:t>　</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へ実施料支払いで利用自由</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が解析費用負担、</a:t>
                      </a:r>
                      <a:r>
                        <a:rPr kumimoji="1" lang="en-US" altLang="ja-JP" sz="1400" b="0" dirty="0">
                          <a:solidFill>
                            <a:schemeClr val="tx1"/>
                          </a:solidFill>
                          <a:latin typeface="Meiryo UI" panose="020B0604030504040204" pitchFamily="34" charset="-128"/>
                          <a:ea typeface="Meiryo UI" panose="020B0604030504040204" pitchFamily="34" charset="-128"/>
                        </a:rPr>
                        <a:t>POS</a:t>
                      </a:r>
                      <a:r>
                        <a:rPr kumimoji="1" lang="ja-JP" altLang="en-US" sz="1400" b="0" dirty="0">
                          <a:solidFill>
                            <a:schemeClr val="tx1"/>
                          </a:solidFill>
                          <a:latin typeface="Meiryo UI" panose="020B0604030504040204" pitchFamily="34" charset="-128"/>
                          <a:ea typeface="Meiryo UI" panose="020B0604030504040204" pitchFamily="34" charset="-128"/>
                        </a:rPr>
                        <a:t>データを提供したので。</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が利用禁止条件を拒否した場合、対価で解決もあり得る。</a:t>
                      </a: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2"/>
                  </a:ext>
                </a:extLst>
              </a:tr>
              <a:tr h="2137771">
                <a:tc vMerge="1">
                  <a:txBody>
                    <a:bodyPr/>
                    <a:lstStyle/>
                    <a:p>
                      <a:endParaRPr kumimoji="1" lang="ja-JP" altLang="en-US" sz="1200" dirty="0"/>
                    </a:p>
                  </a:txBody>
                  <a:tcPr marL="36000" marR="36000"/>
                </a:tc>
                <a:tc>
                  <a:txBody>
                    <a:bodyPr/>
                    <a:lstStyle/>
                    <a:p>
                      <a:pPr eaLnBrk="1"/>
                      <a:r>
                        <a:rPr kumimoji="1" lang="ja-JP" altLang="en-US" sz="1400" dirty="0">
                          <a:latin typeface="Meiryo UI" panose="020B0604030504040204" pitchFamily="34" charset="-128"/>
                          <a:ea typeface="Meiryo UI" panose="020B0604030504040204" pitchFamily="34" charset="-128"/>
                        </a:rPr>
                        <a:t>ソリューション</a:t>
                      </a:r>
                      <a:r>
                        <a:rPr kumimoji="1" lang="en-US" altLang="ja-JP" sz="1400" dirty="0">
                          <a:latin typeface="Meiryo UI" panose="020B0604030504040204" pitchFamily="34" charset="-128"/>
                          <a:ea typeface="Meiryo UI" panose="020B0604030504040204" pitchFamily="34" charset="-128"/>
                        </a:rPr>
                        <a:t>(</a:t>
                      </a:r>
                      <a:r>
                        <a:rPr kumimoji="1" lang="ja-JP" altLang="en-US" sz="1400" dirty="0">
                          <a:latin typeface="Meiryo UI" panose="020B0604030504040204" pitchFamily="34" charset="-128"/>
                          <a:ea typeface="Meiryo UI" panose="020B0604030504040204" pitchFamily="34" charset="-128"/>
                        </a:rPr>
                        <a:t>無人店舗化）</a:t>
                      </a:r>
                    </a:p>
                  </a:txBody>
                  <a:tcPr marL="36000" marR="3600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B2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による店内レイアウト最適化、商品開発力向上、商品受発注の自動化システム、配達受注自動化システム等による経営等のソリューション提案</a:t>
                      </a:r>
                    </a:p>
                  </a:txBody>
                  <a:tcPr marL="36000" marR="3600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B2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社</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marL="449263" marR="0" lvl="0" indent="-449263"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34" charset="-128"/>
                          <a:ea typeface="Meiryo UI" panose="020B0604030504040204" pitchFamily="34" charset="-128"/>
                        </a:rPr>
                        <a:t>提案利用条件</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449263" marR="0" lvl="0" indent="-449263"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：他店舗展開は有償利用。</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449263" marR="0" lvl="0" indent="-449263"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競合</a:t>
                      </a:r>
                      <a:r>
                        <a:rPr kumimoji="1" lang="ja-JP" altLang="en-US" sz="1400" b="0" strike="noStrike" baseline="0" dirty="0">
                          <a:solidFill>
                            <a:schemeClr val="tx1"/>
                          </a:solidFill>
                          <a:latin typeface="Meiryo UI" panose="020B0604030504040204" pitchFamily="34" charset="-128"/>
                          <a:ea typeface="Meiryo UI" panose="020B0604030504040204" pitchFamily="34" charset="-128"/>
                        </a:rPr>
                        <a:t>へ</a:t>
                      </a:r>
                      <a:r>
                        <a:rPr kumimoji="1" lang="ja-JP" altLang="en-US" sz="1400" b="0" dirty="0">
                          <a:solidFill>
                            <a:schemeClr val="tx1"/>
                          </a:solidFill>
                          <a:latin typeface="Meiryo UI" panose="020B0604030504040204" pitchFamily="34" charset="-128"/>
                          <a:ea typeface="Meiryo UI" panose="020B0604030504040204" pitchFamily="34" charset="-128"/>
                        </a:rPr>
                        <a:t>の利用禁止</a:t>
                      </a:r>
                      <a:r>
                        <a:rPr kumimoji="1" lang="en-US" altLang="ja-JP" sz="1400" b="0" dirty="0">
                          <a:solidFill>
                            <a:schemeClr val="tx1"/>
                          </a:solidFill>
                          <a:latin typeface="Meiryo UI" panose="020B0604030504040204" pitchFamily="34" charset="-128"/>
                          <a:ea typeface="Meiryo UI" panose="020B0604030504040204" pitchFamily="34" charset="-128"/>
                        </a:rPr>
                        <a:t>(3</a:t>
                      </a:r>
                      <a:r>
                        <a:rPr kumimoji="1" lang="ja-JP" altLang="en-US" sz="1400" b="0" dirty="0">
                          <a:solidFill>
                            <a:schemeClr val="tx1"/>
                          </a:solidFill>
                          <a:latin typeface="Meiryo UI" panose="020B0604030504040204" pitchFamily="34" charset="-128"/>
                          <a:ea typeface="Meiryo UI" panose="020B0604030504040204" pitchFamily="34" charset="-128"/>
                        </a:rPr>
                        <a:t>年間</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だが、それ以降は自由。　</a:t>
                      </a:r>
                      <a:r>
                        <a:rPr kumimoji="1" lang="en-US" altLang="ja-JP" sz="1400" b="0" dirty="0">
                          <a:solidFill>
                            <a:schemeClr val="tx1"/>
                          </a:solidFill>
                          <a:latin typeface="Meiryo UI" panose="020B0604030504040204" pitchFamily="34" charset="-128"/>
                          <a:ea typeface="Meiryo UI" panose="020B0604030504040204" pitchFamily="34" charset="-128"/>
                        </a:rPr>
                        <a:t>or</a:t>
                      </a:r>
                      <a:r>
                        <a:rPr kumimoji="1" lang="ja-JP" altLang="en-US" sz="1400" b="0" dirty="0">
                          <a:solidFill>
                            <a:schemeClr val="tx1"/>
                          </a:solidFill>
                          <a:latin typeface="Meiryo UI" panose="020B0604030504040204" pitchFamily="34" charset="-128"/>
                          <a:ea typeface="Meiryo UI" panose="020B0604030504040204" pitchFamily="34" charset="-128"/>
                        </a:rPr>
                        <a:t>　</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へ実施料支払いで利用自由獲得</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449263" indent="-449263" algn="l" eaLnBrk="1"/>
                      <a:r>
                        <a:rPr kumimoji="1" lang="ja-JP" altLang="en-US" sz="1400" b="0" strike="noStrike" baseline="0" dirty="0">
                          <a:solidFill>
                            <a:schemeClr val="tx1"/>
                          </a:solidFill>
                          <a:latin typeface="Meiryo UI" panose="020B0604030504040204" pitchFamily="34" charset="-128"/>
                          <a:ea typeface="Meiryo UI" panose="020B0604030504040204" pitchFamily="34" charset="-128"/>
                        </a:rPr>
                        <a:t>　　　　</a:t>
                      </a:r>
                      <a:endParaRPr kumimoji="1" lang="en-US" altLang="ja-JP" sz="1400" b="0" strike="noStrike" baseline="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eaLnBrk="1"/>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社の貢献度を考慮するが、</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社独自技術尊重。</a:t>
                      </a:r>
                      <a:endParaRPr kumimoji="1" lang="en-US" altLang="ja-JP" sz="1400" b="0" strike="sngStrike"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3"/>
                  </a:ext>
                </a:extLst>
              </a:tr>
            </a:tbl>
          </a:graphicData>
        </a:graphic>
      </p:graphicFrame>
      <p:sp>
        <p:nvSpPr>
          <p:cNvPr id="9" name="スライド番号プレースホルダー 3">
            <a:extLst>
              <a:ext uri="{FF2B5EF4-FFF2-40B4-BE49-F238E27FC236}">
                <a16:creationId xmlns:a16="http://schemas.microsoft.com/office/drawing/2014/main" xmlns="" id="{D96EB34B-08C0-4DF2-A857-F20B3DE8D8CE}"/>
              </a:ext>
            </a:extLst>
          </p:cNvPr>
          <p:cNvSpPr txBox="1">
            <a:spLocks/>
          </p:cNvSpPr>
          <p:nvPr/>
        </p:nvSpPr>
        <p:spPr bwMode="auto">
          <a:xfrm>
            <a:off x="8045318" y="6508088"/>
            <a:ext cx="10906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36000" numCol="1" anchor="b" anchorCtr="0" compatLnSpc="1">
            <a:prstTxWarp prst="textNoShape">
              <a:avLst/>
            </a:prstTxWarp>
          </a:bodyPr>
          <a:lstStyle>
            <a:defPPr>
              <a:defRPr lang="ja-JP"/>
            </a:defPPr>
            <a:lvl1pPr algn="r" rtl="0" eaLnBrk="1" fontAlgn="base" hangingPunct="1">
              <a:spcBef>
                <a:spcPct val="0"/>
              </a:spcBef>
              <a:spcAft>
                <a:spcPct val="0"/>
              </a:spcAft>
              <a:defRPr kumimoji="1" sz="1600" b="1" kern="1200">
                <a:solidFill>
                  <a:srgbClr val="000000"/>
                </a:solidFill>
                <a:latin typeface="Meiryo UI" pitchFamily="50" charset="-128"/>
                <a:ea typeface="Meiryo UI" pitchFamily="50" charset="-128"/>
                <a:cs typeface="Meiryo UI" pitchFamily="50" charset="-128"/>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C1FCDF29-5D2B-4C14-918F-E4B9F1495842}" type="slidenum">
              <a:rPr lang="en-US" altLang="ja-JP" smtClean="0"/>
              <a:pPr>
                <a:defRPr/>
              </a:pPr>
              <a:t>66</a:t>
            </a:fld>
            <a:endParaRPr lang="en-US" altLang="ja-JP" dirty="0"/>
          </a:p>
        </p:txBody>
      </p:sp>
      <p:sp>
        <p:nvSpPr>
          <p:cNvPr id="10" name="角丸四角形 19">
            <a:extLst>
              <a:ext uri="{FF2B5EF4-FFF2-40B4-BE49-F238E27FC236}">
                <a16:creationId xmlns:a16="http://schemas.microsoft.com/office/drawing/2014/main" xmlns="" id="{06D62C60-1D2E-49C2-8FDA-5C2A1EE54587}"/>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4240923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参考）</a:t>
            </a:r>
            <a:r>
              <a:rPr lang="ja-JP" altLang="en-US" dirty="0">
                <a:solidFill>
                  <a:schemeClr val="tx1"/>
                </a:solidFill>
              </a:rPr>
              <a:t>知財</a:t>
            </a:r>
            <a:r>
              <a:rPr kumimoji="1" lang="ja-JP" altLang="en-US" dirty="0"/>
              <a:t>取扱フレームワーク詳細</a:t>
            </a:r>
            <a:r>
              <a:rPr kumimoji="1" lang="en-US" altLang="ja-JP" dirty="0"/>
              <a:t>(2/2)</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67</a:t>
            </a:fld>
            <a:endParaRPr lang="en-US" altLang="ja-JP" dirty="0"/>
          </a:p>
        </p:txBody>
      </p:sp>
      <p:graphicFrame>
        <p:nvGraphicFramePr>
          <p:cNvPr id="8" name="表 7">
            <a:extLst>
              <a:ext uri="{FF2B5EF4-FFF2-40B4-BE49-F238E27FC236}">
                <a16:creationId xmlns:a16="http://schemas.microsoft.com/office/drawing/2014/main" xmlns="" id="{49DBFCF3-71E2-4449-A8BA-C0ED78528C34}"/>
              </a:ext>
            </a:extLst>
          </p:cNvPr>
          <p:cNvGraphicFramePr>
            <a:graphicFrameLocks noGrp="1"/>
          </p:cNvGraphicFramePr>
          <p:nvPr>
            <p:extLst>
              <p:ext uri="{D42A27DB-BD31-4B8C-83A1-F6EECF244321}">
                <p14:modId xmlns:p14="http://schemas.microsoft.com/office/powerpoint/2010/main" val="3523399087"/>
              </p:ext>
            </p:extLst>
          </p:nvPr>
        </p:nvGraphicFramePr>
        <p:xfrm>
          <a:off x="107504" y="723133"/>
          <a:ext cx="8928992" cy="3671575"/>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3024336">
                  <a:extLst>
                    <a:ext uri="{9D8B030D-6E8A-4147-A177-3AD203B41FA5}">
                      <a16:colId xmlns:a16="http://schemas.microsoft.com/office/drawing/2014/main" xmlns="" val="20004"/>
                    </a:ext>
                  </a:extLst>
                </a:gridCol>
                <a:gridCol w="2232248">
                  <a:extLst>
                    <a:ext uri="{9D8B030D-6E8A-4147-A177-3AD203B41FA5}">
                      <a16:colId xmlns:a16="http://schemas.microsoft.com/office/drawing/2014/main" xmlns="" val="20005"/>
                    </a:ext>
                  </a:extLst>
                </a:gridCol>
              </a:tblGrid>
              <a:tr h="0">
                <a:tc rowSpan="2" grid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項目</a:t>
                      </a:r>
                    </a:p>
                  </a:txBody>
                  <a:tcPr marL="36000" marR="36000">
                    <a:noFill/>
                  </a:tcPr>
                </a:tc>
                <a:tc rowSpan="2" hMerge="1">
                  <a:txBody>
                    <a:bodyPr/>
                    <a:lstStyle/>
                    <a:p>
                      <a:endParaRPr kumimoji="1" lang="ja-JP" altLang="en-US"/>
                    </a:p>
                  </a:txBody>
                  <a:tcPr/>
                </a:tc>
                <a:tc rowSpan="2">
                  <a:txBody>
                    <a:bodyPr/>
                    <a:lstStyle/>
                    <a:p>
                      <a:pPr eaLnBrk="1"/>
                      <a:r>
                        <a:rPr kumimoji="1" lang="ja-JP" altLang="en-US" sz="1400" b="1">
                          <a:solidFill>
                            <a:schemeClr val="tx1"/>
                          </a:solidFill>
                          <a:latin typeface="Meiryo UI" panose="020B0604030504040204" pitchFamily="34" charset="-128"/>
                          <a:ea typeface="Meiryo UI" panose="020B0604030504040204" pitchFamily="34" charset="-128"/>
                        </a:rPr>
                        <a:t>内容</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noFill/>
                  </a:tcPr>
                </a:tc>
                <a:tc grid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交渉結果</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lnR w="12700" cap="flat" cmpd="sng" algn="ctr">
                      <a:solidFill>
                        <a:schemeClr val="tx1"/>
                      </a:solidFill>
                      <a:prstDash val="solid"/>
                      <a:round/>
                      <a:headEnd type="none" w="med" len="med"/>
                      <a:tailEnd type="none" w="med" len="med"/>
                    </a:lnR>
                    <a:noFill/>
                  </a:tcPr>
                </a:tc>
                <a:tc h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CC"/>
                    </a:solidFill>
                  </a:tcPr>
                </a:tc>
                <a:tc rowSpan="2">
                  <a:txBody>
                    <a:bodyPr/>
                    <a:lstStyle/>
                    <a:p>
                      <a:pPr eaLnBrk="1"/>
                      <a:r>
                        <a:rPr kumimoji="1" lang="ja-JP" altLang="en-US" sz="1400" b="1" dirty="0">
                          <a:solidFill>
                            <a:schemeClr val="tx1"/>
                          </a:solidFill>
                          <a:latin typeface="Meiryo UI" panose="020B0604030504040204" pitchFamily="34" charset="-128"/>
                          <a:ea typeface="Meiryo UI" panose="020B0604030504040204" pitchFamily="34" charset="-128"/>
                        </a:rPr>
                        <a:t>備考</a:t>
                      </a:r>
                      <a:endParaRPr kumimoji="1" lang="en-US" altLang="ja-JP" sz="1400" b="1"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4"/>
                  </a:ext>
                </a:extLst>
              </a:tr>
              <a:tr h="311524">
                <a:tc gridSpan="2" vMerge="1">
                  <a:txBody>
                    <a:bodyPr/>
                    <a:lstStyle/>
                    <a:p>
                      <a:endParaRPr kumimoji="1" lang="ja-JP" altLang="en-US" sz="1200" b="0" dirty="0">
                        <a:solidFill>
                          <a:schemeClr val="tx1"/>
                        </a:solidFill>
                      </a:endParaRPr>
                    </a:p>
                  </a:txBody>
                  <a:tcPr marL="36000" marR="36000"/>
                </a:tc>
                <a:tc hMerge="1" vMerge="1">
                  <a:txBody>
                    <a:bodyPr/>
                    <a:lstStyle/>
                    <a:p>
                      <a:endParaRPr kumimoji="1" lang="ja-JP" altLang="en-US"/>
                    </a:p>
                  </a:txBody>
                  <a:tcPr/>
                </a:tc>
                <a:tc vMerge="1">
                  <a:txBody>
                    <a:bodyPr/>
                    <a:lstStyle/>
                    <a:p>
                      <a:endParaRPr kumimoji="1" lang="en-US" altLang="ja-JP" sz="1200" b="0" dirty="0">
                        <a:solidFill>
                          <a:schemeClr val="tx1"/>
                        </a:solidFill>
                      </a:endParaRPr>
                    </a:p>
                  </a:txBody>
                  <a:tcPr marL="36000" marR="36000">
                    <a:noFill/>
                  </a:tcPr>
                </a:tc>
                <a:tc>
                  <a:txBody>
                    <a:bodyPr/>
                    <a:lstStyle/>
                    <a:p>
                      <a:pPr eaLnBrk="1"/>
                      <a:r>
                        <a:rPr kumimoji="1" lang="ja-JP" altLang="en-US" sz="1400" b="1" dirty="0">
                          <a:solidFill>
                            <a:schemeClr val="tx1"/>
                          </a:solidFill>
                          <a:latin typeface="Meiryo UI" panose="020B0604030504040204" pitchFamily="50" charset="-128"/>
                          <a:ea typeface="Meiryo UI" panose="020B0604030504040204" pitchFamily="50" charset="-128"/>
                        </a:rPr>
                        <a:t>主体</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noFill/>
                  </a:tcPr>
                </a:tc>
                <a:tc>
                  <a:txBody>
                    <a:bodyPr/>
                    <a:lstStyle/>
                    <a:p>
                      <a:pPr eaLnBrk="1"/>
                      <a:r>
                        <a:rPr kumimoji="1" lang="ja-JP" altLang="en-US" sz="1400" b="1" kern="1200" dirty="0">
                          <a:solidFill>
                            <a:schemeClr val="tx1"/>
                          </a:solidFill>
                          <a:latin typeface="Meiryo UI" panose="020B0604030504040204" pitchFamily="34" charset="-128"/>
                          <a:ea typeface="Meiryo UI" panose="020B0604030504040204" pitchFamily="34" charset="-128"/>
                          <a:cs typeface="+mn-cs"/>
                        </a:rPr>
                        <a:t>利用条件</a:t>
                      </a:r>
                      <a:endParaRPr kumimoji="1" lang="en-US" altLang="ja-JP" sz="1400" b="1" kern="1200" dirty="0">
                        <a:solidFill>
                          <a:schemeClr val="tx1"/>
                        </a:solidFill>
                        <a:latin typeface="Meiryo UI" panose="020B0604030504040204" pitchFamily="34" charset="-128"/>
                        <a:ea typeface="Meiryo UI" panose="020B0604030504040204" pitchFamily="34" charset="-128"/>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solidFill>
                      <a:srgbClr val="FFFFCC"/>
                    </a:solidFill>
                  </a:tcPr>
                </a:tc>
                <a:extLst>
                  <a:ext uri="{0D108BD9-81ED-4DB2-BD59-A6C34878D82A}">
                    <a16:rowId xmlns:a16="http://schemas.microsoft.com/office/drawing/2014/main" xmlns="" val="10000"/>
                  </a:ext>
                </a:extLst>
              </a:tr>
              <a:tr h="1378851">
                <a:tc rowSpan="3">
                  <a:txBody>
                    <a:bodyPr/>
                    <a:lstStyle/>
                    <a:p>
                      <a:pPr algn="ctr" eaLnBrk="1"/>
                      <a:r>
                        <a:rPr lang="ja-JP" altLang="en-US" sz="1400" b="0">
                          <a:solidFill>
                            <a:schemeClr val="tx1"/>
                          </a:solidFill>
                          <a:latin typeface="Meiryo UI" panose="020B0604030504040204" pitchFamily="34" charset="-128"/>
                          <a:ea typeface="Meiryo UI" panose="020B0604030504040204" pitchFamily="34" charset="-128"/>
                        </a:rPr>
                        <a:t>成果</a:t>
                      </a:r>
                      <a:endParaRPr lang="en-US" altLang="ja-JP" sz="1400" b="0" dirty="0">
                        <a:solidFill>
                          <a:schemeClr val="tx1"/>
                        </a:solidFill>
                        <a:latin typeface="Meiryo UI" panose="020B0604030504040204" pitchFamily="34" charset="-128"/>
                        <a:ea typeface="Meiryo UI" panose="020B0604030504040204" pitchFamily="34" charset="-128"/>
                      </a:endParaRPr>
                    </a:p>
                    <a:p>
                      <a:pPr algn="ctr" eaLnBrk="1"/>
                      <a:r>
                        <a:rPr lang="ja-JP" altLang="en-US" sz="1400" b="0">
                          <a:solidFill>
                            <a:schemeClr val="tx1"/>
                          </a:solidFill>
                          <a:latin typeface="Meiryo UI" panose="020B0604030504040204" pitchFamily="34" charset="-128"/>
                          <a:ea typeface="Meiryo UI" panose="020B0604030504040204" pitchFamily="34" charset="-128"/>
                        </a:rPr>
                        <a:t>取扱</a:t>
                      </a:r>
                    </a:p>
                    <a:p>
                      <a:pPr algn="ctr" eaLnBrk="1"/>
                      <a:endParaRPr lang="en-US" altLang="ja-JP" sz="1400" b="0" dirty="0">
                        <a:solidFill>
                          <a:schemeClr val="tx1"/>
                        </a:solidFill>
                        <a:latin typeface="Meiryo UI" panose="020B0604030504040204" pitchFamily="34" charset="-128"/>
                        <a:ea typeface="Meiryo UI" panose="020B0604030504040204" pitchFamily="34" charset="-128"/>
                      </a:endParaRPr>
                    </a:p>
                    <a:p>
                      <a:pPr algn="ctr" eaLnBrk="1"/>
                      <a:endParaRPr lang="ja-JP" altLang="en-US" sz="1400" b="0" dirty="0">
                        <a:solidFill>
                          <a:schemeClr val="tx1"/>
                        </a:solidFill>
                        <a:latin typeface="Meiryo UI" panose="020B0604030504040204" pitchFamily="34" charset="-128"/>
                        <a:ea typeface="Meiryo UI" panose="020B0604030504040204" pitchFamily="34" charset="-128"/>
                      </a:endParaRPr>
                    </a:p>
                  </a:txBody>
                  <a:tcPr marL="0" marR="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34" charset="-128"/>
                        <a:ea typeface="Meiryo UI" panose="020B0604030504040204" pitchFamily="34" charset="-128"/>
                      </a:endParaRPr>
                    </a:p>
                    <a:p>
                      <a:pPr eaLnBrk="1"/>
                      <a:endParaRPr kumimoji="1" lang="ja-JP" altLang="en-US" sz="1400" dirty="0">
                        <a:latin typeface="Meiryo UI" panose="020B0604030504040204" pitchFamily="34" charset="-128"/>
                        <a:ea typeface="Meiryo UI" panose="020B0604030504040204" pitchFamily="34" charset="-128"/>
                      </a:endParaRPr>
                    </a:p>
                    <a:p>
                      <a:pPr eaLnBrk="1"/>
                      <a:r>
                        <a:rPr kumimoji="1" lang="ja-JP" altLang="en-US" sz="1400" dirty="0">
                          <a:latin typeface="Meiryo UI" panose="020B0604030504040204" pitchFamily="34" charset="-128"/>
                          <a:ea typeface="Meiryo UI" panose="020B0604030504040204" pitchFamily="34" charset="-128"/>
                        </a:rPr>
                        <a:t>改良技術</a:t>
                      </a:r>
                    </a:p>
                  </a:txBody>
                  <a:tcPr marL="36000" marR="36000">
                    <a:noFill/>
                  </a:tcPr>
                </a:tc>
                <a:tc>
                  <a:txBody>
                    <a:bodyPr/>
                    <a:lstStyle/>
                    <a:p>
                      <a:pPr algn="l" eaLnBrk="1"/>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顔認証、電子棚等の</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IoT</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技術および関連設備の技術改良成果</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実証成果反映したもの）</a:t>
                      </a:r>
                    </a:p>
                  </a:txBody>
                  <a:tcPr marL="36000" marR="3600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B2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社</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知的財産権</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strike="noStrike" baseline="0" dirty="0">
                          <a:solidFill>
                            <a:schemeClr val="tx1"/>
                          </a:solidFill>
                          <a:latin typeface="Meiryo UI" panose="020B0604030504040204" pitchFamily="34" charset="-128"/>
                          <a:ea typeface="Meiryo UI" panose="020B0604030504040204" pitchFamily="34" charset="-128"/>
                        </a:rPr>
                        <a:t>A2</a:t>
                      </a:r>
                      <a:r>
                        <a:rPr kumimoji="1" lang="ja-JP" altLang="en-US" sz="1400" b="0" strike="noStrike" baseline="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他店舗展開は有償許諾</a:t>
                      </a:r>
                      <a:endParaRPr kumimoji="1" lang="en-US" altLang="ja-JP" sz="1400" b="0" strike="noStrike" baseline="0" dirty="0">
                        <a:solidFill>
                          <a:schemeClr val="tx1"/>
                        </a:solidFill>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B2</a:t>
                      </a: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競合</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小売）への展開禁止</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algn="l" eaLnBrk="1"/>
                      <a:r>
                        <a:rPr kumimoji="1" lang="ja-JP" altLang="en-US" sz="1400" b="0" dirty="0">
                          <a:solidFill>
                            <a:schemeClr val="tx1"/>
                          </a:solidFill>
                          <a:latin typeface="Meiryo UI" panose="020B0604030504040204" pitchFamily="34" charset="-128"/>
                          <a:ea typeface="Meiryo UI" panose="020B0604030504040204" pitchFamily="34" charset="-128"/>
                        </a:rPr>
                        <a:t>　</a:t>
                      </a:r>
                      <a:r>
                        <a:rPr kumimoji="1" lang="en-US" altLang="ja-JP" sz="1400" b="0" dirty="0">
                          <a:solidFill>
                            <a:schemeClr val="tx1"/>
                          </a:solidFill>
                          <a:latin typeface="Meiryo UI" panose="020B0604030504040204" pitchFamily="34" charset="-128"/>
                          <a:ea typeface="Meiryo UI" panose="020B0604030504040204" pitchFamily="34" charset="-128"/>
                        </a:rPr>
                        <a:t>(10</a:t>
                      </a:r>
                      <a:r>
                        <a:rPr kumimoji="1" lang="ja-JP" altLang="en-US" sz="1400" b="0" dirty="0">
                          <a:solidFill>
                            <a:schemeClr val="tx1"/>
                          </a:solidFill>
                          <a:latin typeface="Meiryo UI" panose="020B0604030504040204" pitchFamily="34" charset="-128"/>
                          <a:ea typeface="Meiryo UI" panose="020B0604030504040204" pitchFamily="34" charset="-128"/>
                        </a:rPr>
                        <a:t>年間限定）</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eaLnBrk="1"/>
                      <a:r>
                        <a:rPr kumimoji="1" lang="ja-JP" altLang="en-US" sz="1400" b="0" dirty="0">
                          <a:solidFill>
                            <a:schemeClr val="tx1"/>
                          </a:solidFill>
                          <a:latin typeface="Meiryo UI" panose="020B0604030504040204" pitchFamily="34" charset="-128"/>
                          <a:ea typeface="Meiryo UI" panose="020B0604030504040204" pitchFamily="34" charset="-128"/>
                        </a:rPr>
                        <a:t>・小売への展開禁止期間は</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のデータ提供貢献度考慮。</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algn="l" eaLnBrk="1"/>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は独自の顔認証データおよび</a:t>
                      </a:r>
                      <a:r>
                        <a:rPr kumimoji="1" lang="en-US" altLang="ja-JP" sz="1400" b="0" dirty="0">
                          <a:solidFill>
                            <a:schemeClr val="tx1"/>
                          </a:solidFill>
                          <a:latin typeface="Meiryo UI" panose="020B0604030504040204" pitchFamily="34" charset="-128"/>
                          <a:ea typeface="Meiryo UI" panose="020B0604030504040204" pitchFamily="34" charset="-128"/>
                        </a:rPr>
                        <a:t>IoT</a:t>
                      </a:r>
                      <a:r>
                        <a:rPr kumimoji="1" lang="ja-JP" altLang="en-US" sz="1400" b="0" dirty="0">
                          <a:solidFill>
                            <a:schemeClr val="tx1"/>
                          </a:solidFill>
                          <a:latin typeface="Meiryo UI" panose="020B0604030504040204" pitchFamily="34" charset="-128"/>
                          <a:ea typeface="Meiryo UI" panose="020B0604030504040204" pitchFamily="34" charset="-128"/>
                        </a:rPr>
                        <a:t>データの解析技術を持っている点を尊重。</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1"/>
                  </a:ext>
                </a:extLst>
              </a:tr>
              <a:tr h="700929">
                <a:tc vMerge="1">
                  <a:txBody>
                    <a:bodyPr/>
                    <a:lstStyle/>
                    <a:p>
                      <a:pPr algn="ctr"/>
                      <a:endParaRPr lang="ja-JP" altLang="en-US" sz="1200" b="0" dirty="0">
                        <a:solidFill>
                          <a:schemeClr val="tx1"/>
                        </a:solidFill>
                      </a:endParaRPr>
                    </a:p>
                  </a:txBody>
                  <a:tcPr marL="0" marR="0"/>
                </a:tc>
                <a:tc>
                  <a:txBody>
                    <a:bodyPr/>
                    <a:lstStyle/>
                    <a:p>
                      <a:pPr eaLnBrk="1"/>
                      <a:r>
                        <a:rPr kumimoji="1" lang="en-US" altLang="ja-JP" sz="1400" dirty="0">
                          <a:latin typeface="Meiryo UI" panose="020B0604030504040204" pitchFamily="34" charset="-128"/>
                          <a:ea typeface="Meiryo UI" panose="020B0604030504040204" pitchFamily="34" charset="-128"/>
                        </a:rPr>
                        <a:t>POS</a:t>
                      </a:r>
                      <a:r>
                        <a:rPr kumimoji="1" lang="ja-JP" altLang="en-US" sz="1400" dirty="0">
                          <a:latin typeface="Meiryo UI" panose="020B0604030504040204" pitchFamily="34" charset="-128"/>
                          <a:ea typeface="Meiryo UI" panose="020B0604030504040204" pitchFamily="34" charset="-128"/>
                        </a:rPr>
                        <a:t>データ</a:t>
                      </a:r>
                      <a:endParaRPr kumimoji="1" lang="en-US" altLang="ja-JP" sz="1400" dirty="0">
                        <a:latin typeface="Meiryo UI" panose="020B0604030504040204" pitchFamily="34" charset="-128"/>
                        <a:ea typeface="Meiryo UI" panose="020B0604030504040204" pitchFamily="34" charset="-128"/>
                      </a:endParaRPr>
                    </a:p>
                    <a:p>
                      <a:pPr eaLnBrk="1"/>
                      <a:r>
                        <a:rPr kumimoji="1" lang="en-US" altLang="ja-JP" sz="1400" dirty="0">
                          <a:latin typeface="Meiryo UI" panose="020B0604030504040204" pitchFamily="34" charset="-128"/>
                          <a:ea typeface="Meiryo UI" panose="020B0604030504040204" pitchFamily="34" charset="-128"/>
                        </a:rPr>
                        <a:t>【</a:t>
                      </a:r>
                      <a:r>
                        <a:rPr kumimoji="1" lang="ja-JP" altLang="en-US" sz="1400" dirty="0">
                          <a:latin typeface="Meiryo UI" panose="020B0604030504040204" pitchFamily="34" charset="-128"/>
                          <a:ea typeface="Meiryo UI" panose="020B0604030504040204" pitchFamily="34" charset="-128"/>
                        </a:rPr>
                        <a:t>ケース</a:t>
                      </a:r>
                      <a:r>
                        <a:rPr kumimoji="1" lang="en-US" altLang="ja-JP" sz="1400" dirty="0">
                          <a:latin typeface="Meiryo UI" panose="020B0604030504040204" pitchFamily="34" charset="-128"/>
                          <a:ea typeface="Meiryo UI" panose="020B0604030504040204" pitchFamily="34" charset="-128"/>
                        </a:rPr>
                        <a:t>2-2</a:t>
                      </a:r>
                      <a:r>
                        <a:rPr kumimoji="1" lang="ja-JP" altLang="en-US" sz="1400" dirty="0">
                          <a:latin typeface="Meiryo UI" panose="020B0604030504040204" pitchFamily="34" charset="-128"/>
                          <a:ea typeface="Meiryo UI" panose="020B0604030504040204" pitchFamily="34" charset="-128"/>
                        </a:rPr>
                        <a:t>のみ</a:t>
                      </a:r>
                      <a:r>
                        <a:rPr kumimoji="1" lang="en-US" altLang="ja-JP" sz="1400" dirty="0">
                          <a:latin typeface="Meiryo UI" panose="020B0604030504040204" pitchFamily="34" charset="-128"/>
                          <a:ea typeface="Meiryo UI" panose="020B0604030504040204" pitchFamily="34" charset="-128"/>
                        </a:rPr>
                        <a:t>】</a:t>
                      </a:r>
                      <a:endParaRPr kumimoji="1" lang="ja-JP" altLang="en-US" sz="1400" dirty="0">
                        <a:latin typeface="Meiryo UI" panose="020B0604030504040204" pitchFamily="34" charset="-128"/>
                        <a:ea typeface="Meiryo UI" panose="020B0604030504040204" pitchFamily="34" charset="-128"/>
                      </a:endParaRPr>
                    </a:p>
                  </a:txBody>
                  <a:tcPr marL="0" marR="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が取得した</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POS(</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売上</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データ</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一般ユーザ</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およびその統計分析結果</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社</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：利用自由、</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社内利用</a:t>
                      </a:r>
                      <a:r>
                        <a:rPr kumimoji="1" lang="en-US" altLang="ja-JP" sz="1400" b="0" dirty="0">
                          <a:solidFill>
                            <a:schemeClr val="tx1"/>
                          </a:solidFill>
                          <a:latin typeface="Meiryo UI" panose="020B0604030504040204" pitchFamily="34" charset="-128"/>
                          <a:ea typeface="Meiryo UI" panose="020B0604030504040204" pitchFamily="34" charset="-128"/>
                        </a:rPr>
                        <a:t>(</a:t>
                      </a:r>
                      <a:r>
                        <a:rPr kumimoji="1" lang="ja-JP" altLang="en-US" sz="1400" b="0" dirty="0">
                          <a:solidFill>
                            <a:schemeClr val="tx1"/>
                          </a:solidFill>
                          <a:latin typeface="Meiryo UI" panose="020B0604030504040204" pitchFamily="34" charset="-128"/>
                          <a:ea typeface="Meiryo UI" panose="020B0604030504040204" pitchFamily="34" charset="-128"/>
                        </a:rPr>
                        <a:t>展開）は有償</a:t>
                      </a:r>
                      <a:endParaRPr kumimoji="1" lang="en-US" altLang="ja-JP" sz="1400" b="0" dirty="0">
                        <a:solidFill>
                          <a:schemeClr val="tx1"/>
                        </a:solidFill>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B2</a:t>
                      </a:r>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へソリューション提案、自社技術改良の目的に限り利用可　</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eaLnBrk="1"/>
                      <a:r>
                        <a:rPr kumimoji="1" lang="ja-JP" altLang="en-US" sz="1400" b="0" dirty="0">
                          <a:solidFill>
                            <a:schemeClr val="tx1"/>
                          </a:solidFill>
                          <a:latin typeface="Meiryo UI" panose="020B0604030504040204" pitchFamily="34" charset="-128"/>
                          <a:ea typeface="Meiryo UI" panose="020B0604030504040204" pitchFamily="34" charset="-128"/>
                        </a:rPr>
                        <a:t>・</a:t>
                      </a:r>
                      <a:r>
                        <a:rPr kumimoji="1" lang="en-US" altLang="ja-JP" sz="1400" b="0" dirty="0">
                          <a:solidFill>
                            <a:schemeClr val="tx1"/>
                          </a:solidFill>
                          <a:latin typeface="Meiryo UI" panose="020B0604030504040204" pitchFamily="34" charset="-128"/>
                          <a:ea typeface="Meiryo UI" panose="020B0604030504040204" pitchFamily="34" charset="-128"/>
                        </a:rPr>
                        <a:t>B2</a:t>
                      </a:r>
                      <a:r>
                        <a:rPr kumimoji="1" lang="ja-JP" altLang="en-US" sz="1400" b="0" dirty="0">
                          <a:solidFill>
                            <a:schemeClr val="tx1"/>
                          </a:solidFill>
                          <a:latin typeface="Meiryo UI" panose="020B0604030504040204" pitchFamily="34" charset="-128"/>
                          <a:ea typeface="Meiryo UI" panose="020B0604030504040204" pitchFamily="34" charset="-128"/>
                        </a:rPr>
                        <a:t>は有償で利用権取得を想定だが、技術改良活用でメリットは有償でも十分享受。</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6"/>
                  </a:ext>
                </a:extLst>
              </a:tr>
              <a:tr h="700929">
                <a:tc vMerge="1">
                  <a:txBody>
                    <a:bodyPr/>
                    <a:lstStyle/>
                    <a:p>
                      <a:pPr algn="ctr"/>
                      <a:endParaRPr lang="ja-JP" altLang="en-US" sz="1200" b="0" dirty="0">
                        <a:solidFill>
                          <a:schemeClr val="tx1"/>
                        </a:solidFill>
                      </a:endParaRPr>
                    </a:p>
                  </a:txBody>
                  <a:tcPr marL="0" marR="0"/>
                </a:tc>
                <a:tc>
                  <a:txBody>
                    <a:bodyPr/>
                    <a:lstStyle/>
                    <a:p>
                      <a:pPr eaLnBrk="1"/>
                      <a:r>
                        <a:rPr kumimoji="1" lang="ja-JP" altLang="en-US" sz="1400" dirty="0">
                          <a:latin typeface="Meiryo UI" panose="020B0604030504040204" pitchFamily="34" charset="-128"/>
                          <a:ea typeface="Meiryo UI" panose="020B0604030504040204" pitchFamily="34" charset="-128"/>
                        </a:rPr>
                        <a:t>無人店舗化</a:t>
                      </a:r>
                      <a:endParaRPr kumimoji="1" lang="en-US" altLang="ja-JP" sz="1400" dirty="0">
                        <a:latin typeface="Meiryo UI" panose="020B0604030504040204" pitchFamily="34" charset="-128"/>
                        <a:ea typeface="Meiryo UI" panose="020B0604030504040204" pitchFamily="34" charset="-128"/>
                      </a:endParaRPr>
                    </a:p>
                    <a:p>
                      <a:pPr eaLnBrk="1"/>
                      <a:r>
                        <a:rPr kumimoji="1" lang="ja-JP" altLang="en-US" sz="1400" dirty="0">
                          <a:latin typeface="Meiryo UI" panose="020B0604030504040204" pitchFamily="34" charset="-128"/>
                          <a:ea typeface="Meiryo UI" panose="020B0604030504040204" pitchFamily="34" charset="-128"/>
                        </a:rPr>
                        <a:t>ノウハウ</a:t>
                      </a:r>
                      <a:endParaRPr kumimoji="1" lang="en-US" altLang="ja-JP" sz="1400" dirty="0">
                        <a:latin typeface="Meiryo UI" panose="020B0604030504040204" pitchFamily="34" charset="-128"/>
                        <a:ea typeface="Meiryo UI" panose="020B0604030504040204" pitchFamily="34" charset="-128"/>
                      </a:endParaRPr>
                    </a:p>
                    <a:p>
                      <a:pPr eaLnBrk="1"/>
                      <a:r>
                        <a:rPr kumimoji="1" lang="en-US" altLang="ja-JP" sz="1400" dirty="0">
                          <a:latin typeface="Meiryo UI" panose="020B0604030504040204" pitchFamily="34" charset="-128"/>
                          <a:ea typeface="Meiryo UI" panose="020B0604030504040204" pitchFamily="34" charset="-128"/>
                        </a:rPr>
                        <a:t>【</a:t>
                      </a:r>
                      <a:r>
                        <a:rPr kumimoji="1" lang="ja-JP" altLang="en-US" sz="1400" dirty="0">
                          <a:latin typeface="Meiryo UI" panose="020B0604030504040204" pitchFamily="34" charset="-128"/>
                          <a:ea typeface="Meiryo UI" panose="020B0604030504040204" pitchFamily="34" charset="-128"/>
                        </a:rPr>
                        <a:t>ケース</a:t>
                      </a:r>
                      <a:r>
                        <a:rPr kumimoji="1" lang="en-US" altLang="ja-JP" sz="1400" dirty="0">
                          <a:latin typeface="Meiryo UI" panose="020B0604030504040204" pitchFamily="34" charset="-128"/>
                          <a:ea typeface="Meiryo UI" panose="020B0604030504040204" pitchFamily="34" charset="-128"/>
                        </a:rPr>
                        <a:t>2-2</a:t>
                      </a:r>
                      <a:r>
                        <a:rPr kumimoji="1" lang="ja-JP" altLang="en-US" sz="1400" dirty="0">
                          <a:latin typeface="Meiryo UI" panose="020B0604030504040204" pitchFamily="34" charset="-128"/>
                          <a:ea typeface="Meiryo UI" panose="020B0604030504040204" pitchFamily="34" charset="-128"/>
                        </a:rPr>
                        <a:t>のみ</a:t>
                      </a:r>
                      <a:r>
                        <a:rPr kumimoji="1" lang="en-US" altLang="ja-JP" sz="1400" dirty="0">
                          <a:latin typeface="Meiryo UI" panose="020B0604030504040204" pitchFamily="34" charset="-128"/>
                          <a:ea typeface="Meiryo UI" panose="020B0604030504040204" pitchFamily="34" charset="-128"/>
                        </a:rPr>
                        <a:t>】</a:t>
                      </a:r>
                      <a:endParaRPr kumimoji="1" lang="ja-JP" altLang="en-US" sz="1400" dirty="0">
                        <a:latin typeface="Meiryo UI" panose="020B0604030504040204" pitchFamily="34" charset="-128"/>
                        <a:ea typeface="Meiryo UI" panose="020B0604030504040204" pitchFamily="34" charset="-128"/>
                      </a:endParaRPr>
                    </a:p>
                  </a:txBody>
                  <a:tcPr marL="0" marR="0">
                    <a:noFill/>
                  </a:tcPr>
                </a:tc>
                <a:tc>
                  <a:txBody>
                    <a:bodyPr/>
                    <a:lstStyle/>
                    <a:p>
                      <a:pPr algn="l" eaLnBrk="1"/>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無人店舗トライアルで得られたノウハウ（主に</a:t>
                      </a:r>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側）</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noFill/>
                  </a:tcPr>
                </a:tc>
                <a:tc>
                  <a:txBody>
                    <a:bodyPr/>
                    <a:lstStyle/>
                    <a:p>
                      <a:pPr algn="l" eaLnBrk="1"/>
                      <a:r>
                        <a:rPr kumimoji="1" lang="en-US" altLang="ja-JP" sz="1400" b="0" kern="1200" dirty="0">
                          <a:solidFill>
                            <a:schemeClr val="tx1"/>
                          </a:solidFill>
                          <a:latin typeface="Meiryo UI" panose="020B0604030504040204" pitchFamily="34" charset="-128"/>
                          <a:ea typeface="Meiryo UI" panose="020B0604030504040204" pitchFamily="34" charset="-128"/>
                          <a:cs typeface="+mn-cs"/>
                        </a:rPr>
                        <a:t>A2</a:t>
                      </a:r>
                      <a:r>
                        <a:rPr kumimoji="1" lang="ja-JP" altLang="en-US" sz="1400" b="0" kern="1200" dirty="0">
                          <a:solidFill>
                            <a:schemeClr val="tx1"/>
                          </a:solidFill>
                          <a:latin typeface="Meiryo UI" panose="020B0604030504040204" pitchFamily="34" charset="-128"/>
                          <a:ea typeface="Meiryo UI" panose="020B0604030504040204" pitchFamily="34" charset="-128"/>
                          <a:cs typeface="+mn-cs"/>
                        </a:rPr>
                        <a:t>社</a:t>
                      </a:r>
                      <a:endParaRPr kumimoji="1" lang="en-US" altLang="ja-JP" sz="1400" b="0" kern="1200" dirty="0">
                        <a:solidFill>
                          <a:schemeClr val="tx1"/>
                        </a:solidFill>
                        <a:latin typeface="Meiryo UI" panose="020B0604030504040204" pitchFamily="34" charset="-128"/>
                        <a:ea typeface="Meiryo UI" panose="020B0604030504040204" pitchFamily="34" charset="-128"/>
                        <a:cs typeface="+mn-cs"/>
                      </a:endParaRPr>
                    </a:p>
                  </a:txBody>
                  <a:tcPr marL="36000" marR="36000">
                    <a:lnR w="12700" cap="flat" cmpd="sng" algn="ctr">
                      <a:solidFill>
                        <a:schemeClr val="tx1"/>
                      </a:solidFill>
                      <a:prstDash val="solid"/>
                      <a:round/>
                      <a:headEnd type="none" w="med" len="med"/>
                      <a:tailEnd type="none" w="med" len="med"/>
                    </a:lnR>
                    <a:noFill/>
                  </a:tcPr>
                </a:tc>
                <a:tc>
                  <a:txBody>
                    <a:bodyPr/>
                    <a:lstStyle/>
                    <a:p>
                      <a:pPr algn="l" eaLnBrk="1"/>
                      <a:r>
                        <a:rPr kumimoji="1" lang="en-US" altLang="ja-JP" sz="1400" b="0" dirty="0">
                          <a:solidFill>
                            <a:schemeClr val="tx1"/>
                          </a:solidFill>
                          <a:latin typeface="Meiryo UI" panose="020B0604030504040204" pitchFamily="34" charset="-128"/>
                          <a:ea typeface="Meiryo UI" panose="020B0604030504040204" pitchFamily="34" charset="-128"/>
                        </a:rPr>
                        <a:t>A2</a:t>
                      </a:r>
                      <a:r>
                        <a:rPr kumimoji="1" lang="ja-JP" altLang="en-US" sz="1400" b="0" dirty="0">
                          <a:solidFill>
                            <a:schemeClr val="tx1"/>
                          </a:solidFill>
                          <a:latin typeface="Meiryo UI" panose="020B0604030504040204" pitchFamily="34" charset="-128"/>
                          <a:ea typeface="Meiryo UI" panose="020B0604030504040204" pitchFamily="34" charset="-128"/>
                        </a:rPr>
                        <a:t>：自由</a:t>
                      </a:r>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eaLnBrk="1"/>
                      <a:endParaRPr kumimoji="1" lang="en-US" altLang="ja-JP" sz="1400" b="0" dirty="0">
                        <a:solidFill>
                          <a:schemeClr val="tx1"/>
                        </a:solidFill>
                        <a:latin typeface="Meiryo UI" panose="020B0604030504040204" pitchFamily="34" charset="-128"/>
                        <a:ea typeface="Meiryo UI" panose="020B0604030504040204" pitchFamily="34" charset="-128"/>
                      </a:endParaRPr>
                    </a:p>
                  </a:txBody>
                  <a:tcPr marL="36000" marR="3600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7"/>
                  </a:ext>
                </a:extLst>
              </a:tr>
            </a:tbl>
          </a:graphicData>
        </a:graphic>
      </p:graphicFrame>
      <p:sp>
        <p:nvSpPr>
          <p:cNvPr id="9" name="スライド番号プレースホルダー 3">
            <a:extLst>
              <a:ext uri="{FF2B5EF4-FFF2-40B4-BE49-F238E27FC236}">
                <a16:creationId xmlns:a16="http://schemas.microsoft.com/office/drawing/2014/main" xmlns="" id="{D96EB34B-08C0-4DF2-A857-F20B3DE8D8CE}"/>
              </a:ext>
            </a:extLst>
          </p:cNvPr>
          <p:cNvSpPr txBox="1">
            <a:spLocks/>
          </p:cNvSpPr>
          <p:nvPr/>
        </p:nvSpPr>
        <p:spPr bwMode="auto">
          <a:xfrm>
            <a:off x="8045318" y="6508088"/>
            <a:ext cx="10906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36000" numCol="1" anchor="b" anchorCtr="0" compatLnSpc="1">
            <a:prstTxWarp prst="textNoShape">
              <a:avLst/>
            </a:prstTxWarp>
          </a:bodyPr>
          <a:lstStyle>
            <a:defPPr>
              <a:defRPr lang="ja-JP"/>
            </a:defPPr>
            <a:lvl1pPr algn="r" rtl="0" eaLnBrk="1" fontAlgn="base" hangingPunct="1">
              <a:spcBef>
                <a:spcPct val="0"/>
              </a:spcBef>
              <a:spcAft>
                <a:spcPct val="0"/>
              </a:spcAft>
              <a:defRPr kumimoji="1" sz="1600" b="1" kern="1200">
                <a:solidFill>
                  <a:srgbClr val="000000"/>
                </a:solidFill>
                <a:latin typeface="Meiryo UI" pitchFamily="50" charset="-128"/>
                <a:ea typeface="Meiryo UI" pitchFamily="50" charset="-128"/>
                <a:cs typeface="Meiryo UI" pitchFamily="50" charset="-128"/>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C1FCDF29-5D2B-4C14-918F-E4B9F1495842}" type="slidenum">
              <a:rPr lang="en-US" altLang="ja-JP" smtClean="0"/>
              <a:pPr>
                <a:defRPr/>
              </a:pPr>
              <a:t>67</a:t>
            </a:fld>
            <a:endParaRPr lang="en-US" altLang="ja-JP" dirty="0"/>
          </a:p>
        </p:txBody>
      </p:sp>
      <p:sp>
        <p:nvSpPr>
          <p:cNvPr id="11" name="角丸四角形 19">
            <a:extLst>
              <a:ext uri="{FF2B5EF4-FFF2-40B4-BE49-F238E27FC236}">
                <a16:creationId xmlns:a16="http://schemas.microsoft.com/office/drawing/2014/main" xmlns="" id="{E5530386-F488-4CF4-BFFC-EF5179A75BA6}"/>
              </a:ext>
            </a:extLst>
          </p:cNvPr>
          <p:cNvSpPr/>
          <p:nvPr/>
        </p:nvSpPr>
        <p:spPr>
          <a:xfrm>
            <a:off x="8100392" y="0"/>
            <a:ext cx="1008112" cy="28803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chemeClr val="accent4"/>
                </a:solidFill>
              </a:rPr>
              <a:t>ケース</a:t>
            </a:r>
            <a:r>
              <a:rPr kumimoji="1" lang="en-US" altLang="ja-JP" sz="1600" dirty="0">
                <a:solidFill>
                  <a:schemeClr val="accent4"/>
                </a:solidFill>
              </a:rPr>
              <a:t>2-2</a:t>
            </a:r>
            <a:endParaRPr kumimoji="1" lang="ja-JP" altLang="en-US" sz="1600" dirty="0">
              <a:solidFill>
                <a:schemeClr val="accent4"/>
              </a:solidFill>
            </a:endParaRPr>
          </a:p>
        </p:txBody>
      </p:sp>
    </p:spTree>
    <p:extLst>
      <p:ext uri="{BB962C8B-B14F-4D97-AF65-F5344CB8AC3E}">
        <p14:creationId xmlns:p14="http://schemas.microsoft.com/office/powerpoint/2010/main" val="723734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事例（２）総括</a:t>
            </a:r>
            <a:endParaRPr kumimoji="1" lang="ja-JP" altLang="en-US" dirty="0"/>
          </a:p>
        </p:txBody>
      </p:sp>
      <p:sp>
        <p:nvSpPr>
          <p:cNvPr id="3" name="コンテンツ プレースホルダー 2"/>
          <p:cNvSpPr>
            <a:spLocks noGrp="1"/>
          </p:cNvSpPr>
          <p:nvPr>
            <p:ph idx="1"/>
          </p:nvPr>
        </p:nvSpPr>
        <p:spPr>
          <a:xfrm>
            <a:off x="179512" y="807296"/>
            <a:ext cx="8569076" cy="5446712"/>
          </a:xfrm>
        </p:spPr>
        <p:txBody>
          <a:bodyPr/>
          <a:lstStyle/>
          <a:p>
            <a:pPr eaLnBrk="1"/>
            <a:r>
              <a:rPr lang="ja-JP" altLang="en-US" dirty="0"/>
              <a:t>データ利用においてはセンサとサーバを所有している者が強い立場になる傾向にあると考え、他方の利用を制限できるとした。しかしながら、当該状況下においても両当事者がデータ利用の取り扱いを交渉できる状況を作ることはできる。それは①費用分担の割合に違いが生じたとき、②当事者作業</a:t>
            </a:r>
            <a:r>
              <a:rPr lang="en-US" altLang="ja-JP" dirty="0"/>
              <a:t>(</a:t>
            </a:r>
            <a:r>
              <a:rPr lang="ja-JP" altLang="en-US" dirty="0"/>
              <a:t>技術</a:t>
            </a:r>
            <a:r>
              <a:rPr lang="en-US" altLang="ja-JP" dirty="0"/>
              <a:t>)</a:t>
            </a:r>
            <a:r>
              <a:rPr lang="ja-JP" altLang="en-US" dirty="0"/>
              <a:t>の依存度が高いとき等である。</a:t>
            </a:r>
            <a:endParaRPr lang="en-US" altLang="ja-JP" dirty="0"/>
          </a:p>
          <a:p>
            <a:r>
              <a:rPr lang="ja-JP" altLang="en-US" dirty="0"/>
              <a:t>上述①の例としては、ケース</a:t>
            </a:r>
            <a:r>
              <a:rPr lang="en-US" altLang="ja-JP" dirty="0"/>
              <a:t>2-1</a:t>
            </a:r>
            <a:r>
              <a:rPr lang="ja-JP" altLang="en-US" dirty="0"/>
              <a:t>の創出データが該当する。それぞれの費用負担で貢献度の大小を判断し、交渉で利用範囲を決めている。そして、上述②の例としては、ケース</a:t>
            </a:r>
            <a:r>
              <a:rPr lang="en-US" altLang="ja-JP" dirty="0"/>
              <a:t>2-2</a:t>
            </a:r>
            <a:r>
              <a:rPr lang="ja-JP" altLang="en-US" dirty="0"/>
              <a:t>では顔認証のデータ収集が該当する。顔認証の有益なデータ収集には</a:t>
            </a:r>
            <a:r>
              <a:rPr lang="en-US" altLang="ja-JP" dirty="0"/>
              <a:t>B2</a:t>
            </a:r>
            <a:r>
              <a:rPr lang="ja-JP" altLang="en-US" dirty="0"/>
              <a:t>社の技術が必須であり、</a:t>
            </a:r>
            <a:r>
              <a:rPr lang="en-US" altLang="ja-JP" dirty="0"/>
              <a:t>A2</a:t>
            </a:r>
            <a:r>
              <a:rPr lang="ja-JP" altLang="en-US" dirty="0"/>
              <a:t>社単独ではできないからである。</a:t>
            </a:r>
            <a:endParaRPr lang="en-US" altLang="ja-JP" dirty="0"/>
          </a:p>
          <a:p>
            <a:r>
              <a:rPr lang="ja-JP" altLang="en-US" dirty="0"/>
              <a:t>データと知的財産権は異なる性質のものである。両者の取り扱いがよほど同じでない限り、契約書の中ではデータについて何ができて、何ができないかを、意識的に明示することを留意すべきである。</a:t>
            </a: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68</a:t>
            </a:fld>
            <a:endParaRPr lang="en-US" altLang="ja-JP"/>
          </a:p>
        </p:txBody>
      </p:sp>
    </p:spTree>
    <p:extLst>
      <p:ext uri="{BB962C8B-B14F-4D97-AF65-F5344CB8AC3E}">
        <p14:creationId xmlns:p14="http://schemas.microsoft.com/office/powerpoint/2010/main" val="35987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はじめに（２／２）</a:t>
            </a:r>
          </a:p>
        </p:txBody>
      </p:sp>
      <p:sp>
        <p:nvSpPr>
          <p:cNvPr id="3" name="コンテンツ プレースホルダー 2"/>
          <p:cNvSpPr>
            <a:spLocks noGrp="1"/>
          </p:cNvSpPr>
          <p:nvPr>
            <p:ph idx="1"/>
          </p:nvPr>
        </p:nvSpPr>
        <p:spPr>
          <a:xfrm>
            <a:off x="179388" y="718592"/>
            <a:ext cx="8785225" cy="5446712"/>
          </a:xfrm>
        </p:spPr>
        <p:txBody>
          <a:bodyPr/>
          <a:lstStyle/>
          <a:p>
            <a:pPr eaLnBrk="1"/>
            <a:r>
              <a:rPr lang="ja-JP" altLang="en-US" dirty="0"/>
              <a:t>本資料集は</a:t>
            </a:r>
            <a:r>
              <a:rPr lang="en-US" altLang="ja-JP" dirty="0"/>
              <a:t>2019</a:t>
            </a:r>
            <a:r>
              <a:rPr lang="ja-JP" altLang="en-US" dirty="0"/>
              <a:t>年度ライセンス第１委員会第１小委員会のメンバーで契約事例の作成・交渉を行った結果をまとめたものである。</a:t>
            </a:r>
            <a:endParaRPr kumimoji="1" lang="en-US" altLang="ja-JP" dirty="0"/>
          </a:p>
          <a:p>
            <a:pPr eaLnBrk="1"/>
            <a:r>
              <a:rPr kumimoji="1" lang="ja-JP" altLang="en-US" dirty="0"/>
              <a:t>なお、冊子以外に電子媒体でも配布しているので、ご自身の保存版や社内共有に是非活用されたい。</a:t>
            </a:r>
            <a:endParaRPr lang="en-US" altLang="ja-JP" dirty="0"/>
          </a:p>
          <a:p>
            <a:pPr marL="457200" lvl="1" indent="0" eaLnBrk="1">
              <a:buNone/>
            </a:pPr>
            <a:r>
              <a:rPr lang="ja-JP" altLang="en-US" dirty="0"/>
              <a:t>アクセス方法：</a:t>
            </a:r>
          </a:p>
          <a:p>
            <a:pPr marL="400050" lvl="1" indent="0" eaLnBrk="1">
              <a:buNone/>
            </a:pPr>
            <a:r>
              <a:rPr lang="en-US" altLang="ja-JP" dirty="0"/>
              <a:t>JIPA</a:t>
            </a:r>
            <a:r>
              <a:rPr lang="ja-JP" altLang="en-US" dirty="0"/>
              <a:t>会員専用ホームページ</a:t>
            </a:r>
            <a:r>
              <a:rPr lang="en-US" altLang="ja-JP" dirty="0"/>
              <a:t>&gt; </a:t>
            </a:r>
            <a:r>
              <a:rPr lang="ja-JP" altLang="en-US" dirty="0"/>
              <a:t>資料バックナンバー</a:t>
            </a:r>
            <a:r>
              <a:rPr lang="en-US" altLang="ja-JP" dirty="0"/>
              <a:t>&gt; </a:t>
            </a:r>
            <a:r>
              <a:rPr lang="ja-JP" altLang="en-US" dirty="0"/>
              <a:t>資料一覧</a:t>
            </a:r>
            <a:r>
              <a:rPr lang="en-US" altLang="ja-JP" dirty="0"/>
              <a:t>&gt; </a:t>
            </a:r>
            <a:r>
              <a:rPr lang="ja-JP" altLang="en-US" dirty="0"/>
              <a:t>資料</a:t>
            </a:r>
            <a:r>
              <a:rPr lang="en-US" altLang="ja-JP" dirty="0"/>
              <a:t>No.401</a:t>
            </a:r>
            <a:r>
              <a:rPr lang="ja-JP" altLang="en-US" dirty="0"/>
              <a:t>～最新号：</a:t>
            </a:r>
            <a:r>
              <a:rPr lang="en-US" altLang="ja-JP" dirty="0"/>
              <a:t>No.496</a:t>
            </a:r>
            <a:r>
              <a:rPr lang="ja-JP" altLang="en-US" dirty="0"/>
              <a:t>の付録</a:t>
            </a:r>
          </a:p>
          <a:p>
            <a:pPr marL="400050" lvl="1" indent="0" eaLnBrk="1">
              <a:buNone/>
            </a:pPr>
            <a:r>
              <a:rPr lang="en-US" altLang="ja-JP" dirty="0"/>
              <a:t>WEB</a:t>
            </a:r>
            <a:r>
              <a:rPr lang="ja-JP" altLang="en-US" dirty="0"/>
              <a:t>アドレス：</a:t>
            </a:r>
          </a:p>
          <a:p>
            <a:pPr marL="400050" lvl="1" indent="0" eaLnBrk="1">
              <a:buNone/>
            </a:pPr>
            <a:r>
              <a:rPr lang="en-US" altLang="ja-JP" dirty="0"/>
              <a:t>http://www.jipa.or.jp/kaiin/siryo/back_number.html</a:t>
            </a:r>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6</a:t>
            </a:fld>
            <a:endParaRPr lang="en-US" altLang="ja-JP"/>
          </a:p>
        </p:txBody>
      </p:sp>
    </p:spTree>
    <p:extLst>
      <p:ext uri="{BB962C8B-B14F-4D97-AF65-F5344CB8AC3E}">
        <p14:creationId xmlns:p14="http://schemas.microsoft.com/office/powerpoint/2010/main" val="2125118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solidFill>
                  <a:schemeClr val="tx1"/>
                </a:solidFill>
              </a:rPr>
              <a:t>第３章　考察</a:t>
            </a: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69</a:t>
            </a:fld>
            <a:endParaRPr lang="en-US" altLang="ja-JP" dirty="0"/>
          </a:p>
        </p:txBody>
      </p:sp>
    </p:spTree>
    <p:extLst>
      <p:ext uri="{BB962C8B-B14F-4D97-AF65-F5344CB8AC3E}">
        <p14:creationId xmlns:p14="http://schemas.microsoft.com/office/powerpoint/2010/main" val="2568943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シチュエーションの違いによる交渉結果への影響</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70</a:t>
            </a:fld>
            <a:endParaRPr lang="en-US" altLang="ja-JP"/>
          </a:p>
        </p:txBody>
      </p:sp>
      <p:sp>
        <p:nvSpPr>
          <p:cNvPr id="8" name="コンテンツ プレースホルダー 2"/>
          <p:cNvSpPr txBox="1">
            <a:spLocks/>
          </p:cNvSpPr>
          <p:nvPr/>
        </p:nvSpPr>
        <p:spPr bwMode="auto">
          <a:xfrm>
            <a:off x="467544" y="1008502"/>
            <a:ext cx="8325211" cy="532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kern="0" dirty="0"/>
              <a:t>これまで紹介したすべての事例に関し、シチュエーションの違うケース１とケース２では、異なる交渉結果が示されている。</a:t>
            </a:r>
            <a:endParaRPr lang="en-US" altLang="ja-JP" kern="0" dirty="0"/>
          </a:p>
          <a:p>
            <a:pPr eaLnBrk="1"/>
            <a:r>
              <a:rPr lang="ja-JP" altLang="en-US" kern="0" dirty="0"/>
              <a:t>シチュエーションによっては、当事者がおかれる状況や協業への思惑（期待と懸念）に変化が生じ、それと相まって交渉の争点も変わってくる為、交渉結果に影響を与えたと考えられる。</a:t>
            </a:r>
            <a:endParaRPr lang="en-US" altLang="ja-JP" kern="0" dirty="0"/>
          </a:p>
          <a:p>
            <a:r>
              <a:rPr lang="ja-JP" altLang="en-US" kern="0" dirty="0"/>
              <a:t>以降、事例１を例に、シチュエーション、争点、そして交渉結果を整理したうえ、シチュエーションの違いが交渉結果に与える影響の因子について考察する。なお、各事例における主たる因子は、以下のように挙げる。</a:t>
            </a:r>
            <a:r>
              <a:rPr lang="en-US" altLang="ja-JP" kern="0" dirty="0"/>
              <a:t/>
            </a:r>
            <a:br>
              <a:rPr lang="en-US" altLang="ja-JP" kern="0" dirty="0"/>
            </a:br>
            <a:r>
              <a:rPr lang="ja-JP" altLang="en-US" kern="0" dirty="0"/>
              <a:t>　・ 事例１： 作業分担</a:t>
            </a:r>
            <a:r>
              <a:rPr lang="en-US" altLang="ja-JP" kern="0" dirty="0"/>
              <a:t>､</a:t>
            </a:r>
            <a:r>
              <a:rPr lang="ja-JP" altLang="en-US" kern="0" dirty="0"/>
              <a:t>費用分担</a:t>
            </a:r>
            <a:r>
              <a:rPr lang="en-US" altLang="ja-JP" kern="0" dirty="0"/>
              <a:t/>
            </a:r>
            <a:br>
              <a:rPr lang="en-US" altLang="ja-JP" kern="0" dirty="0"/>
            </a:br>
            <a:r>
              <a:rPr lang="ja-JP" altLang="en-US" kern="0" dirty="0"/>
              <a:t>　・ 事例２： 協業時期、コア技術</a:t>
            </a:r>
            <a:r>
              <a:rPr lang="en-US" altLang="ja-JP" kern="0" dirty="0"/>
              <a:t/>
            </a:r>
            <a:br>
              <a:rPr lang="en-US" altLang="ja-JP" kern="0" dirty="0"/>
            </a:br>
            <a:endParaRPr lang="en-US" altLang="ja-JP" kern="0" dirty="0"/>
          </a:p>
        </p:txBody>
      </p:sp>
    </p:spTree>
    <p:extLst>
      <p:ext uri="{BB962C8B-B14F-4D97-AF65-F5344CB8AC3E}">
        <p14:creationId xmlns:p14="http://schemas.microsoft.com/office/powerpoint/2010/main" val="957055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シチュエーションの違いによる交渉結果への影響</a:t>
            </a:r>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71</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017844279"/>
              </p:ext>
            </p:extLst>
          </p:nvPr>
        </p:nvGraphicFramePr>
        <p:xfrm>
          <a:off x="298413" y="3204375"/>
          <a:ext cx="8522060" cy="3413760"/>
        </p:xfrm>
        <a:graphic>
          <a:graphicData uri="http://schemas.openxmlformats.org/drawingml/2006/table">
            <a:tbl>
              <a:tblPr firstRow="1" bandRow="1">
                <a:tableStyleId>{C4B1156A-380E-4F78-BDF5-A606A8083BF9}</a:tableStyleId>
              </a:tblPr>
              <a:tblGrid>
                <a:gridCol w="1465275">
                  <a:extLst>
                    <a:ext uri="{9D8B030D-6E8A-4147-A177-3AD203B41FA5}">
                      <a16:colId xmlns:a16="http://schemas.microsoft.com/office/drawing/2014/main" xmlns="" val="4015197457"/>
                    </a:ext>
                  </a:extLst>
                </a:gridCol>
                <a:gridCol w="3384376">
                  <a:extLst>
                    <a:ext uri="{9D8B030D-6E8A-4147-A177-3AD203B41FA5}">
                      <a16:colId xmlns:a16="http://schemas.microsoft.com/office/drawing/2014/main" xmlns="" val="3287839026"/>
                    </a:ext>
                  </a:extLst>
                </a:gridCol>
                <a:gridCol w="3672409">
                  <a:extLst>
                    <a:ext uri="{9D8B030D-6E8A-4147-A177-3AD203B41FA5}">
                      <a16:colId xmlns:a16="http://schemas.microsoft.com/office/drawing/2014/main" xmlns="" val="3781506082"/>
                    </a:ext>
                  </a:extLst>
                </a:gridCol>
              </a:tblGrid>
              <a:tr h="28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dirty="0">
                        <a:solidFill>
                          <a:schemeClr val="tx1"/>
                        </a:solidFill>
                        <a:latin typeface="Meiryo" panose="020B0604030504040204" pitchFamily="34" charset="-128"/>
                        <a:ea typeface="Meiryo" panose="020B0604030504040204" pitchFamily="34" charset="-128"/>
                      </a:endParaRPr>
                    </a:p>
                  </a:txBody>
                  <a:tcPr>
                    <a:solidFill>
                      <a:schemeClr val="bg1"/>
                    </a:solidFill>
                  </a:tcPr>
                </a:tc>
                <a:tc>
                  <a:txBody>
                    <a:bodyPr/>
                    <a:lstStyle/>
                    <a:p>
                      <a:r>
                        <a:rPr kumimoji="1" lang="ja-JP" altLang="en-US" sz="2000" b="1" dirty="0">
                          <a:solidFill>
                            <a:schemeClr val="tx1"/>
                          </a:solidFill>
                          <a:latin typeface="Meiryo" panose="020B0604030504040204" pitchFamily="34" charset="-128"/>
                          <a:ea typeface="Meiryo" panose="020B0604030504040204" pitchFamily="34" charset="-128"/>
                        </a:rPr>
                        <a:t>ケース１－１</a:t>
                      </a:r>
                    </a:p>
                  </a:txBody>
                  <a:tcPr>
                    <a:solidFill>
                      <a:schemeClr val="bg1"/>
                    </a:solidFill>
                  </a:tcPr>
                </a:tc>
                <a:tc>
                  <a:txBody>
                    <a:bodyPr/>
                    <a:lstStyle/>
                    <a:p>
                      <a:r>
                        <a:rPr kumimoji="1" lang="ja-JP" altLang="en-US" sz="2000" b="1" dirty="0">
                          <a:solidFill>
                            <a:schemeClr val="tx1"/>
                          </a:solidFill>
                          <a:latin typeface="Meiryo" panose="020B0604030504040204" pitchFamily="34" charset="-128"/>
                          <a:ea typeface="Meiryo" panose="020B0604030504040204" pitchFamily="34" charset="-128"/>
                        </a:rPr>
                        <a:t>ケース１－２</a:t>
                      </a:r>
                      <a:endParaRPr kumimoji="1" lang="en-US" altLang="ja-JP" sz="2000" b="1" dirty="0">
                        <a:solidFill>
                          <a:schemeClr val="tx1"/>
                        </a:solidFill>
                        <a:latin typeface="Meiryo" panose="020B0604030504040204" pitchFamily="34" charset="-128"/>
                        <a:ea typeface="Meiryo" panose="020B0604030504040204" pitchFamily="34" charset="-128"/>
                      </a:endParaRPr>
                    </a:p>
                  </a:txBody>
                  <a:tcPr>
                    <a:solidFill>
                      <a:schemeClr val="bg1"/>
                    </a:solidFill>
                  </a:tcPr>
                </a:tc>
                <a:extLst>
                  <a:ext uri="{0D108BD9-81ED-4DB2-BD59-A6C34878D82A}">
                    <a16:rowId xmlns:a16="http://schemas.microsoft.com/office/drawing/2014/main" xmlns="" val="1014881149"/>
                  </a:ext>
                </a:extLst>
              </a:tr>
              <a:tr h="65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eiryo" panose="020B0604030504040204" pitchFamily="34" charset="-128"/>
                          <a:ea typeface="Meiryo" panose="020B0604030504040204" pitchFamily="34" charset="-128"/>
                        </a:rPr>
                        <a:t>ｼﾁｭｴｰｼｮﾝの違い</a:t>
                      </a:r>
                      <a:endParaRPr kumimoji="1" lang="en-US" altLang="ja-JP" sz="2000" b="1" dirty="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b="0" dirty="0">
                          <a:solidFill>
                            <a:schemeClr val="tx1"/>
                          </a:solidFill>
                          <a:latin typeface="Meiryo" panose="020B0604030504040204" pitchFamily="34" charset="-128"/>
                          <a:ea typeface="Meiryo" panose="020B0604030504040204" pitchFamily="34" charset="-128"/>
                        </a:rPr>
                        <a:t>B1</a:t>
                      </a:r>
                      <a:r>
                        <a:rPr kumimoji="1" lang="ja-JP" altLang="en-US" sz="1800" b="0" dirty="0">
                          <a:solidFill>
                            <a:schemeClr val="tx1"/>
                          </a:solidFill>
                          <a:latin typeface="Meiryo" panose="020B0604030504040204" pitchFamily="34" charset="-128"/>
                          <a:ea typeface="Meiryo" panose="020B0604030504040204" pitchFamily="34" charset="-128"/>
                        </a:rPr>
                        <a:t>社</a:t>
                      </a:r>
                      <a:r>
                        <a:rPr kumimoji="1" lang="en-US" altLang="ja-JP" sz="1800" b="0" dirty="0">
                          <a:solidFill>
                            <a:schemeClr val="tx1"/>
                          </a:solidFill>
                          <a:latin typeface="Meiryo" panose="020B0604030504040204" pitchFamily="34" charset="-128"/>
                          <a:ea typeface="Meiryo" panose="020B0604030504040204" pitchFamily="34" charset="-128"/>
                        </a:rPr>
                        <a:t>(AI</a:t>
                      </a:r>
                      <a:r>
                        <a:rPr kumimoji="1" lang="ja-JP" altLang="en-US" sz="1800" b="0" dirty="0">
                          <a:solidFill>
                            <a:schemeClr val="tx1"/>
                          </a:solidFill>
                          <a:latin typeface="Meiryo" panose="020B0604030504040204" pitchFamily="34" charset="-128"/>
                          <a:ea typeface="Meiryo" panose="020B0604030504040204" pitchFamily="34" charset="-128"/>
                        </a:rPr>
                        <a:t>ﾍﾞﾝﾁｬｰ</a:t>
                      </a:r>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が</a:t>
                      </a:r>
                      <a:r>
                        <a:rPr kumimoji="1" lang="ja-JP" altLang="en-US" sz="1800" b="1" dirty="0">
                          <a:solidFill>
                            <a:schemeClr val="tx1"/>
                          </a:solidFill>
                          <a:latin typeface="Meiryo" panose="020B0604030504040204" pitchFamily="34" charset="-128"/>
                          <a:ea typeface="Meiryo" panose="020B0604030504040204" pitchFamily="34" charset="-128"/>
                        </a:rPr>
                        <a:t>単独で</a:t>
                      </a:r>
                      <a:r>
                        <a:rPr kumimoji="1" lang="ja-JP" altLang="en-US" sz="1800" b="0" dirty="0">
                          <a:solidFill>
                            <a:schemeClr val="tx1"/>
                          </a:solidFill>
                          <a:latin typeface="Meiryo" panose="020B0604030504040204" pitchFamily="34" charset="-128"/>
                          <a:ea typeface="Meiryo" panose="020B0604030504040204" pitchFamily="34" charset="-128"/>
                        </a:rPr>
                        <a:t>翻訳ｴﾝｼﾞﾝを作成。</a:t>
                      </a:r>
                      <a:endParaRPr kumimoji="1" lang="en-US" altLang="ja-JP" sz="1800" b="0" dirty="0">
                        <a:solidFill>
                          <a:schemeClr val="tx1"/>
                        </a:solidFill>
                        <a:latin typeface="Meiryo" panose="020B0604030504040204" pitchFamily="34" charset="-128"/>
                        <a:ea typeface="Meiryo" panose="020B0604030504040204" pitchFamily="34" charset="-128"/>
                      </a:endParaRPr>
                    </a:p>
                    <a:p>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費用負担</a:t>
                      </a:r>
                      <a:r>
                        <a:rPr kumimoji="1" lang="en-US" altLang="ja-JP" sz="1800" b="0" dirty="0">
                          <a:solidFill>
                            <a:schemeClr val="tx1"/>
                          </a:solidFill>
                          <a:latin typeface="Meiryo" panose="020B0604030504040204" pitchFamily="34" charset="-128"/>
                          <a:ea typeface="Meiryo" panose="020B0604030504040204" pitchFamily="34" charset="-128"/>
                        </a:rPr>
                        <a:t>:A1</a:t>
                      </a:r>
                      <a:r>
                        <a:rPr kumimoji="1" lang="ja-JP" altLang="en-US" sz="1800" b="0" dirty="0">
                          <a:solidFill>
                            <a:schemeClr val="tx1"/>
                          </a:solidFill>
                          <a:latin typeface="Meiryo" panose="020B0604030504040204" pitchFamily="34" charset="-128"/>
                          <a:ea typeface="Meiryo" panose="020B0604030504040204" pitchFamily="34" charset="-128"/>
                        </a:rPr>
                        <a:t>社</a:t>
                      </a:r>
                      <a:r>
                        <a:rPr kumimoji="1" lang="en-US" altLang="ja-JP" sz="1800" b="0" dirty="0">
                          <a:solidFill>
                            <a:schemeClr val="tx1"/>
                          </a:solidFill>
                          <a:latin typeface="Meiryo" panose="020B0604030504040204" pitchFamily="34" charset="-128"/>
                          <a:ea typeface="Meiryo" panose="020B0604030504040204" pitchFamily="34" charset="-128"/>
                        </a:rPr>
                        <a:t>)</a:t>
                      </a:r>
                      <a:endParaRPr kumimoji="1" lang="ja-JP" altLang="en-US" sz="1800" b="0" dirty="0">
                        <a:solidFill>
                          <a:schemeClr val="tx1"/>
                        </a:solidFill>
                        <a:latin typeface="Meiryo" panose="020B0604030504040204" pitchFamily="34" charset="-128"/>
                        <a:ea typeface="Meiryo" panose="020B0604030504040204" pitchFamily="34" charset="-128"/>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b="0" dirty="0">
                          <a:solidFill>
                            <a:schemeClr val="tx1"/>
                          </a:solidFill>
                          <a:latin typeface="Meiryo" panose="020B0604030504040204" pitchFamily="34" charset="-128"/>
                          <a:ea typeface="Meiryo" panose="020B0604030504040204" pitchFamily="34" charset="-128"/>
                        </a:rPr>
                        <a:t>B1</a:t>
                      </a:r>
                      <a:r>
                        <a:rPr kumimoji="1" lang="ja-JP" altLang="en-US" sz="1800" b="0" dirty="0">
                          <a:solidFill>
                            <a:schemeClr val="tx1"/>
                          </a:solidFill>
                          <a:latin typeface="Meiryo" panose="020B0604030504040204" pitchFamily="34" charset="-128"/>
                          <a:ea typeface="Meiryo" panose="020B0604030504040204" pitchFamily="34" charset="-128"/>
                        </a:rPr>
                        <a:t>社の学習用ﾌﾟﾛｸﾞﾗﾑを使い、</a:t>
                      </a:r>
                      <a:r>
                        <a:rPr kumimoji="1" lang="en-US" altLang="ja-JP" sz="1800" b="0" dirty="0">
                          <a:solidFill>
                            <a:schemeClr val="tx1"/>
                          </a:solidFill>
                          <a:latin typeface="Meiryo" panose="020B0604030504040204" pitchFamily="34" charset="-128"/>
                          <a:ea typeface="Meiryo" panose="020B0604030504040204" pitchFamily="34" charset="-128"/>
                        </a:rPr>
                        <a:t/>
                      </a:r>
                      <a:br>
                        <a:rPr kumimoji="1" lang="en-US" altLang="ja-JP" sz="1800" b="0" dirty="0">
                          <a:solidFill>
                            <a:schemeClr val="tx1"/>
                          </a:solidFill>
                          <a:latin typeface="Meiryo" panose="020B0604030504040204" pitchFamily="34" charset="-128"/>
                          <a:ea typeface="Meiryo" panose="020B0604030504040204" pitchFamily="34" charset="-128"/>
                        </a:rPr>
                      </a:br>
                      <a:r>
                        <a:rPr kumimoji="1" lang="ja-JP" altLang="en-US" sz="1800" b="1" dirty="0">
                          <a:solidFill>
                            <a:schemeClr val="tx1"/>
                          </a:solidFill>
                          <a:latin typeface="Meiryo" panose="020B0604030504040204" pitchFamily="34" charset="-128"/>
                          <a:ea typeface="Meiryo" panose="020B0604030504040204" pitchFamily="34" charset="-128"/>
                        </a:rPr>
                        <a:t>両社がそれぞれ</a:t>
                      </a:r>
                      <a:r>
                        <a:rPr kumimoji="1" lang="ja-JP" altLang="en-US" sz="1800" b="0" dirty="0">
                          <a:solidFill>
                            <a:schemeClr val="tx1"/>
                          </a:solidFill>
                          <a:latin typeface="Meiryo" panose="020B0604030504040204" pitchFamily="34" charset="-128"/>
                          <a:ea typeface="Meiryo" panose="020B0604030504040204" pitchFamily="34" charset="-128"/>
                        </a:rPr>
                        <a:t>翻訳ｴﾝｼﾞﾝを作成</a:t>
                      </a:r>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費用負担</a:t>
                      </a:r>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手弁当</a:t>
                      </a:r>
                      <a:r>
                        <a:rPr kumimoji="1" lang="en-US" altLang="ja-JP" sz="1800" b="0" dirty="0">
                          <a:solidFill>
                            <a:schemeClr val="tx1"/>
                          </a:solidFill>
                          <a:latin typeface="Meiryo" panose="020B0604030504040204" pitchFamily="34" charset="-128"/>
                          <a:ea typeface="Meiryo" panose="020B0604030504040204" pitchFamily="34" charset="-128"/>
                        </a:rPr>
                        <a:t>)</a:t>
                      </a:r>
                      <a:endParaRPr kumimoji="1" lang="ja-JP" altLang="en-US" sz="1800" b="0" dirty="0">
                        <a:solidFill>
                          <a:schemeClr val="tx1"/>
                        </a:solidFill>
                        <a:latin typeface="Meiryo" panose="020B0604030504040204" pitchFamily="34" charset="-128"/>
                        <a:ea typeface="Meiryo" panose="020B0604030504040204" pitchFamily="34" charset="-128"/>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14636064"/>
                  </a:ext>
                </a:extLst>
              </a:tr>
              <a:tr h="65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eiryo" panose="020B0604030504040204" pitchFamily="34" charset="-128"/>
                          <a:ea typeface="Meiryo" panose="020B0604030504040204" pitchFamily="34" charset="-128"/>
                        </a:rPr>
                        <a:t>争点</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b="1" dirty="0">
                          <a:solidFill>
                            <a:schemeClr val="tx1"/>
                          </a:solidFill>
                          <a:latin typeface="Meiryo" panose="020B0604030504040204" pitchFamily="34" charset="-128"/>
                          <a:ea typeface="Meiryo" panose="020B0604030504040204" pitchFamily="34" charset="-128"/>
                        </a:rPr>
                        <a:t>B1</a:t>
                      </a:r>
                      <a:r>
                        <a:rPr kumimoji="1" lang="ja-JP" altLang="en-US" sz="1800" b="1" dirty="0">
                          <a:solidFill>
                            <a:schemeClr val="tx1"/>
                          </a:solidFill>
                          <a:latin typeface="Meiryo" panose="020B0604030504040204" pitchFamily="34" charset="-128"/>
                          <a:ea typeface="Meiryo" panose="020B0604030504040204" pitchFamily="34" charset="-128"/>
                        </a:rPr>
                        <a:t>社信用ﾘｽｸ</a:t>
                      </a:r>
                      <a:endParaRPr kumimoji="1" lang="en-US" altLang="ja-JP" sz="1800" b="1" dirty="0">
                        <a:solidFill>
                          <a:schemeClr val="tx1"/>
                        </a:solidFill>
                        <a:latin typeface="Meiryo" panose="020B0604030504040204" pitchFamily="34" charset="-128"/>
                        <a:ea typeface="Meiryo" panose="020B0604030504040204" pitchFamily="34" charset="-128"/>
                      </a:endParaRPr>
                    </a:p>
                    <a:p>
                      <a:r>
                        <a:rPr kumimoji="1" lang="ja-JP" altLang="en-US" sz="1800" b="0" dirty="0">
                          <a:solidFill>
                            <a:schemeClr val="tx1"/>
                          </a:solidFill>
                          <a:latin typeface="Meiryo" panose="020B0604030504040204" pitchFamily="34" charset="-128"/>
                          <a:ea typeface="Meiryo" panose="020B0604030504040204" pitchFamily="34" charset="-128"/>
                        </a:rPr>
                        <a:t>･翻訳ｴﾝｼﾞﾝの帰属</a:t>
                      </a:r>
                      <a:endParaRPr kumimoji="1" lang="en-US" altLang="ja-JP" sz="1800" b="0" dirty="0">
                        <a:solidFill>
                          <a:schemeClr val="tx1"/>
                        </a:solidFill>
                        <a:latin typeface="Meiryo" panose="020B0604030504040204" pitchFamily="34" charset="-128"/>
                        <a:ea typeface="Meiryo" panose="020B0604030504040204" pitchFamily="34"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1" dirty="0">
                          <a:solidFill>
                            <a:schemeClr val="tx1"/>
                          </a:solidFill>
                          <a:latin typeface="Meiryo" panose="020B0604030504040204" pitchFamily="34" charset="-128"/>
                          <a:ea typeface="Meiryo" panose="020B0604030504040204" pitchFamily="34" charset="-128"/>
                        </a:rPr>
                        <a:t>技術ｺﾝﾀﾐ</a:t>
                      </a:r>
                      <a:r>
                        <a:rPr kumimoji="1" lang="en-US" altLang="ja-JP" sz="1800" b="1" dirty="0">
                          <a:solidFill>
                            <a:schemeClr val="tx1"/>
                          </a:solidFill>
                          <a:latin typeface="Meiryo" panose="020B0604030504040204" pitchFamily="34" charset="-128"/>
                          <a:ea typeface="Meiryo" panose="020B0604030504040204" pitchFamily="34" charset="-128"/>
                        </a:rPr>
                        <a:t>､</a:t>
                      </a:r>
                      <a:r>
                        <a:rPr kumimoji="1" lang="ja-JP" altLang="en-US" sz="1800" b="1" dirty="0">
                          <a:solidFill>
                            <a:schemeClr val="tx1"/>
                          </a:solidFill>
                          <a:latin typeface="Meiryo" panose="020B0604030504040204" pitchFamily="34" charset="-128"/>
                          <a:ea typeface="Meiryo" panose="020B0604030504040204" pitchFamily="34" charset="-128"/>
                        </a:rPr>
                        <a:t>ﾉｳﾊｳ流出</a:t>
                      </a:r>
                      <a:endParaRPr kumimoji="1" lang="en-US" altLang="ja-JP" sz="1800" b="1" dirty="0">
                        <a:solidFill>
                          <a:schemeClr val="tx1"/>
                        </a:solidFill>
                        <a:latin typeface="Meiryo" panose="020B0604030504040204" pitchFamily="34" charset="-128"/>
                        <a:ea typeface="Meiryo" panose="020B0604030504040204" pitchFamily="34" charset="-128"/>
                      </a:endParaRPr>
                    </a:p>
                    <a:p>
                      <a:r>
                        <a:rPr kumimoji="1" lang="ja-JP" altLang="en-US" sz="1800" b="0" dirty="0">
                          <a:solidFill>
                            <a:schemeClr val="tx1"/>
                          </a:solidFill>
                          <a:latin typeface="Meiryo" panose="020B0604030504040204" pitchFamily="34" charset="-128"/>
                          <a:ea typeface="Meiryo" panose="020B0604030504040204" pitchFamily="34" charset="-128"/>
                        </a:rPr>
                        <a:t>･学習用ﾌﾟﾛｸﾞﾗﾑ</a:t>
                      </a:r>
                      <a:endParaRPr kumimoji="1" lang="en-US" altLang="ja-JP" sz="1800" b="0" dirty="0">
                        <a:solidFill>
                          <a:schemeClr val="tx1"/>
                        </a:solidFill>
                        <a:latin typeface="Meiryo" panose="020B0604030504040204" pitchFamily="34" charset="-128"/>
                        <a:ea typeface="Meiryo" panose="020B0604030504040204" pitchFamily="34" charset="-128"/>
                      </a:endParaRPr>
                    </a:p>
                    <a:p>
                      <a:r>
                        <a:rPr kumimoji="1" lang="ja-JP" altLang="en-US" sz="1800" b="0" dirty="0">
                          <a:solidFill>
                            <a:schemeClr val="tx1"/>
                          </a:solidFill>
                          <a:latin typeface="Meiryo" panose="020B0604030504040204" pitchFamily="34" charset="-128"/>
                          <a:ea typeface="Meiryo" panose="020B0604030504040204" pitchFamily="34" charset="-128"/>
                        </a:rPr>
                        <a:t>･ﾉｳﾊｳの取扱い</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5553696"/>
                  </a:ext>
                </a:extLst>
              </a:tr>
              <a:tr h="1099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eiryo" panose="020B0604030504040204" pitchFamily="34" charset="-128"/>
                          <a:ea typeface="Meiryo" panose="020B0604030504040204" pitchFamily="34" charset="-128"/>
                        </a:rPr>
                        <a:t>交渉結果</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a:solidFill>
                            <a:schemeClr val="tx1"/>
                          </a:solidFill>
                          <a:latin typeface="Meiryo" panose="020B0604030504040204" pitchFamily="34" charset="-128"/>
                          <a:ea typeface="Meiryo" panose="020B0604030504040204" pitchFamily="34" charset="-128"/>
                        </a:rPr>
                        <a:t>･翻訳ｴﾝｼﾞﾝの帰属</a:t>
                      </a:r>
                      <a:r>
                        <a:rPr kumimoji="1" lang="en-US" altLang="ja-JP" sz="1800" b="0" dirty="0">
                          <a:solidFill>
                            <a:schemeClr val="tx1"/>
                          </a:solidFill>
                          <a:latin typeface="Meiryo" panose="020B0604030504040204" pitchFamily="34" charset="-128"/>
                          <a:ea typeface="Meiryo" panose="020B0604030504040204" pitchFamily="34" charset="-128"/>
                        </a:rPr>
                        <a:t>:</a:t>
                      </a:r>
                    </a:p>
                    <a:p>
                      <a:r>
                        <a:rPr kumimoji="1" lang="ja-JP" altLang="en-US" sz="1800" b="0" dirty="0">
                          <a:solidFill>
                            <a:schemeClr val="tx1"/>
                          </a:solidFill>
                          <a:latin typeface="Meiryo" panose="020B0604030504040204" pitchFamily="34" charset="-128"/>
                          <a:ea typeface="Meiryo" panose="020B0604030504040204" pitchFamily="34" charset="-128"/>
                        </a:rPr>
                        <a:t>  →共有</a:t>
                      </a:r>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第三者対抗の観点</a:t>
                      </a:r>
                      <a:r>
                        <a:rPr kumimoji="1" lang="en-US" altLang="ja-JP" sz="1800" b="0" dirty="0">
                          <a:solidFill>
                            <a:schemeClr val="tx1"/>
                          </a:solidFill>
                          <a:latin typeface="Meiryo" panose="020B0604030504040204" pitchFamily="34" charset="-128"/>
                          <a:ea typeface="Meiryo" panose="020B0604030504040204" pitchFamily="34" charset="-128"/>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a:solidFill>
                            <a:schemeClr val="tx1"/>
                          </a:solidFill>
                          <a:latin typeface="Meiryo" panose="020B0604030504040204" pitchFamily="34" charset="-128"/>
                          <a:ea typeface="Meiryo" panose="020B0604030504040204" pitchFamily="34" charset="-128"/>
                        </a:rPr>
                        <a:t>･学習用ﾌﾟﾛｸﾞﾗﾑ</a:t>
                      </a:r>
                      <a:r>
                        <a:rPr kumimoji="1" lang="en-US" altLang="ja-JP" sz="1800" b="0" dirty="0">
                          <a:solidFill>
                            <a:schemeClr val="tx1"/>
                          </a:solidFill>
                          <a:latin typeface="Meiryo" panose="020B0604030504040204" pitchFamily="34" charset="-128"/>
                          <a:ea typeface="Meiryo" panose="020B0604030504040204" pitchFamily="34" charset="-128"/>
                        </a:rPr>
                        <a:t>:</a:t>
                      </a:r>
                    </a:p>
                    <a:p>
                      <a:r>
                        <a:rPr kumimoji="1" lang="ja-JP" altLang="en-US" sz="1800" b="0" dirty="0">
                          <a:solidFill>
                            <a:schemeClr val="tx1"/>
                          </a:solidFill>
                          <a:latin typeface="Meiryo" panose="020B0604030504040204" pitchFamily="34" charset="-128"/>
                          <a:ea typeface="Meiryo" panose="020B0604030504040204" pitchFamily="34" charset="-128"/>
                        </a:rPr>
                        <a:t>  →ﾊﾞｲﾅﾘで</a:t>
                      </a:r>
                      <a:r>
                        <a:rPr kumimoji="1" lang="en-US" altLang="ja-JP" sz="1800" b="0" dirty="0">
                          <a:solidFill>
                            <a:schemeClr val="tx1"/>
                          </a:solidFill>
                          <a:latin typeface="Meiryo" panose="020B0604030504040204" pitchFamily="34" charset="-128"/>
                          <a:ea typeface="Meiryo" panose="020B0604030504040204" pitchFamily="34" charset="-128"/>
                        </a:rPr>
                        <a:t>B1</a:t>
                      </a:r>
                      <a:r>
                        <a:rPr kumimoji="1" lang="ja-JP" altLang="en-US" sz="1800" b="0" dirty="0">
                          <a:solidFill>
                            <a:schemeClr val="tx1"/>
                          </a:solidFill>
                          <a:latin typeface="Meiryo" panose="020B0604030504040204" pitchFamily="34" charset="-128"/>
                          <a:ea typeface="Meiryo" panose="020B0604030504040204" pitchFamily="34" charset="-128"/>
                        </a:rPr>
                        <a:t>社が</a:t>
                      </a:r>
                      <a:r>
                        <a:rPr kumimoji="1" lang="en-US" altLang="ja-JP" sz="1800" b="0" dirty="0">
                          <a:solidFill>
                            <a:schemeClr val="tx1"/>
                          </a:solidFill>
                          <a:latin typeface="Meiryo" panose="020B0604030504040204" pitchFamily="34" charset="-128"/>
                          <a:ea typeface="Meiryo" panose="020B0604030504040204" pitchFamily="34" charset="-128"/>
                        </a:rPr>
                        <a:t>A1</a:t>
                      </a:r>
                      <a:r>
                        <a:rPr kumimoji="1" lang="ja-JP" altLang="en-US" sz="1800" b="0" dirty="0">
                          <a:solidFill>
                            <a:schemeClr val="tx1"/>
                          </a:solidFill>
                          <a:latin typeface="Meiryo" panose="020B0604030504040204" pitchFamily="34" charset="-128"/>
                          <a:ea typeface="Meiryo" panose="020B0604030504040204" pitchFamily="34" charset="-128"/>
                        </a:rPr>
                        <a:t>社にﾗｲｾﾝｽ</a:t>
                      </a:r>
                      <a:endParaRPr kumimoji="1" lang="en-US" altLang="ja-JP" sz="1800" b="0" dirty="0">
                        <a:solidFill>
                          <a:schemeClr val="tx1"/>
                        </a:solidFill>
                        <a:latin typeface="Meiryo" panose="020B0604030504040204" pitchFamily="34" charset="-128"/>
                        <a:ea typeface="Meiryo" panose="020B0604030504040204" pitchFamily="34" charset="-128"/>
                      </a:endParaRPr>
                    </a:p>
                    <a:p>
                      <a:r>
                        <a:rPr kumimoji="1" lang="ja-JP" altLang="en-US" sz="1800" b="0" dirty="0">
                          <a:solidFill>
                            <a:schemeClr val="tx1"/>
                          </a:solidFill>
                          <a:latin typeface="Meiryo" panose="020B0604030504040204" pitchFamily="34" charset="-128"/>
                          <a:ea typeface="Meiryo" panose="020B0604030504040204" pitchFamily="34" charset="-128"/>
                        </a:rPr>
                        <a:t>･ﾉｳﾊｳ</a:t>
                      </a:r>
                      <a:r>
                        <a:rPr kumimoji="1" lang="en-US" altLang="ja-JP" sz="1800" b="0" dirty="0">
                          <a:solidFill>
                            <a:schemeClr val="tx1"/>
                          </a:solidFill>
                          <a:latin typeface="Meiryo" panose="020B0604030504040204" pitchFamily="34" charset="-128"/>
                          <a:ea typeface="Meiryo" panose="020B0604030504040204" pitchFamily="34" charset="-128"/>
                        </a:rPr>
                        <a:t>:</a:t>
                      </a:r>
                    </a:p>
                    <a:p>
                      <a:r>
                        <a:rPr kumimoji="1" lang="ja-JP" altLang="en-US" sz="1800" b="0" dirty="0">
                          <a:solidFill>
                            <a:schemeClr val="tx1"/>
                          </a:solidFill>
                          <a:latin typeface="Meiryo" panose="020B0604030504040204" pitchFamily="34" charset="-128"/>
                          <a:ea typeface="Meiryo" panose="020B0604030504040204" pitchFamily="34" charset="-128"/>
                        </a:rPr>
                        <a:t>  →各自保有</a:t>
                      </a:r>
                      <a:r>
                        <a:rPr kumimoji="1" lang="en-US" altLang="ja-JP" sz="1800" b="0" dirty="0">
                          <a:solidFill>
                            <a:schemeClr val="tx1"/>
                          </a:solidFill>
                          <a:latin typeface="Meiryo" panose="020B0604030504040204" pitchFamily="34" charset="-128"/>
                          <a:ea typeface="Meiryo" panose="020B0604030504040204" pitchFamily="34" charset="-128"/>
                        </a:rPr>
                        <a:t>(</a:t>
                      </a:r>
                      <a:r>
                        <a:rPr kumimoji="1" lang="ja-JP" altLang="en-US" sz="1800" b="0" dirty="0">
                          <a:solidFill>
                            <a:schemeClr val="tx1"/>
                          </a:solidFill>
                          <a:latin typeface="Meiryo" panose="020B0604030504040204" pitchFamily="34" charset="-128"/>
                          <a:ea typeface="Meiryo" panose="020B0604030504040204" pitchFamily="34" charset="-128"/>
                        </a:rPr>
                        <a:t>技術交流しない</a:t>
                      </a:r>
                      <a:r>
                        <a:rPr kumimoji="1" lang="en-US" altLang="ja-JP" sz="1800" b="0" dirty="0">
                          <a:solidFill>
                            <a:schemeClr val="tx1"/>
                          </a:solidFill>
                          <a:latin typeface="Meiryo" panose="020B0604030504040204" pitchFamily="34" charset="-128"/>
                          <a:ea typeface="Meiryo" panose="020B0604030504040204" pitchFamily="34" charset="-128"/>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896309"/>
                  </a:ext>
                </a:extLst>
              </a:tr>
            </a:tbl>
          </a:graphicData>
        </a:graphic>
      </p:graphicFrame>
      <p:sp>
        <p:nvSpPr>
          <p:cNvPr id="12" name="タイトル 1"/>
          <p:cNvSpPr txBox="1">
            <a:spLocks/>
          </p:cNvSpPr>
          <p:nvPr/>
        </p:nvSpPr>
        <p:spPr bwMode="auto">
          <a:xfrm>
            <a:off x="125088" y="647437"/>
            <a:ext cx="8352928" cy="50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2pPr>
            <a:lvl3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3pPr>
            <a:lvl4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4pPr>
            <a:lvl5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5pPr>
            <a:lvl6pPr marL="457200" algn="l" rtl="0" fontAlgn="base">
              <a:spcBef>
                <a:spcPct val="0"/>
              </a:spcBef>
              <a:spcAft>
                <a:spcPct val="0"/>
              </a:spcAft>
              <a:defRPr kumimoji="1" sz="3400">
                <a:solidFill>
                  <a:schemeClr val="tx2"/>
                </a:solidFill>
                <a:latin typeface="Arial" charset="0"/>
                <a:ea typeface="ＭＳ Ｐゴシック" pitchFamily="50" charset="-128"/>
              </a:defRPr>
            </a:lvl6pPr>
            <a:lvl7pPr marL="914400" algn="l" rtl="0" fontAlgn="base">
              <a:spcBef>
                <a:spcPct val="0"/>
              </a:spcBef>
              <a:spcAft>
                <a:spcPct val="0"/>
              </a:spcAft>
              <a:defRPr kumimoji="1" sz="3400">
                <a:solidFill>
                  <a:schemeClr val="tx2"/>
                </a:solidFill>
                <a:latin typeface="Arial" charset="0"/>
                <a:ea typeface="ＭＳ Ｐゴシック" pitchFamily="50" charset="-128"/>
              </a:defRPr>
            </a:lvl7pPr>
            <a:lvl8pPr marL="1371600" algn="l" rtl="0" fontAlgn="base">
              <a:spcBef>
                <a:spcPct val="0"/>
              </a:spcBef>
              <a:spcAft>
                <a:spcPct val="0"/>
              </a:spcAft>
              <a:defRPr kumimoji="1" sz="3400">
                <a:solidFill>
                  <a:schemeClr val="tx2"/>
                </a:solidFill>
                <a:latin typeface="Arial" charset="0"/>
                <a:ea typeface="ＭＳ Ｐゴシック" pitchFamily="50" charset="-128"/>
              </a:defRPr>
            </a:lvl8pPr>
            <a:lvl9pPr marL="1828800" algn="l" rtl="0" fontAlgn="base">
              <a:spcBef>
                <a:spcPct val="0"/>
              </a:spcBef>
              <a:spcAft>
                <a:spcPct val="0"/>
              </a:spcAft>
              <a:defRPr kumimoji="1" sz="3400">
                <a:solidFill>
                  <a:schemeClr val="tx2"/>
                </a:solidFill>
                <a:latin typeface="Arial" charset="0"/>
                <a:ea typeface="ＭＳ Ｐゴシック" pitchFamily="50" charset="-128"/>
              </a:defRPr>
            </a:lvl9pPr>
          </a:lstStyle>
          <a:p>
            <a:r>
              <a:rPr lang="ja-JP" altLang="en-US" sz="2000" u="sng" kern="0" dirty="0"/>
              <a:t>～事例１ ﾃﾞｰﾀ提供・</a:t>
            </a:r>
            <a:r>
              <a:rPr lang="en-US" altLang="ja-JP" sz="2000" u="sng" kern="0" dirty="0"/>
              <a:t>AI</a:t>
            </a:r>
            <a:r>
              <a:rPr lang="ja-JP" altLang="en-US" sz="2000" u="sng" kern="0" dirty="0"/>
              <a:t>活用事例　ﾍﾞﾝﾁｬｰ協業</a:t>
            </a:r>
            <a:r>
              <a:rPr lang="en-US" altLang="ja-JP" sz="2000" u="sng" kern="0" dirty="0"/>
              <a:t>(</a:t>
            </a:r>
            <a:r>
              <a:rPr lang="ja-JP" altLang="en-US" sz="2000" u="sng" kern="0" dirty="0"/>
              <a:t>機械翻訳</a:t>
            </a:r>
            <a:r>
              <a:rPr lang="en-US" altLang="ja-JP" sz="2000" u="sng" kern="0" dirty="0"/>
              <a:t>)</a:t>
            </a:r>
            <a:r>
              <a:rPr lang="ja-JP" altLang="en-US" sz="2000" u="sng" kern="0" dirty="0"/>
              <a:t>～</a:t>
            </a:r>
          </a:p>
        </p:txBody>
      </p:sp>
      <p:sp>
        <p:nvSpPr>
          <p:cNvPr id="7" name="コンテンツ プレースホルダー 2"/>
          <p:cNvSpPr txBox="1">
            <a:spLocks/>
          </p:cNvSpPr>
          <p:nvPr/>
        </p:nvSpPr>
        <p:spPr bwMode="auto">
          <a:xfrm>
            <a:off x="179512" y="1087905"/>
            <a:ext cx="8657205" cy="225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200" kern="0" dirty="0"/>
              <a:t>作業分担の観点から</a:t>
            </a:r>
            <a:r>
              <a:rPr lang="en-US" altLang="ja-JP" sz="2200" kern="0" dirty="0"/>
              <a:t>､</a:t>
            </a:r>
            <a:r>
              <a:rPr lang="ja-JP" altLang="en-US" sz="2200" kern="0" dirty="0"/>
              <a:t>ケース</a:t>
            </a:r>
            <a:r>
              <a:rPr lang="en-US" altLang="ja-JP" sz="2200" kern="0" dirty="0"/>
              <a:t>1-1</a:t>
            </a:r>
            <a:r>
              <a:rPr lang="ja-JP" altLang="en-US" sz="2200" kern="0" dirty="0"/>
              <a:t>では</a:t>
            </a:r>
            <a:r>
              <a:rPr lang="en-US" altLang="ja-JP" sz="2200" kern="0" dirty="0"/>
              <a:t>､</a:t>
            </a:r>
            <a:r>
              <a:rPr lang="ja-JP" altLang="en-US" sz="2200" kern="0" dirty="0"/>
              <a:t>翻訳ｴﾝｼﾞﾝの帰属は</a:t>
            </a:r>
            <a:r>
              <a:rPr lang="en-US" altLang="ja-JP" sz="2200" kern="0" dirty="0"/>
              <a:t>B1</a:t>
            </a:r>
            <a:r>
              <a:rPr lang="ja-JP" altLang="en-US" sz="2200" kern="0" dirty="0"/>
              <a:t>社に有利に働く為</a:t>
            </a:r>
            <a:r>
              <a:rPr lang="en-US" altLang="ja-JP" sz="2200" kern="0" dirty="0"/>
              <a:t>､A1</a:t>
            </a:r>
            <a:r>
              <a:rPr lang="ja-JP" altLang="en-US" sz="2200" kern="0" dirty="0"/>
              <a:t>社は</a:t>
            </a:r>
            <a:r>
              <a:rPr lang="en-US" altLang="ja-JP" sz="2200" kern="0" dirty="0"/>
              <a:t>､B1</a:t>
            </a:r>
            <a:r>
              <a:rPr lang="ja-JP" altLang="en-US" sz="2200" kern="0" dirty="0"/>
              <a:t>社の信用リスクを考慮せざるを得ず</a:t>
            </a:r>
            <a:r>
              <a:rPr lang="en-US" altLang="ja-JP" sz="2200" kern="0" dirty="0"/>
              <a:t>､</a:t>
            </a:r>
            <a:r>
              <a:rPr lang="ja-JP" altLang="en-US" sz="2200" kern="0" dirty="0"/>
              <a:t>自己のビジネスの安定性を図り</a:t>
            </a:r>
            <a:r>
              <a:rPr lang="en-US" altLang="ja-JP" sz="2200" kern="0" dirty="0"/>
              <a:t>､</a:t>
            </a:r>
            <a:r>
              <a:rPr lang="ja-JP" altLang="en-US" sz="2200" kern="0" dirty="0"/>
              <a:t>費用負担を代償にトレードオフで共有帰属を得た</a:t>
            </a:r>
            <a:r>
              <a:rPr lang="en-US" altLang="ja-JP" sz="2200" kern="0" dirty="0"/>
              <a:t>｡</a:t>
            </a:r>
          </a:p>
          <a:p>
            <a:pPr eaLnBrk="1"/>
            <a:r>
              <a:rPr lang="ja-JP" altLang="en-US" sz="2200" kern="0" dirty="0"/>
              <a:t>一方</a:t>
            </a:r>
            <a:r>
              <a:rPr lang="en-US" altLang="ja-JP" sz="2200" kern="0" dirty="0"/>
              <a:t>､</a:t>
            </a:r>
            <a:r>
              <a:rPr lang="ja-JP" altLang="en-US" sz="2200" kern="0" dirty="0"/>
              <a:t>ケース</a:t>
            </a:r>
            <a:r>
              <a:rPr lang="en-US" altLang="ja-JP" sz="2200" kern="0" dirty="0"/>
              <a:t>1-2</a:t>
            </a:r>
            <a:r>
              <a:rPr lang="ja-JP" altLang="en-US" sz="2200" kern="0" dirty="0"/>
              <a:t>では</a:t>
            </a:r>
            <a:r>
              <a:rPr lang="en-US" altLang="ja-JP" sz="2200" kern="0" dirty="0"/>
              <a:t>､</a:t>
            </a:r>
            <a:r>
              <a:rPr lang="ja-JP" altLang="en-US" sz="2200" kern="0" dirty="0"/>
              <a:t>翻訳ｴﾝｼﾞﾝはそれぞれ作成する為</a:t>
            </a:r>
            <a:r>
              <a:rPr lang="en-US" altLang="ja-JP" sz="2200" kern="0" dirty="0"/>
              <a:t>､</a:t>
            </a:r>
            <a:r>
              <a:rPr lang="ja-JP" altLang="en-US" sz="2200" kern="0" dirty="0"/>
              <a:t>帰属</a:t>
            </a:r>
            <a:r>
              <a:rPr lang="en-US" altLang="ja-JP" sz="2200" kern="0" dirty="0"/>
              <a:t>(B1</a:t>
            </a:r>
            <a:r>
              <a:rPr lang="ja-JP" altLang="en-US" sz="2200" kern="0" dirty="0"/>
              <a:t>社の信用リスク</a:t>
            </a:r>
            <a:r>
              <a:rPr lang="en-US" altLang="ja-JP" sz="2200" kern="0" dirty="0"/>
              <a:t>)</a:t>
            </a:r>
            <a:r>
              <a:rPr lang="ja-JP" altLang="en-US" sz="2200" kern="0" dirty="0"/>
              <a:t>は問題視されない</a:t>
            </a:r>
            <a:r>
              <a:rPr lang="en-US" altLang="ja-JP" sz="2200" kern="0" dirty="0"/>
              <a:t>｡</a:t>
            </a:r>
            <a:r>
              <a:rPr lang="ja-JP" altLang="en-US" sz="2200" kern="0" dirty="0"/>
              <a:t> 但し</a:t>
            </a:r>
            <a:r>
              <a:rPr lang="en-US" altLang="ja-JP" sz="2200" kern="0" dirty="0"/>
              <a:t>､A1</a:t>
            </a:r>
            <a:r>
              <a:rPr lang="ja-JP" altLang="en-US" sz="2200" kern="0" dirty="0"/>
              <a:t>社も作業に参加する為</a:t>
            </a:r>
            <a:r>
              <a:rPr lang="en-US" altLang="ja-JP" sz="2200" kern="0" dirty="0"/>
              <a:t>､</a:t>
            </a:r>
            <a:r>
              <a:rPr lang="ja-JP" altLang="en-US" sz="2200" kern="0" dirty="0"/>
              <a:t>技術コンタミやノウハウ流出が争点となり</a:t>
            </a:r>
            <a:r>
              <a:rPr lang="en-US" altLang="ja-JP" sz="2200" kern="0" dirty="0"/>
              <a:t>､</a:t>
            </a:r>
            <a:r>
              <a:rPr lang="ja-JP" altLang="en-US" sz="2200" kern="0" dirty="0"/>
              <a:t>必要な対策がとられた</a:t>
            </a:r>
            <a:r>
              <a:rPr lang="en-US" altLang="ja-JP" sz="2200" kern="0" dirty="0"/>
              <a:t>｡</a:t>
            </a:r>
          </a:p>
        </p:txBody>
      </p:sp>
    </p:spTree>
    <p:extLst>
      <p:ext uri="{BB962C8B-B14F-4D97-AF65-F5344CB8AC3E}">
        <p14:creationId xmlns:p14="http://schemas.microsoft.com/office/powerpoint/2010/main" val="3670708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24" y="53815"/>
            <a:ext cx="7632848" cy="503684"/>
          </a:xfrm>
        </p:spPr>
        <p:txBody>
          <a:bodyPr/>
          <a:lstStyle/>
          <a:p>
            <a:r>
              <a:rPr lang="ja-JP" altLang="en-US" dirty="0"/>
              <a:t>その他知財取扱いに与える影響因子に関する考察</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83709266"/>
              </p:ext>
            </p:extLst>
          </p:nvPr>
        </p:nvGraphicFramePr>
        <p:xfrm>
          <a:off x="251520" y="692696"/>
          <a:ext cx="8712968" cy="4800600"/>
        </p:xfrm>
        <a:graphic>
          <a:graphicData uri="http://schemas.openxmlformats.org/drawingml/2006/table">
            <a:tbl>
              <a:tblPr firstRow="1" bandRow="1">
                <a:tableStyleId>{073A0DAA-6AF3-43AB-8588-CEC1D06C72B9}</a:tableStyleId>
              </a:tblPr>
              <a:tblGrid>
                <a:gridCol w="108012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3816424">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tblGrid>
              <a:tr h="305383">
                <a:tc gridSpan="2">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影響因子</a:t>
                      </a: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知財取扱いへの影響</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参照部分</a:t>
                      </a:r>
                    </a:p>
                  </a:txBody>
                  <a:tcPr/>
                </a:tc>
                <a:extLst>
                  <a:ext uri="{0D108BD9-81ED-4DB2-BD59-A6C34878D82A}">
                    <a16:rowId xmlns:a16="http://schemas.microsoft.com/office/drawing/2014/main" xmlns="" val="10000"/>
                  </a:ext>
                </a:extLst>
              </a:tr>
              <a:tr h="527480">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パートナー</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企業規模、慣習の格差</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事業範囲が広く、機密データを多く保持する大企業は、より慎重な扱いとなることが多い</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次頁以降で解説</a:t>
                      </a:r>
                    </a:p>
                  </a:txBody>
                  <a:tcPr/>
                </a:tc>
                <a:extLst>
                  <a:ext uri="{0D108BD9-81ED-4DB2-BD59-A6C34878D82A}">
                    <a16:rowId xmlns:a16="http://schemas.microsoft.com/office/drawing/2014/main" xmlns="" val="10001"/>
                  </a:ext>
                </a:extLst>
              </a:tr>
              <a:tr h="527480">
                <a:tc rowSpan="3">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利活用の</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対象データ</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データ創出への寄与度</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（創出データの場合）</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寄与度</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金銭、技術等</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が高いと一般に有利になる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ケース</a:t>
                      </a:r>
                      <a:r>
                        <a:rPr kumimoji="1" lang="en-US" altLang="ja-JP" sz="1600" dirty="0">
                          <a:latin typeface="Meiryo UI" panose="020B0604030504040204" pitchFamily="50" charset="-128"/>
                          <a:ea typeface="Meiryo UI" panose="020B0604030504040204" pitchFamily="50" charset="-128"/>
                        </a:rPr>
                        <a:t>1-1</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考察</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52748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秘匿性・重要性</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秘匿性・重要性が高いとデータや関連知財の利用制限が課せられる場合がある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次頁以降で解説</a:t>
                      </a:r>
                    </a:p>
                  </a:txBody>
                  <a:tcPr/>
                </a:tc>
                <a:extLst>
                  <a:ext uri="{0D108BD9-81ED-4DB2-BD59-A6C34878D82A}">
                    <a16:rowId xmlns:a16="http://schemas.microsoft.com/office/drawing/2014/main" xmlns="" val="10003"/>
                  </a:ext>
                </a:extLst>
              </a:tr>
              <a:tr h="30538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個人情報の含有</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個人情報保護関連の法制度が影響する</a:t>
                      </a:r>
                    </a:p>
                  </a:txBody>
                  <a:tcPr/>
                </a:tc>
                <a:tc>
                  <a:txBody>
                    <a:bodyPr/>
                    <a:lstStyle/>
                    <a:p>
                      <a:pPr algn="l" eaLnBrk="1">
                        <a:lnSpc>
                          <a:spcPts val="1800"/>
                        </a:lnSpc>
                      </a:pPr>
                      <a:r>
                        <a:rPr kumimoji="1" lang="ja-JP" altLang="en-US" sz="1600" dirty="0">
                          <a:latin typeface="Meiryo UI" panose="020B0604030504040204" pitchFamily="50" charset="-128"/>
                          <a:ea typeface="Meiryo UI" panose="020B0604030504040204" pitchFamily="50" charset="-128"/>
                        </a:rPr>
                        <a:t>事例</a:t>
                      </a:r>
                      <a:r>
                        <a:rPr kumimoji="1" lang="en-US" altLang="ja-JP" sz="1600" dirty="0">
                          <a:latin typeface="Meiryo UI" panose="020B0604030504040204" pitchFamily="50" charset="-128"/>
                          <a:ea typeface="Meiryo UI" panose="020B0604030504040204" pitchFamily="50" charset="-128"/>
                        </a:rPr>
                        <a:t>(2)</a:t>
                      </a:r>
                      <a:r>
                        <a:rPr kumimoji="1" lang="ja-JP" altLang="en-US" sz="1600" dirty="0" err="1">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4"/>
                  </a:ext>
                </a:extLst>
              </a:tr>
              <a:tr h="527480">
                <a:tc rowSpan="2">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データ処理</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機械学習への寄与度</a:t>
                      </a:r>
                      <a:endParaRPr kumimoji="1" lang="en-US" altLang="ja-JP" sz="1600" dirty="0">
                        <a:latin typeface="Meiryo UI" panose="020B0604030504040204" pitchFamily="50" charset="-128"/>
                        <a:ea typeface="Meiryo UI" panose="020B0604030504040204" pitchFamily="50" charset="-128"/>
                      </a:endParaRPr>
                    </a:p>
                    <a:p>
                      <a:pPr eaLnBrk="1">
                        <a:lnSpc>
                          <a:spcPts val="18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活用の場合）</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寄与度</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データ提供、金銭、技術等</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が高いと一般に有利になる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ケース</a:t>
                      </a:r>
                      <a:r>
                        <a:rPr kumimoji="1" lang="en-US" altLang="ja-JP" sz="1600" dirty="0">
                          <a:latin typeface="Meiryo UI" panose="020B0604030504040204" pitchFamily="50" charset="-128"/>
                          <a:ea typeface="Meiryo UI" panose="020B0604030504040204" pitchFamily="50" charset="-128"/>
                        </a:rPr>
                        <a:t>2-1</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考察</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5"/>
                  </a:ext>
                </a:extLst>
              </a:tr>
              <a:tr h="30538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プラットフォームの使用</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プラットフォーマーの</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標準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契約が影響する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事例</a:t>
                      </a:r>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6"/>
                  </a:ext>
                </a:extLst>
              </a:tr>
              <a:tr h="527480">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創出された</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知財</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汎用性の高さ</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利用条件の想定パターンが増え交渉が複雑になる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次頁以降で解説</a:t>
                      </a:r>
                    </a:p>
                  </a:txBody>
                  <a:tcPr/>
                </a:tc>
                <a:extLst>
                  <a:ext uri="{0D108BD9-81ED-4DB2-BD59-A6C34878D82A}">
                    <a16:rowId xmlns:a16="http://schemas.microsoft.com/office/drawing/2014/main" xmlns="" val="10007"/>
                  </a:ext>
                </a:extLst>
              </a:tr>
              <a:tr h="527480">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サービス</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提供先</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第三者ユーザ </a:t>
                      </a:r>
                      <a:r>
                        <a:rPr kumimoji="1" lang="en-US" altLang="ja-JP" sz="1600" dirty="0">
                          <a:latin typeface="Meiryo UI" panose="020B0604030504040204" pitchFamily="50" charset="-128"/>
                          <a:ea typeface="Meiryo UI" panose="020B0604030504040204" pitchFamily="50" charset="-128"/>
                        </a:rPr>
                        <a:t>or</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協業主体の社内のみ</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第三者ユーザに提供する場合はビジネスモデルを考慮して利用条件を定める必要がある</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次頁以降で解説</a:t>
                      </a:r>
                    </a:p>
                  </a:txBody>
                  <a:tcPr/>
                </a:tc>
                <a:extLst>
                  <a:ext uri="{0D108BD9-81ED-4DB2-BD59-A6C34878D82A}">
                    <a16:rowId xmlns:a16="http://schemas.microsoft.com/office/drawing/2014/main" xmlns="" val="10008"/>
                  </a:ext>
                </a:extLst>
              </a:tr>
              <a:tr h="527480">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利用データ</a:t>
                      </a:r>
                    </a:p>
                  </a:txBody>
                  <a:tcPr marL="36000" marR="36000"/>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サービス改善への活用</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サービス提供先の利用データや再利用モデル</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活用の場合</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の取扱いを定める必要あり</a:t>
                      </a:r>
                    </a:p>
                  </a:txBody>
                  <a:tcPr/>
                </a:tc>
                <a:tc>
                  <a:txBody>
                    <a:bodyPr/>
                    <a:lstStyle/>
                    <a:p>
                      <a:pPr eaLnBrk="1">
                        <a:lnSpc>
                          <a:spcPts val="1800"/>
                        </a:lnSpc>
                      </a:pPr>
                      <a:r>
                        <a:rPr kumimoji="1" lang="ja-JP" altLang="en-US" sz="1600" dirty="0">
                          <a:latin typeface="Meiryo UI" panose="020B0604030504040204" pitchFamily="50" charset="-128"/>
                          <a:ea typeface="Meiryo UI" panose="020B0604030504040204" pitchFamily="50" charset="-128"/>
                        </a:rPr>
                        <a:t>事例</a:t>
                      </a:r>
                      <a:r>
                        <a:rPr kumimoji="1" lang="en-US" altLang="ja-JP" sz="1600" dirty="0">
                          <a:latin typeface="Meiryo UI" panose="020B0604030504040204" pitchFamily="50" charset="-128"/>
                          <a:ea typeface="Meiryo UI" panose="020B0604030504040204" pitchFamily="50" charset="-128"/>
                        </a:rPr>
                        <a:t>(1)</a:t>
                      </a:r>
                      <a:r>
                        <a:rPr kumimoji="1" lang="ja-JP" altLang="en-US" sz="1600" dirty="0" err="1">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9"/>
                  </a:ext>
                </a:extLst>
              </a:tr>
            </a:tbl>
          </a:graphicData>
        </a:graphic>
      </p:graphicFrame>
      <p:sp>
        <p:nvSpPr>
          <p:cNvPr id="7" name="正方形/長方形 6"/>
          <p:cNvSpPr/>
          <p:nvPr/>
        </p:nvSpPr>
        <p:spPr>
          <a:xfrm>
            <a:off x="1043608" y="5883623"/>
            <a:ext cx="1080120" cy="4942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利活用の対象データ</a:t>
            </a:r>
          </a:p>
        </p:txBody>
      </p:sp>
      <p:sp>
        <p:nvSpPr>
          <p:cNvPr id="12" name="正方形/長方形 11"/>
          <p:cNvSpPr/>
          <p:nvPr/>
        </p:nvSpPr>
        <p:spPr>
          <a:xfrm>
            <a:off x="3635896" y="5883623"/>
            <a:ext cx="1152128" cy="5040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創出された</a:t>
            </a:r>
            <a:r>
              <a:rPr kumimoji="1" lang="en-US" altLang="ja-JP" sz="1600" dirty="0">
                <a:solidFill>
                  <a:schemeClr val="tx2"/>
                </a:solidFill>
                <a:latin typeface="Meiryo UI" panose="020B0604030504040204" pitchFamily="50" charset="-128"/>
                <a:ea typeface="Meiryo UI" panose="020B0604030504040204" pitchFamily="50" charset="-128"/>
              </a:rPr>
              <a:t/>
            </a:r>
            <a:br>
              <a:rPr kumimoji="1" lang="en-US" altLang="ja-JP" sz="1600" dirty="0">
                <a:solidFill>
                  <a:schemeClr val="tx2"/>
                </a:solidFill>
                <a:latin typeface="Meiryo UI" panose="020B0604030504040204" pitchFamily="50" charset="-128"/>
                <a:ea typeface="Meiryo UI" panose="020B0604030504040204" pitchFamily="50" charset="-128"/>
              </a:rPr>
            </a:br>
            <a:r>
              <a:rPr kumimoji="1" lang="ja-JP" altLang="en-US" sz="1600" dirty="0">
                <a:solidFill>
                  <a:schemeClr val="tx2"/>
                </a:solidFill>
                <a:latin typeface="Meiryo UI" panose="020B0604030504040204" pitchFamily="50" charset="-128"/>
                <a:ea typeface="Meiryo UI" panose="020B0604030504040204" pitchFamily="50" charset="-128"/>
              </a:rPr>
              <a:t>知財</a:t>
            </a:r>
          </a:p>
        </p:txBody>
      </p:sp>
      <p:sp>
        <p:nvSpPr>
          <p:cNvPr id="13" name="正方形/長方形 12"/>
          <p:cNvSpPr/>
          <p:nvPr/>
        </p:nvSpPr>
        <p:spPr>
          <a:xfrm>
            <a:off x="7884368" y="5883623"/>
            <a:ext cx="864096" cy="4942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サービス</a:t>
            </a:r>
            <a:endParaRPr kumimoji="1" lang="en-US" altLang="ja-JP" sz="1600" dirty="0">
              <a:solidFill>
                <a:schemeClr val="tx2"/>
              </a:solidFill>
              <a:latin typeface="Meiryo UI" panose="020B0604030504040204" pitchFamily="50" charset="-128"/>
              <a:ea typeface="Meiryo UI" panose="020B0604030504040204" pitchFamily="50" charset="-128"/>
            </a:endParaRPr>
          </a:p>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提供先</a:t>
            </a:r>
          </a:p>
        </p:txBody>
      </p:sp>
      <p:cxnSp>
        <p:nvCxnSpPr>
          <p:cNvPr id="17" name="直線矢印コネクタ 16"/>
          <p:cNvCxnSpPr>
            <a:stCxn id="7" idx="3"/>
            <a:endCxn id="12" idx="1"/>
          </p:cNvCxnSpPr>
          <p:nvPr/>
        </p:nvCxnSpPr>
        <p:spPr>
          <a:xfrm>
            <a:off x="2123728" y="6130732"/>
            <a:ext cx="1512168" cy="491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411760" y="5883623"/>
            <a:ext cx="864096" cy="50405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データ</a:t>
            </a:r>
            <a:r>
              <a:rPr kumimoji="1" lang="en-US" altLang="ja-JP" sz="1600" dirty="0">
                <a:solidFill>
                  <a:schemeClr val="tx2"/>
                </a:solidFill>
                <a:latin typeface="Meiryo UI" panose="020B0604030504040204" pitchFamily="50" charset="-128"/>
                <a:ea typeface="Meiryo UI" panose="020B0604030504040204" pitchFamily="50" charset="-128"/>
              </a:rPr>
              <a:t/>
            </a:r>
            <a:br>
              <a:rPr kumimoji="1" lang="en-US" altLang="ja-JP" sz="1600" dirty="0">
                <a:solidFill>
                  <a:schemeClr val="tx2"/>
                </a:solidFill>
                <a:latin typeface="Meiryo UI" panose="020B0604030504040204" pitchFamily="50" charset="-128"/>
                <a:ea typeface="Meiryo UI" panose="020B0604030504040204" pitchFamily="50" charset="-128"/>
              </a:rPr>
            </a:br>
            <a:r>
              <a:rPr kumimoji="1" lang="ja-JP" altLang="en-US" sz="1600" dirty="0">
                <a:solidFill>
                  <a:schemeClr val="tx2"/>
                </a:solidFill>
                <a:latin typeface="Meiryo UI" panose="020B0604030504040204" pitchFamily="50" charset="-128"/>
                <a:ea typeface="Meiryo UI" panose="020B0604030504040204" pitchFamily="50" charset="-128"/>
              </a:rPr>
              <a:t>処理</a:t>
            </a:r>
          </a:p>
        </p:txBody>
      </p:sp>
      <p:cxnSp>
        <p:nvCxnSpPr>
          <p:cNvPr id="22" name="カギ線コネクタ 21"/>
          <p:cNvCxnSpPr>
            <a:stCxn id="13" idx="2"/>
            <a:endCxn id="15" idx="3"/>
          </p:cNvCxnSpPr>
          <p:nvPr/>
        </p:nvCxnSpPr>
        <p:spPr>
          <a:xfrm rot="5400000">
            <a:off x="7994618" y="6203545"/>
            <a:ext cx="147503" cy="496095"/>
          </a:xfrm>
          <a:prstGeom prst="bentConnector2">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516216" y="6381328"/>
            <a:ext cx="1304105" cy="288032"/>
          </a:xfrm>
          <a:prstGeom prst="rect">
            <a:avLst/>
          </a:prstGeom>
          <a:solidFill>
            <a:schemeClr val="bg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利用データ</a:t>
            </a:r>
          </a:p>
        </p:txBody>
      </p:sp>
      <p:cxnSp>
        <p:nvCxnSpPr>
          <p:cNvPr id="46" name="直線矢印コネクタ 45"/>
          <p:cNvCxnSpPr>
            <a:stCxn id="12" idx="3"/>
            <a:endCxn id="13" idx="1"/>
          </p:cNvCxnSpPr>
          <p:nvPr/>
        </p:nvCxnSpPr>
        <p:spPr>
          <a:xfrm flipV="1">
            <a:off x="4788024" y="6130732"/>
            <a:ext cx="3096344" cy="491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5148064" y="5883621"/>
            <a:ext cx="1170688" cy="49421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600" dirty="0">
                <a:solidFill>
                  <a:schemeClr val="tx2"/>
                </a:solidFill>
                <a:latin typeface="Meiryo UI" panose="020B0604030504040204" pitchFamily="50" charset="-128"/>
                <a:ea typeface="Meiryo UI" panose="020B0604030504040204" pitchFamily="50" charset="-128"/>
              </a:rPr>
              <a:t>サービス</a:t>
            </a:r>
            <a:r>
              <a:rPr kumimoji="1" lang="en-US" altLang="ja-JP" sz="1600" dirty="0">
                <a:solidFill>
                  <a:schemeClr val="tx2"/>
                </a:solidFill>
                <a:latin typeface="Meiryo UI" panose="020B0604030504040204" pitchFamily="50" charset="-128"/>
                <a:ea typeface="Meiryo UI" panose="020B0604030504040204" pitchFamily="50" charset="-128"/>
              </a:rPr>
              <a:t/>
            </a:r>
            <a:br>
              <a:rPr kumimoji="1" lang="en-US" altLang="ja-JP" sz="1600" dirty="0">
                <a:solidFill>
                  <a:schemeClr val="tx2"/>
                </a:solidFill>
                <a:latin typeface="Meiryo UI" panose="020B0604030504040204" pitchFamily="50" charset="-128"/>
                <a:ea typeface="Meiryo UI" panose="020B0604030504040204" pitchFamily="50" charset="-128"/>
              </a:rPr>
            </a:br>
            <a:r>
              <a:rPr kumimoji="1" lang="ja-JP" altLang="en-US" sz="1600" dirty="0">
                <a:solidFill>
                  <a:schemeClr val="tx2"/>
                </a:solidFill>
                <a:latin typeface="Meiryo UI" panose="020B0604030504040204" pitchFamily="50" charset="-128"/>
                <a:ea typeface="Meiryo UI" panose="020B0604030504040204" pitchFamily="50" charset="-128"/>
              </a:rPr>
              <a:t>構築・提供</a:t>
            </a:r>
          </a:p>
        </p:txBody>
      </p:sp>
      <p:sp>
        <p:nvSpPr>
          <p:cNvPr id="66" name="角丸四角形 65"/>
          <p:cNvSpPr/>
          <p:nvPr/>
        </p:nvSpPr>
        <p:spPr>
          <a:xfrm>
            <a:off x="251520" y="5608290"/>
            <a:ext cx="6192688" cy="983435"/>
          </a:xfrm>
          <a:prstGeom prst="round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kumimoji="1" lang="ja-JP" altLang="en-US"/>
          </a:p>
        </p:txBody>
      </p:sp>
      <p:sp>
        <p:nvSpPr>
          <p:cNvPr id="64" name="正方形/長方形 63"/>
          <p:cNvSpPr/>
          <p:nvPr/>
        </p:nvSpPr>
        <p:spPr>
          <a:xfrm>
            <a:off x="251520" y="5589240"/>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1600" dirty="0">
                <a:solidFill>
                  <a:schemeClr val="tx2"/>
                </a:solidFill>
                <a:latin typeface="Meiryo UI" panose="020B0604030504040204" pitchFamily="50" charset="-128"/>
                <a:ea typeface="Meiryo UI" panose="020B0604030504040204" pitchFamily="50" charset="-128"/>
              </a:rPr>
              <a:t>パートナーとの協業範囲</a:t>
            </a:r>
            <a:endParaRPr kumimoji="1" lang="ja-JP" altLang="en-US" sz="1600" dirty="0">
              <a:solidFill>
                <a:schemeClr val="tx2"/>
              </a:solidFill>
              <a:latin typeface="Meiryo UI" panose="020B0604030504040204" pitchFamily="50" charset="-128"/>
              <a:ea typeface="Meiryo UI" panose="020B0604030504040204" pitchFamily="50" charset="-128"/>
            </a:endParaRPr>
          </a:p>
        </p:txBody>
      </p:sp>
      <p:cxnSp>
        <p:nvCxnSpPr>
          <p:cNvPr id="74" name="カギ線コネクタ 73"/>
          <p:cNvCxnSpPr>
            <a:stCxn id="15" idx="1"/>
            <a:endCxn id="7" idx="2"/>
          </p:cNvCxnSpPr>
          <p:nvPr/>
        </p:nvCxnSpPr>
        <p:spPr>
          <a:xfrm rot="10800000">
            <a:off x="1583668" y="6377842"/>
            <a:ext cx="4932548" cy="147503"/>
          </a:xfrm>
          <a:prstGeom prst="bentConnector2">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97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24" y="53815"/>
            <a:ext cx="7632848" cy="503684"/>
          </a:xfrm>
        </p:spPr>
        <p:txBody>
          <a:bodyPr/>
          <a:lstStyle/>
          <a:p>
            <a:r>
              <a:rPr lang="ja-JP" altLang="en-US" dirty="0"/>
              <a:t>その他知財取扱いに与える影響因子に関する考察</a:t>
            </a:r>
            <a:endParaRPr kumimoji="1" lang="ja-JP" altLang="en-US" dirty="0"/>
          </a:p>
        </p:txBody>
      </p:sp>
      <p:sp>
        <p:nvSpPr>
          <p:cNvPr id="3" name="コンテンツ プレースホルダー 2"/>
          <p:cNvSpPr>
            <a:spLocks noGrp="1"/>
          </p:cNvSpPr>
          <p:nvPr>
            <p:ph idx="1"/>
          </p:nvPr>
        </p:nvSpPr>
        <p:spPr>
          <a:xfrm>
            <a:off x="179512" y="692696"/>
            <a:ext cx="8465720" cy="5100027"/>
          </a:xfrm>
        </p:spPr>
        <p:txBody>
          <a:bodyPr/>
          <a:lstStyle/>
          <a:p>
            <a:pPr eaLnBrk="1"/>
            <a:r>
              <a:rPr lang="ja-JP" altLang="en-US" sz="2800" dirty="0"/>
              <a:t>パートナーの企業規模・慣習による格差</a:t>
            </a:r>
            <a:endParaRPr lang="en-US" altLang="ja-JP" sz="2800" dirty="0"/>
          </a:p>
          <a:p>
            <a:pPr lvl="1" eaLnBrk="1"/>
            <a:r>
              <a:rPr lang="ja-JP" altLang="en-US" sz="2400" dirty="0"/>
              <a:t>ベンチャー、中小企業はデータ利活用に関し比較的オープンだが、事業範囲が広く、機密データを多く保持する大企業は、契約に際し、より慎重となることが多い。</a:t>
            </a:r>
            <a:endParaRPr lang="en-US" altLang="ja-JP" sz="2400" dirty="0"/>
          </a:p>
          <a:p>
            <a:pPr eaLnBrk="1"/>
            <a:r>
              <a:rPr lang="ja-JP" altLang="en-US" sz="2800" dirty="0"/>
              <a:t>データの秘匿性、重要性</a:t>
            </a:r>
            <a:endParaRPr lang="en-US" altLang="ja-JP" sz="2800" dirty="0"/>
          </a:p>
          <a:p>
            <a:pPr lvl="1" eaLnBrk="1"/>
            <a:r>
              <a:rPr kumimoji="1" lang="ja-JP" altLang="en-US" sz="2400" dirty="0"/>
              <a:t>採用技術、業界慣習等により秘匿性、重要性が異なる。オープンデータに</a:t>
            </a:r>
            <a:r>
              <a:rPr lang="ja-JP" altLang="en-US" sz="2400" dirty="0"/>
              <a:t>近い気象情報、列車等の運行状況データは</a:t>
            </a:r>
            <a:r>
              <a:rPr kumimoji="1" lang="ja-JP" altLang="en-US" sz="2400" dirty="0"/>
              <a:t>利用条件も緩やかだが、</a:t>
            </a:r>
            <a:r>
              <a:rPr lang="ja-JP" altLang="en-US" sz="2400" dirty="0"/>
              <a:t>工場・プラント等の稼働データの解析はデータオーナーの事業状況（内情）の示唆につながるため、利用条件の縛りも多い。国家機密に関わるデータ</a:t>
            </a:r>
            <a:r>
              <a:rPr lang="en-US" altLang="ja-JP" sz="2400" dirty="0"/>
              <a:t>(</a:t>
            </a:r>
            <a:r>
              <a:rPr lang="ja-JP" altLang="en-US" sz="2400" dirty="0"/>
              <a:t>防衛等</a:t>
            </a:r>
            <a:r>
              <a:rPr lang="en-US" altLang="ja-JP" sz="2400" dirty="0"/>
              <a:t>)</a:t>
            </a:r>
            <a:r>
              <a:rPr lang="ja-JP" altLang="en-US" sz="2400" dirty="0"/>
              <a:t>は機密性が高い。一方、業界に関わらず個人情報を取り扱う事業者のデータ取り扱い上のリスクは高い。</a:t>
            </a:r>
            <a:endParaRPr lang="en-US" altLang="ja-JP" sz="2400" dirty="0"/>
          </a:p>
          <a:p>
            <a:pPr lvl="1" eaLnBrk="1"/>
            <a:r>
              <a:rPr kumimoji="1" lang="ja-JP" altLang="en-US" sz="2400" dirty="0"/>
              <a:t>本事例の中では、ケース２－１の顔認証データが</a:t>
            </a:r>
            <a:r>
              <a:rPr kumimoji="1" lang="en-US" altLang="ja-JP" sz="2400" dirty="0"/>
              <a:t>B2</a:t>
            </a:r>
            <a:r>
              <a:rPr kumimoji="1" lang="ja-JP" altLang="en-US" sz="2400" dirty="0"/>
              <a:t>社検証中のコア技術に関わる重要データであり、秘匿に拘っている。</a:t>
            </a:r>
            <a:endParaRPr kumimoji="1" lang="en-US" altLang="ja-JP" sz="24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73</a:t>
            </a:fld>
            <a:endParaRPr lang="en-US" altLang="ja-JP"/>
          </a:p>
        </p:txBody>
      </p:sp>
    </p:spTree>
    <p:extLst>
      <p:ext uri="{BB962C8B-B14F-4D97-AF65-F5344CB8AC3E}">
        <p14:creationId xmlns:p14="http://schemas.microsoft.com/office/powerpoint/2010/main" val="464090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24" y="53815"/>
            <a:ext cx="7632848" cy="503684"/>
          </a:xfrm>
        </p:spPr>
        <p:txBody>
          <a:bodyPr/>
          <a:lstStyle/>
          <a:p>
            <a:r>
              <a:rPr lang="ja-JP" altLang="en-US" dirty="0"/>
              <a:t>その他知財取扱いに与える影響因子に関する考察</a:t>
            </a:r>
            <a:endParaRPr kumimoji="1" lang="ja-JP" altLang="en-US" dirty="0"/>
          </a:p>
        </p:txBody>
      </p:sp>
      <p:sp>
        <p:nvSpPr>
          <p:cNvPr id="3" name="コンテンツ プレースホルダー 2"/>
          <p:cNvSpPr>
            <a:spLocks noGrp="1"/>
          </p:cNvSpPr>
          <p:nvPr>
            <p:ph idx="1"/>
          </p:nvPr>
        </p:nvSpPr>
        <p:spPr>
          <a:xfrm>
            <a:off x="107504" y="692696"/>
            <a:ext cx="8928992" cy="5100027"/>
          </a:xfrm>
        </p:spPr>
        <p:txBody>
          <a:bodyPr/>
          <a:lstStyle/>
          <a:p>
            <a:r>
              <a:rPr lang="ja-JP" altLang="en-US" sz="2800" dirty="0"/>
              <a:t>創出された知財の汎用性、サービスの提供先</a:t>
            </a:r>
            <a:endParaRPr lang="en-US" altLang="ja-JP" sz="2800" dirty="0"/>
          </a:p>
          <a:p>
            <a:pPr lvl="1"/>
            <a:r>
              <a:rPr lang="ja-JP" altLang="en-US" sz="2400" dirty="0"/>
              <a:t>多様なユーザに展開可能な汎用性の高い知財が創出された場合は、想定可能な利用パターンが増加するため、知財の帰属や利用条件の交渉は一般に複雑となる。協業目的の用途しか使えない汎用性の低い場合は、特定の利用条件に限った交渉で十分となる。</a:t>
            </a:r>
            <a:endParaRPr lang="en-US" altLang="ja-JP" sz="2400" dirty="0"/>
          </a:p>
          <a:p>
            <a:pPr lvl="1" eaLnBrk="1"/>
            <a:r>
              <a:rPr lang="ja-JP" altLang="en-US" sz="2400" dirty="0"/>
              <a:t>サービスの適用先として、協業主体が社内でのみ使用する場合</a:t>
            </a:r>
            <a:r>
              <a:rPr lang="en-US" altLang="ja-JP" sz="2400" dirty="0"/>
              <a:t>(</a:t>
            </a:r>
            <a:r>
              <a:rPr lang="ja-JP" altLang="en-US" sz="2400" dirty="0"/>
              <a:t>例えば特定の生産ラインの不具合検知システム</a:t>
            </a:r>
            <a:r>
              <a:rPr lang="en-US" altLang="ja-JP" sz="2400" dirty="0"/>
              <a:t>)</a:t>
            </a:r>
            <a:r>
              <a:rPr lang="ja-JP" altLang="en-US" sz="2400" dirty="0"/>
              <a:t>では、利用条件は社内利用のみ考慮すればよく、シンプルに設定できる。第三者のユーザ向けにサービスを提供する場合には、ビジネスモデルを含めた総合的な見地から、利用条件を定める必要がある。</a:t>
            </a:r>
            <a:endParaRPr lang="en-US" altLang="ja-JP" sz="2400" dirty="0"/>
          </a:p>
          <a:p>
            <a:pPr lvl="1"/>
            <a:r>
              <a:rPr lang="ja-JP" altLang="en-US" sz="2400" dirty="0"/>
              <a:t>本事例では、創出された知財に汎用性があり、第三者のユーザ向けのサービスを想定した契約となっており、比較的利用条件の交渉が複雑になっている。逆に、知財に汎用性がなく、社内でのみ活用する場合には、通常の契約や交渉で十分対応可能である。</a:t>
            </a:r>
            <a:endParaRPr lang="en-US" altLang="ja-JP" sz="24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74</a:t>
            </a:fld>
            <a:endParaRPr lang="en-US" altLang="ja-JP"/>
          </a:p>
        </p:txBody>
      </p:sp>
    </p:spTree>
    <p:extLst>
      <p:ext uri="{BB962C8B-B14F-4D97-AF65-F5344CB8AC3E}">
        <p14:creationId xmlns:p14="http://schemas.microsoft.com/office/powerpoint/2010/main" val="3574165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24" y="53815"/>
            <a:ext cx="7632848" cy="503684"/>
          </a:xfrm>
        </p:spPr>
        <p:txBody>
          <a:bodyPr/>
          <a:lstStyle/>
          <a:p>
            <a:r>
              <a:rPr kumimoji="1" lang="ja-JP" altLang="en-US" dirty="0"/>
              <a:t>交渉の基本スタンス</a:t>
            </a:r>
          </a:p>
        </p:txBody>
      </p:sp>
      <p:sp>
        <p:nvSpPr>
          <p:cNvPr id="3" name="コンテンツ プレースホルダー 2"/>
          <p:cNvSpPr>
            <a:spLocks noGrp="1"/>
          </p:cNvSpPr>
          <p:nvPr>
            <p:ph idx="1"/>
          </p:nvPr>
        </p:nvSpPr>
        <p:spPr>
          <a:xfrm>
            <a:off x="323528" y="2361421"/>
            <a:ext cx="8640960" cy="2651755"/>
          </a:xfrm>
        </p:spPr>
        <p:txBody>
          <a:bodyPr/>
          <a:lstStyle/>
          <a:p>
            <a:pPr marL="0" indent="0" eaLnBrk="1">
              <a:buNone/>
            </a:pPr>
            <a:r>
              <a:rPr lang="ja-JP" altLang="en-US" sz="2000" dirty="0"/>
              <a:t>解説</a:t>
            </a:r>
            <a:endParaRPr lang="en-US" altLang="ja-JP" sz="2000" dirty="0"/>
          </a:p>
          <a:p>
            <a:pPr eaLnBrk="1">
              <a:buFont typeface="Wingdings" panose="05000000000000000000" pitchFamily="2" charset="2"/>
              <a:buChar char="l"/>
            </a:pPr>
            <a:r>
              <a:rPr lang="ja-JP" altLang="en-US" sz="2000" dirty="0"/>
              <a:t>データ利活用に関する契約は、法制度や定説が定まっていない過渡期にある。</a:t>
            </a:r>
            <a:endParaRPr lang="en-US" altLang="ja-JP" sz="2000" dirty="0"/>
          </a:p>
          <a:p>
            <a:pPr eaLnBrk="1">
              <a:buFont typeface="Wingdings" panose="05000000000000000000" pitchFamily="2" charset="2"/>
              <a:buChar char="l"/>
            </a:pPr>
            <a:r>
              <a:rPr lang="ja-JP" altLang="en-US" sz="2000" dirty="0"/>
              <a:t>そのため、固定観念に捕らわれない柔軟な発想が必要である。例えば通常契約用のひな形に固執するのではなく、他社の事例や社外専門家の意見を積極的に情報収集して、自らの手で新たな契約ひな形を創造していく姿勢が求められる。</a:t>
            </a:r>
            <a:endParaRPr lang="en-US" altLang="ja-JP" sz="2000" dirty="0"/>
          </a:p>
          <a:p>
            <a:pPr eaLnBrk="1">
              <a:buFont typeface="Wingdings" panose="05000000000000000000" pitchFamily="2" charset="2"/>
              <a:buChar char="l"/>
            </a:pPr>
            <a:r>
              <a:rPr lang="ja-JP" altLang="en-US" sz="2000" dirty="0"/>
              <a:t>また、複数の当事者間の見解を素直に受け入れ、合理的な着地点を探るバランス感覚も必要である。その際には、交渉相手のニーズを聞くのは勿論のこと、自社の意見が定まっていない場合もあるので自社内のすり合わせにも注力する。さらにデータ利活用は社会的なインパクトが大きなものも多く、社会の風潮や社会的受容性</a:t>
            </a:r>
            <a:r>
              <a:rPr lang="en-US" altLang="ja-JP" sz="2000" dirty="0"/>
              <a:t>(</a:t>
            </a:r>
            <a:r>
              <a:rPr lang="ja-JP" altLang="en-US" sz="2000" dirty="0"/>
              <a:t>世間</a:t>
            </a:r>
            <a:r>
              <a:rPr lang="en-US" altLang="ja-JP" sz="2000" dirty="0"/>
              <a:t>)</a:t>
            </a:r>
            <a:r>
              <a:rPr lang="ja-JP" altLang="en-US" sz="2000" dirty="0"/>
              <a:t>を考慮することも重要と考える。</a:t>
            </a:r>
            <a:endParaRPr lang="en-US" altLang="ja-JP" sz="2000" dirty="0"/>
          </a:p>
          <a:p>
            <a:pPr eaLnBrk="1">
              <a:buFont typeface="Wingdings" panose="05000000000000000000" pitchFamily="2" charset="2"/>
              <a:buChar char="l"/>
            </a:pPr>
            <a:r>
              <a:rPr lang="ja-JP" altLang="en-US" sz="2000" dirty="0"/>
              <a:t>但し、合理的な着地点を探るのは簡単ではない。データ利活用の類似契約事例があれば、条件</a:t>
            </a:r>
            <a:r>
              <a:rPr lang="en-US" altLang="ja-JP" sz="2000" dirty="0"/>
              <a:t>(</a:t>
            </a:r>
            <a:r>
              <a:rPr lang="ja-JP" altLang="en-US" sz="2000" dirty="0"/>
              <a:t>知財取扱いに与える影響因子</a:t>
            </a:r>
            <a:r>
              <a:rPr lang="en-US" altLang="ja-JP" sz="2000" dirty="0"/>
              <a:t>)</a:t>
            </a:r>
            <a:r>
              <a:rPr lang="ja-JP" altLang="en-US" sz="2000" dirty="0"/>
              <a:t>の差異に注意して適宜参照</a:t>
            </a:r>
            <a:r>
              <a:rPr lang="en-US" altLang="ja-JP" sz="2000" dirty="0"/>
              <a:t>(</a:t>
            </a:r>
            <a:r>
              <a:rPr lang="ja-JP" altLang="en-US" sz="2000" dirty="0"/>
              <a:t>変更</a:t>
            </a:r>
            <a:r>
              <a:rPr lang="en-US" altLang="ja-JP" sz="2000" dirty="0"/>
              <a:t>)</a:t>
            </a:r>
            <a:r>
              <a:rPr lang="ja-JP" altLang="en-US" sz="2000" dirty="0"/>
              <a:t>するアプローチも有効である。</a:t>
            </a:r>
            <a:endParaRPr lang="en-US" altLang="ja-JP"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75</a:t>
            </a:fld>
            <a:endParaRPr lang="en-US" altLang="ja-JP"/>
          </a:p>
        </p:txBody>
      </p:sp>
      <p:sp>
        <p:nvSpPr>
          <p:cNvPr id="6" name="コンテンツ プレースホルダー 2"/>
          <p:cNvSpPr txBox="1">
            <a:spLocks/>
          </p:cNvSpPr>
          <p:nvPr/>
        </p:nvSpPr>
        <p:spPr bwMode="auto">
          <a:xfrm>
            <a:off x="323528" y="692696"/>
            <a:ext cx="8568952" cy="17281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rtl="0" eaLnBrk="0" fontAlgn="base" hangingPunct="0">
              <a:spcBef>
                <a:spcPct val="20000"/>
              </a:spcBef>
              <a:spcAft>
                <a:spcPct val="0"/>
              </a:spcAft>
              <a:buChar char="»"/>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kern="0" dirty="0"/>
              <a:t>自社及び業界の商慣行にとらわれない柔軟な発想で臨む。</a:t>
            </a:r>
            <a:endParaRPr lang="en-US" altLang="ja-JP" kern="0" dirty="0"/>
          </a:p>
          <a:p>
            <a:pPr eaLnBrk="1"/>
            <a:r>
              <a:rPr lang="ja-JP" altLang="en-US" kern="0" dirty="0"/>
              <a:t>自社と交渉相手のニーズをよく聞き、社会の風潮も考慮した上で、合理的な着地点を共に探る。</a:t>
            </a:r>
            <a:r>
              <a:rPr lang="en-US" altLang="ja-JP" kern="0" dirty="0"/>
              <a:t/>
            </a:r>
            <a:br>
              <a:rPr lang="en-US" altLang="ja-JP" kern="0" dirty="0"/>
            </a:br>
            <a:r>
              <a:rPr lang="en-US" altLang="ja-JP" kern="0" dirty="0"/>
              <a:t>(</a:t>
            </a:r>
            <a:r>
              <a:rPr lang="ja-JP" altLang="en-US" kern="0" dirty="0"/>
              <a:t>類似契約事例があれば条件の差異に注意して参照する</a:t>
            </a:r>
            <a:r>
              <a:rPr lang="en-US" altLang="ja-JP" kern="0" dirty="0"/>
              <a:t>)</a:t>
            </a:r>
            <a:endParaRPr lang="ja-JP" altLang="en-US" kern="0" dirty="0"/>
          </a:p>
        </p:txBody>
      </p:sp>
    </p:spTree>
    <p:extLst>
      <p:ext uri="{BB962C8B-B14F-4D97-AF65-F5344CB8AC3E}">
        <p14:creationId xmlns:p14="http://schemas.microsoft.com/office/powerpoint/2010/main" val="119410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t>補足資料</a:t>
            </a: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76</a:t>
            </a:fld>
            <a:endParaRPr lang="en-US" altLang="ja-JP" dirty="0"/>
          </a:p>
        </p:txBody>
      </p:sp>
    </p:spTree>
    <p:extLst>
      <p:ext uri="{BB962C8B-B14F-4D97-AF65-F5344CB8AC3E}">
        <p14:creationId xmlns:p14="http://schemas.microsoft.com/office/powerpoint/2010/main" val="860325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t>（１）データの取扱い</a:t>
            </a: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77</a:t>
            </a:fld>
            <a:endParaRPr lang="en-US" altLang="ja-JP" dirty="0"/>
          </a:p>
        </p:txBody>
      </p:sp>
    </p:spTree>
    <p:extLst>
      <p:ext uri="{BB962C8B-B14F-4D97-AF65-F5344CB8AC3E}">
        <p14:creationId xmlns:p14="http://schemas.microsoft.com/office/powerpoint/2010/main" val="6517292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a:xfrm>
            <a:off x="179389" y="718592"/>
            <a:ext cx="8569076" cy="5014664"/>
          </a:xfrm>
        </p:spPr>
        <p:txBody>
          <a:bodyPr/>
          <a:lstStyle/>
          <a:p>
            <a:pPr marL="1076325" indent="-457200">
              <a:buFont typeface="+mj-lt"/>
              <a:buAutoNum type="arabicPeriod"/>
            </a:pPr>
            <a:r>
              <a:rPr lang="ja-JP" altLang="en-US" sz="2800" b="1" dirty="0"/>
              <a:t>データ契約の法的な基礎知識</a:t>
            </a:r>
          </a:p>
          <a:p>
            <a:pPr marL="1076325" indent="-457200">
              <a:buFont typeface="+mj-lt"/>
              <a:buAutoNum type="arabicPeriod"/>
            </a:pPr>
            <a:r>
              <a:rPr lang="ja-JP" altLang="en-US" sz="2800" b="1" dirty="0"/>
              <a:t>データ提供型契約：</a:t>
            </a:r>
            <a:r>
              <a:rPr lang="ja-JP" altLang="en-US" dirty="0"/>
              <a:t>一方当事者から他方当事者へのデータ提供する際に、他方当事者のデータ利用権限を取り決める契約。</a:t>
            </a:r>
            <a:endParaRPr lang="en-US" altLang="ja-JP" dirty="0"/>
          </a:p>
          <a:p>
            <a:pPr marL="1076325" indent="-457200">
              <a:buFont typeface="+mj-lt"/>
              <a:buAutoNum type="arabicPeriod"/>
            </a:pPr>
            <a:r>
              <a:rPr lang="ja-JP" altLang="en-US" sz="2800" b="1" dirty="0"/>
              <a:t>データ創出型契約：</a:t>
            </a:r>
            <a:r>
              <a:rPr lang="ja-JP" altLang="en-US" dirty="0"/>
              <a:t>複数当事者が関与して新たに創出される場面において、当事者間でデータの取扱い（データ利用権限）を取り決める契約。</a:t>
            </a:r>
            <a:endParaRPr lang="en-US" altLang="ja-JP" dirty="0"/>
          </a:p>
          <a:p>
            <a:pPr marL="1076325" indent="-457200">
              <a:buFont typeface="+mj-lt"/>
              <a:buAutoNum type="arabicPeriod"/>
            </a:pPr>
            <a:r>
              <a:rPr lang="ja-JP" altLang="en-US" sz="2800" b="1" dirty="0"/>
              <a:t>データ共用型契約：</a:t>
            </a:r>
            <a:r>
              <a:rPr lang="ja-JP" altLang="en-US" dirty="0"/>
              <a:t>プラットフォームを利用しデータ共用を目的とする類型の契約。</a:t>
            </a:r>
            <a:r>
              <a:rPr lang="en-US" altLang="ja-JP" dirty="0"/>
              <a:t/>
            </a:r>
            <a:br>
              <a:rPr lang="en-US" altLang="ja-JP" dirty="0"/>
            </a:br>
            <a:endParaRPr lang="en-US" altLang="ja-JP" dirty="0"/>
          </a:p>
          <a:p>
            <a:pPr marL="1076325" indent="-457200">
              <a:buFont typeface="+mj-lt"/>
              <a:buAutoNum type="arabicPeriod"/>
            </a:pPr>
            <a:endParaRPr lang="en-US" altLang="ja-JP" dirty="0"/>
          </a:p>
          <a:p>
            <a:pPr marL="1076325" indent="-457200">
              <a:buFont typeface="+mj-lt"/>
              <a:buAutoNum type="arabicPeriod"/>
            </a:pPr>
            <a:endParaRPr lang="en-US" altLang="ja-JP" dirty="0"/>
          </a:p>
          <a:p>
            <a:pPr marL="1076325" indent="-457200">
              <a:buFont typeface="+mj-lt"/>
              <a:buAutoNum type="arabicPeriod"/>
            </a:pPr>
            <a:endParaRPr lang="en-US" altLang="ja-JP" dirty="0"/>
          </a:p>
          <a:p>
            <a:pPr marL="1076325" indent="-457200">
              <a:buFont typeface="+mj-lt"/>
              <a:buAutoNum type="arabicPeriod"/>
            </a:pPr>
            <a:endParaRPr lang="en-US" altLang="ja-JP" dirty="0"/>
          </a:p>
          <a:p>
            <a:pPr marL="1076325" indent="-457200">
              <a:buFont typeface="+mj-lt"/>
              <a:buAutoNum type="arabicPeriod"/>
            </a:pPr>
            <a:endParaRPr lang="en-US" altLang="ja-JP" sz="2800" dirty="0"/>
          </a:p>
          <a:p>
            <a:pPr marL="1076325" indent="-457200">
              <a:buFont typeface="+mj-lt"/>
              <a:buAutoNum type="arabicPeriod"/>
            </a:pPr>
            <a:endParaRPr lang="en-US" altLang="ja-JP" sz="2800" dirty="0"/>
          </a:p>
          <a:p>
            <a:pPr marL="1076325" indent="-457200">
              <a:buFont typeface="+mj-lt"/>
              <a:buAutoNum type="arabicPeriod"/>
            </a:pPr>
            <a:endParaRPr lang="en-US" altLang="ja-JP" sz="2800" dirty="0"/>
          </a:p>
          <a:p>
            <a:pPr marL="1076325" indent="-457200">
              <a:buFont typeface="+mj-lt"/>
              <a:buAutoNum type="arabicPeriod"/>
            </a:pPr>
            <a:endParaRPr lang="en-US" altLang="ja-JP" sz="2800" dirty="0"/>
          </a:p>
          <a:p>
            <a:pPr marL="1076325" indent="-457200">
              <a:buFont typeface="+mj-lt"/>
              <a:buAutoNum type="arabicPeriod"/>
            </a:pPr>
            <a:endParaRPr lang="en-US" altLang="ja-JP" sz="2800" dirty="0"/>
          </a:p>
          <a:p>
            <a:pPr marL="1076325" indent="-457200">
              <a:buFont typeface="+mj-lt"/>
              <a:buAutoNum type="arabicPeriod"/>
            </a:pPr>
            <a:endParaRPr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78</a:t>
            </a:fld>
            <a:endParaRPr lang="en-US" altLang="ja-JP"/>
          </a:p>
        </p:txBody>
      </p:sp>
    </p:spTree>
    <p:extLst>
      <p:ext uri="{BB962C8B-B14F-4D97-AF65-F5344CB8AC3E}">
        <p14:creationId xmlns:p14="http://schemas.microsoft.com/office/powerpoint/2010/main" val="278947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2019</a:t>
            </a:r>
            <a:r>
              <a:rPr lang="ja-JP" altLang="en-US" sz="2400" dirty="0"/>
              <a:t>年度ライセンス第１委員会第１小委員会のメンバー</a:t>
            </a:r>
            <a:endParaRPr kumimoji="1" lang="ja-JP" altLang="en-US" sz="2400" dirty="0"/>
          </a:p>
        </p:txBody>
      </p:sp>
      <p:sp>
        <p:nvSpPr>
          <p:cNvPr id="3" name="コンテンツ プレースホルダー 2"/>
          <p:cNvSpPr>
            <a:spLocks noGrp="1"/>
          </p:cNvSpPr>
          <p:nvPr>
            <p:ph idx="1"/>
          </p:nvPr>
        </p:nvSpPr>
        <p:spPr>
          <a:xfrm>
            <a:off x="179388" y="718592"/>
            <a:ext cx="8785225" cy="5446712"/>
          </a:xfrm>
        </p:spPr>
        <p:txBody>
          <a:bodyPr/>
          <a:lstStyle/>
          <a:p>
            <a:pPr marL="0" indent="0" eaLnBrk="1">
              <a:buNone/>
            </a:pPr>
            <a:r>
              <a:rPr lang="ja-JP" altLang="en-US" dirty="0"/>
              <a:t>小委員長	　川島　正史　</a:t>
            </a:r>
            <a:r>
              <a:rPr lang="en-US" altLang="ja-JP" dirty="0"/>
              <a:t>	</a:t>
            </a:r>
            <a:r>
              <a:rPr lang="ja-JP" altLang="en-US" dirty="0"/>
              <a:t>三菱日立パワーシステムズ㈱</a:t>
            </a:r>
          </a:p>
          <a:p>
            <a:pPr marL="0" indent="0" eaLnBrk="1">
              <a:buNone/>
            </a:pPr>
            <a:r>
              <a:rPr lang="ja-JP" altLang="en-US" dirty="0"/>
              <a:t>小委員長補佐　廣幸　百合子　</a:t>
            </a:r>
            <a:r>
              <a:rPr lang="en-US" altLang="ja-JP" dirty="0"/>
              <a:t>	</a:t>
            </a:r>
            <a:r>
              <a:rPr lang="ja-JP" altLang="en-US" dirty="0"/>
              <a:t>東芝㈱</a:t>
            </a:r>
          </a:p>
          <a:p>
            <a:pPr marL="0" indent="0" eaLnBrk="1">
              <a:buNone/>
            </a:pPr>
            <a:r>
              <a:rPr lang="ja-JP" altLang="en-US" dirty="0"/>
              <a:t>委員		　伊野　孝太</a:t>
            </a:r>
            <a:r>
              <a:rPr lang="en-US" altLang="ja-JP" dirty="0"/>
              <a:t>		</a:t>
            </a:r>
            <a:r>
              <a:rPr lang="ja-JP" altLang="en-US" dirty="0"/>
              <a:t>ソニー㈱</a:t>
            </a:r>
          </a:p>
          <a:p>
            <a:pPr marL="0" indent="0" eaLnBrk="1">
              <a:buNone/>
            </a:pPr>
            <a:r>
              <a:rPr lang="ja-JP" altLang="en-US" dirty="0"/>
              <a:t>		　開元　裕子</a:t>
            </a:r>
            <a:r>
              <a:rPr lang="en-US" altLang="ja-JP" dirty="0"/>
              <a:t>		</a:t>
            </a:r>
            <a:r>
              <a:rPr lang="ja-JP" altLang="en-US" dirty="0"/>
              <a:t>㈱ソシオネクスト</a:t>
            </a:r>
          </a:p>
          <a:p>
            <a:pPr marL="0" indent="0" eaLnBrk="1">
              <a:buNone/>
            </a:pPr>
            <a:r>
              <a:rPr lang="ja-JP" altLang="en-US" dirty="0"/>
              <a:t>		　佐藤　徹</a:t>
            </a:r>
            <a:r>
              <a:rPr lang="en-US" altLang="ja-JP" dirty="0"/>
              <a:t>		</a:t>
            </a:r>
            <a:r>
              <a:rPr lang="ja-JP" altLang="en-US" dirty="0"/>
              <a:t>マツダ㈱</a:t>
            </a:r>
          </a:p>
          <a:p>
            <a:pPr marL="0" indent="0" eaLnBrk="1">
              <a:buNone/>
            </a:pPr>
            <a:r>
              <a:rPr lang="ja-JP" altLang="en-US" dirty="0"/>
              <a:t>		　佐藤　里奈</a:t>
            </a:r>
            <a:r>
              <a:rPr lang="en-US" altLang="ja-JP" dirty="0"/>
              <a:t>		</a:t>
            </a:r>
            <a:r>
              <a:rPr lang="ja-JP" altLang="en-US" dirty="0"/>
              <a:t>シャープ㈱</a:t>
            </a:r>
          </a:p>
          <a:p>
            <a:pPr marL="0" indent="0" eaLnBrk="1">
              <a:buNone/>
            </a:pPr>
            <a:r>
              <a:rPr lang="ja-JP" altLang="en-US" dirty="0"/>
              <a:t>		　西谷　明子</a:t>
            </a:r>
            <a:r>
              <a:rPr lang="en-US" altLang="ja-JP" dirty="0"/>
              <a:t>		</a:t>
            </a:r>
            <a:r>
              <a:rPr lang="ja-JP" altLang="en-US" dirty="0"/>
              <a:t>三菱電機㈱</a:t>
            </a:r>
          </a:p>
          <a:p>
            <a:pPr marL="0" indent="0" eaLnBrk="1">
              <a:buNone/>
            </a:pPr>
            <a:r>
              <a:rPr lang="ja-JP" altLang="en-US" dirty="0"/>
              <a:t>		　細谷　弘文</a:t>
            </a:r>
            <a:r>
              <a:rPr lang="en-US" altLang="ja-JP" dirty="0"/>
              <a:t>		</a:t>
            </a:r>
            <a:r>
              <a:rPr lang="ja-JP" altLang="en-US" dirty="0"/>
              <a:t>ＵＤトラックス㈱</a:t>
            </a:r>
          </a:p>
          <a:p>
            <a:pPr marL="0" indent="0" eaLnBrk="1">
              <a:buNone/>
            </a:pPr>
            <a:r>
              <a:rPr lang="ja-JP" altLang="en-US" dirty="0"/>
              <a:t>		　松本　茂樹</a:t>
            </a:r>
            <a:r>
              <a:rPr lang="en-US" altLang="ja-JP" dirty="0"/>
              <a:t>		</a:t>
            </a:r>
            <a:r>
              <a:rPr lang="ja-JP" altLang="en-US" dirty="0"/>
              <a:t>トヨタ自動車㈱</a:t>
            </a:r>
          </a:p>
          <a:p>
            <a:pPr marL="0" indent="0" eaLnBrk="1">
              <a:buNone/>
            </a:pPr>
            <a:r>
              <a:rPr lang="ja-JP" altLang="en-US" dirty="0"/>
              <a:t>		　吉田　大輔</a:t>
            </a:r>
            <a:r>
              <a:rPr lang="en-US" altLang="ja-JP" dirty="0"/>
              <a:t>		</a:t>
            </a:r>
            <a:r>
              <a:rPr lang="ja-JP" altLang="en-US" dirty="0"/>
              <a:t>キヤノンマーケティングジャパン㈱</a:t>
            </a:r>
          </a:p>
          <a:p>
            <a:pPr marL="0" indent="0" eaLnBrk="1">
              <a:buNone/>
            </a:pPr>
            <a:r>
              <a:rPr lang="ja-JP" altLang="en-US" dirty="0"/>
              <a:t>		　芦　毅</a:t>
            </a:r>
            <a:r>
              <a:rPr lang="en-US" altLang="ja-JP" dirty="0"/>
              <a:t>		</a:t>
            </a:r>
            <a:r>
              <a:rPr lang="ja-JP" altLang="en-US" dirty="0"/>
              <a:t>日産自動車㈱</a:t>
            </a:r>
          </a:p>
          <a:p>
            <a:pPr marL="0" indent="0" eaLnBrk="1">
              <a:buNone/>
            </a:pPr>
            <a:r>
              <a:rPr lang="ja-JP" altLang="en-US" dirty="0"/>
              <a:t>		　渡辺　直樹</a:t>
            </a:r>
            <a:r>
              <a:rPr lang="en-US" altLang="ja-JP" dirty="0"/>
              <a:t>		</a:t>
            </a:r>
            <a:r>
              <a:rPr lang="ja-JP" altLang="en-US" dirty="0"/>
              <a:t>㈱ワコム　　　　　　</a:t>
            </a:r>
            <a:endParaRPr lang="en-US" altLang="ja-JP" dirty="0"/>
          </a:p>
          <a:p>
            <a:pPr marL="0" indent="0" eaLnBrk="1">
              <a:buNone/>
            </a:pPr>
            <a:r>
              <a:rPr lang="ja-JP" altLang="en-US" dirty="0"/>
              <a:t>　　　　　　　　　　　　　　　　　　　　　　　　　　　　　　計</a:t>
            </a:r>
            <a:r>
              <a:rPr lang="en-US" altLang="ja-JP" dirty="0"/>
              <a:t>12</a:t>
            </a:r>
            <a:r>
              <a:rPr lang="ja-JP" altLang="en-US" dirty="0"/>
              <a:t>名</a:t>
            </a:r>
          </a:p>
          <a:p>
            <a:pPr marL="0" indent="0" eaLnBrk="1">
              <a:buNone/>
            </a:pP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a:t>
            </a:fld>
            <a:endParaRPr lang="en-US" altLang="ja-JP"/>
          </a:p>
        </p:txBody>
      </p:sp>
      <p:sp>
        <p:nvSpPr>
          <p:cNvPr id="5" name="テキスト ボックス 4"/>
          <p:cNvSpPr txBox="1"/>
          <p:nvPr/>
        </p:nvSpPr>
        <p:spPr>
          <a:xfrm>
            <a:off x="35496" y="6597352"/>
            <a:ext cx="305724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注　</a:t>
            </a:r>
            <a:r>
              <a:rPr lang="ja-JP" altLang="en-US" sz="1400" dirty="0">
                <a:latin typeface="Meiryo UI" panose="020B0604030504040204" pitchFamily="50" charset="-128"/>
                <a:ea typeface="Meiryo UI" panose="020B0604030504040204" pitchFamily="50" charset="-128"/>
              </a:rPr>
              <a:t>メンバーの</a:t>
            </a:r>
            <a:r>
              <a:rPr kumimoji="1" lang="ja-JP" altLang="en-US" sz="1400" dirty="0">
                <a:latin typeface="Meiryo UI" panose="020B0604030504040204" pitchFamily="50" charset="-128"/>
                <a:ea typeface="Meiryo UI" panose="020B0604030504040204" pitchFamily="50" charset="-128"/>
              </a:rPr>
              <a:t>所属社名は</a:t>
            </a:r>
            <a:r>
              <a:rPr kumimoji="1" lang="en-US" altLang="ja-JP" sz="1400" dirty="0">
                <a:latin typeface="Meiryo UI" panose="020B0604030504040204" pitchFamily="50" charset="-128"/>
                <a:ea typeface="Meiryo UI" panose="020B0604030504040204" pitchFamily="50" charset="-128"/>
              </a:rPr>
              <a:t>2020/6</a:t>
            </a:r>
            <a:r>
              <a:rPr kumimoji="1" lang="ja-JP" altLang="en-US" sz="1400" dirty="0">
                <a:latin typeface="Meiryo UI" panose="020B0604030504040204" pitchFamily="50" charset="-128"/>
                <a:ea typeface="Meiryo UI" panose="020B0604030504040204" pitchFamily="50" charset="-128"/>
              </a:rPr>
              <a:t>当時</a:t>
            </a:r>
          </a:p>
        </p:txBody>
      </p:sp>
    </p:spTree>
    <p:extLst>
      <p:ext uri="{BB962C8B-B14F-4D97-AF65-F5344CB8AC3E}">
        <p14:creationId xmlns:p14="http://schemas.microsoft.com/office/powerpoint/2010/main" val="68328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a:t>データ契約の法的な基礎知識①</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79</a:t>
            </a:fld>
            <a:endParaRPr lang="en-US" altLang="ja-JP"/>
          </a:p>
        </p:txBody>
      </p:sp>
      <p:sp>
        <p:nvSpPr>
          <p:cNvPr id="6" name="正方形/長方形 5"/>
          <p:cNvSpPr/>
          <p:nvPr/>
        </p:nvSpPr>
        <p:spPr>
          <a:xfrm>
            <a:off x="179512" y="692696"/>
            <a:ext cx="5544615" cy="5949286"/>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データ：</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民法上、所有権や占有権、用益物権、担保物権の対象ではないため、所有権や占有権の概念に基づいてデータに係る</a:t>
            </a:r>
            <a:r>
              <a:rPr lang="ja-JP" altLang="en-US" sz="1600" b="1" dirty="0">
                <a:solidFill>
                  <a:schemeClr val="tx1"/>
                </a:solidFill>
                <a:latin typeface="Meiryo UI" panose="020B0604030504040204" pitchFamily="50" charset="-128"/>
                <a:ea typeface="Meiryo UI" panose="020B0604030504040204" pitchFamily="50" charset="-128"/>
              </a:rPr>
              <a:t>権利の有無を定める</a:t>
            </a:r>
            <a:r>
              <a:rPr lang="ja-JP" altLang="en-US" sz="1600" dirty="0">
                <a:solidFill>
                  <a:schemeClr val="tx1"/>
                </a:solidFill>
                <a:latin typeface="Meiryo UI" panose="020B0604030504040204" pitchFamily="50" charset="-128"/>
                <a:ea typeface="Meiryo UI" panose="020B0604030504040204" pitchFamily="50" charset="-128"/>
              </a:rPr>
              <a:t>ことはできない。</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データが知的財産権として保護される場合や、不正競争防止法上の営業秘密として法的に保護される場合は、限定的でありデータの保護は原則として</a:t>
            </a:r>
            <a:r>
              <a:rPr lang="ja-JP" altLang="en-US" sz="1600" b="1" dirty="0">
                <a:solidFill>
                  <a:schemeClr val="tx1"/>
                </a:solidFill>
                <a:latin typeface="Meiryo UI" panose="020B0604030504040204" pitchFamily="50" charset="-128"/>
                <a:ea typeface="Meiryo UI" panose="020B0604030504040204" pitchFamily="50" charset="-128"/>
              </a:rPr>
              <a:t>利害関係者間の契約を通じて図られる</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rPr>
              <a:t>＜データ分類＞</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①構造化データ</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非構造化データ（ビックデータの中の分類）</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構造化データは関係データベース等に適合する構造化されたデータ、例えば</a:t>
            </a:r>
            <a:r>
              <a:rPr lang="ja-JP" altLang="en-US" sz="1600" b="1" dirty="0">
                <a:solidFill>
                  <a:schemeClr val="tx1"/>
                </a:solidFill>
                <a:latin typeface="Meiryo UI" panose="020B0604030504040204" pitchFamily="50" charset="-128"/>
                <a:ea typeface="Meiryo UI" panose="020B0604030504040204" pitchFamily="50" charset="-128"/>
              </a:rPr>
              <a:t>、顧客データや売上データ等</a:t>
            </a:r>
            <a:r>
              <a:rPr lang="ja-JP" altLang="en-US" sz="1600" dirty="0">
                <a:solidFill>
                  <a:schemeClr val="tx1"/>
                </a:solidFill>
                <a:latin typeface="Meiryo UI" panose="020B0604030504040204" pitchFamily="50" charset="-128"/>
                <a:ea typeface="Meiryo UI" panose="020B0604030504040204" pitchFamily="50" charset="-128"/>
              </a:rPr>
              <a:t>。非構造化データは以前から</a:t>
            </a:r>
            <a:r>
              <a:rPr lang="ja-JP" altLang="en-US" sz="1600" b="1" dirty="0">
                <a:solidFill>
                  <a:schemeClr val="tx1"/>
                </a:solidFill>
                <a:latin typeface="Meiryo UI" panose="020B0604030504040204" pitchFamily="50" charset="-128"/>
                <a:ea typeface="Meiryo UI" panose="020B0604030504040204" pitchFamily="50" charset="-128"/>
              </a:rPr>
              <a:t>生成・流通していたもの</a:t>
            </a:r>
            <a:r>
              <a:rPr lang="ja-JP" altLang="en-US" sz="1600" dirty="0">
                <a:solidFill>
                  <a:schemeClr val="tx1"/>
                </a:solidFill>
                <a:latin typeface="Meiryo UI" panose="020B0604030504040204" pitchFamily="50" charset="-128"/>
                <a:ea typeface="Meiryo UI" panose="020B0604030504040204" pitchFamily="50" charset="-128"/>
              </a:rPr>
              <a:t>（音声データ、映像データ、活字データ等）に加えて、ソーシャルメディアに書き込まれる文字データ、インターネット上の映像配信サービスで流通している映像データ等最近急速に生成・流通が増加しているデータ。</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②パーソナルデータ</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非パーソナルデータ</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パーソナルデータは、「個人情報に加え、個人情報との境界が曖昧なものを含む</a:t>
            </a:r>
            <a:r>
              <a:rPr lang="ja-JP" altLang="en-US" sz="1600" b="1" dirty="0">
                <a:solidFill>
                  <a:schemeClr val="tx1"/>
                </a:solidFill>
                <a:latin typeface="Meiryo UI" panose="020B0604030504040204" pitchFamily="50" charset="-128"/>
                <a:ea typeface="Meiryo UI" panose="020B0604030504040204" pitchFamily="50" charset="-128"/>
              </a:rPr>
              <a:t>、個人と関係性が見出される広範囲の情報</a:t>
            </a:r>
            <a:r>
              <a:rPr lang="ja-JP" altLang="en-US" sz="1600" dirty="0">
                <a:solidFill>
                  <a:schemeClr val="tx1"/>
                </a:solidFill>
                <a:latin typeface="Meiryo UI" panose="020B0604030504040204" pitchFamily="50" charset="-128"/>
                <a:ea typeface="Meiryo UI" panose="020B0604030504040204" pitchFamily="50" charset="-128"/>
              </a:rPr>
              <a:t>」のこと。一方</a:t>
            </a:r>
            <a:r>
              <a:rPr lang="ja-JP" altLang="en-US" sz="1600" b="1" dirty="0">
                <a:solidFill>
                  <a:schemeClr val="tx1"/>
                </a:solidFill>
                <a:latin typeface="Meiryo UI" panose="020B0604030504040204" pitchFamily="50" charset="-128"/>
                <a:ea typeface="Meiryo UI" panose="020B0604030504040204" pitchFamily="50" charset="-128"/>
              </a:rPr>
              <a:t>「匿名加工情報」</a:t>
            </a:r>
            <a:r>
              <a:rPr lang="ja-JP" altLang="en-US" sz="1600" dirty="0">
                <a:solidFill>
                  <a:schemeClr val="tx1"/>
                </a:solidFill>
                <a:latin typeface="Meiryo UI" panose="020B0604030504040204" pitchFamily="50" charset="-128"/>
                <a:ea typeface="Meiryo UI" panose="020B0604030504040204" pitchFamily="50" charset="-128"/>
              </a:rPr>
              <a:t>とは、特定の個人を識別することができないように個人情報を加工して、その個人情報を復元することができないようにしたもので、個人情報保護法で定義されている「個人情報」ではなく、個人情報の取扱いよりも緩やかな規制の下、</a:t>
            </a:r>
            <a:r>
              <a:rPr lang="ja-JP" altLang="en-US" sz="1600" b="1" dirty="0">
                <a:solidFill>
                  <a:schemeClr val="tx1"/>
                </a:solidFill>
                <a:latin typeface="Meiryo UI" panose="020B0604030504040204" pitchFamily="50" charset="-128"/>
                <a:ea typeface="Meiryo UI" panose="020B0604030504040204" pitchFamily="50" charset="-128"/>
              </a:rPr>
              <a:t>自由な流通・利活用を促進することを可能</a:t>
            </a:r>
            <a:r>
              <a:rPr lang="ja-JP" altLang="en-US" sz="1600" dirty="0">
                <a:solidFill>
                  <a:schemeClr val="tx1"/>
                </a:solidFill>
                <a:latin typeface="Meiryo UI" panose="020B0604030504040204" pitchFamily="50" charset="-128"/>
                <a:ea typeface="Meiryo UI" panose="020B0604030504040204" pitchFamily="50" charset="-128"/>
              </a:rPr>
              <a:t>としている。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ja-JP" altLang="en-US" dirty="0">
              <a:solidFill>
                <a:schemeClr val="tx1"/>
              </a:solidFill>
            </a:endParaRPr>
          </a:p>
        </p:txBody>
      </p:sp>
      <p:sp>
        <p:nvSpPr>
          <p:cNvPr id="7" name="正方形/長方形 6"/>
          <p:cNvSpPr/>
          <p:nvPr/>
        </p:nvSpPr>
        <p:spPr>
          <a:xfrm>
            <a:off x="5889501" y="692696"/>
            <a:ext cx="2952328" cy="5544611"/>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データ・オーナーシップ：</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データに</a:t>
            </a:r>
            <a:r>
              <a:rPr lang="ja-JP" altLang="en-US" sz="1600" b="1" dirty="0">
                <a:solidFill>
                  <a:schemeClr val="tx1"/>
                </a:solidFill>
                <a:latin typeface="Meiryo UI" panose="020B0604030504040204" pitchFamily="50" charset="-128"/>
                <a:ea typeface="Meiryo UI" panose="020B0604030504040204" pitchFamily="50" charset="-128"/>
              </a:rPr>
              <a:t>適法にアクセス</a:t>
            </a:r>
            <a:r>
              <a:rPr lang="ja-JP" altLang="en-US" sz="1600" dirty="0">
                <a:solidFill>
                  <a:schemeClr val="tx1"/>
                </a:solidFill>
                <a:latin typeface="Meiryo UI" panose="020B0604030504040204" pitchFamily="50" charset="-128"/>
                <a:ea typeface="Meiryo UI" panose="020B0604030504040204" pitchFamily="50" charset="-128"/>
              </a:rPr>
              <a:t>し、その利用を</a:t>
            </a:r>
            <a:r>
              <a:rPr lang="ja-JP" altLang="en-US" sz="1600" b="1" dirty="0">
                <a:solidFill>
                  <a:schemeClr val="tx1"/>
                </a:solidFill>
                <a:latin typeface="Meiryo UI" panose="020B0604030504040204" pitchFamily="50" charset="-128"/>
                <a:ea typeface="Meiryo UI" panose="020B0604030504040204" pitchFamily="50" charset="-128"/>
              </a:rPr>
              <a:t>コントロールできる</a:t>
            </a:r>
            <a:r>
              <a:rPr lang="ja-JP" altLang="en-US" sz="1600" dirty="0">
                <a:solidFill>
                  <a:schemeClr val="tx1"/>
                </a:solidFill>
                <a:latin typeface="Meiryo UI" panose="020B0604030504040204" pitchFamily="50" charset="-128"/>
                <a:ea typeface="Meiryo UI" panose="020B0604030504040204" pitchFamily="50" charset="-128"/>
              </a:rPr>
              <a:t>事実上の地位</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rPr>
              <a:t>契約によって</a:t>
            </a:r>
            <a:r>
              <a:rPr lang="ja-JP" altLang="en-US" sz="1600" dirty="0">
                <a:solidFill>
                  <a:schemeClr val="tx1"/>
                </a:solidFill>
                <a:latin typeface="Meiryo UI" panose="020B0604030504040204" pitchFamily="50" charset="-128"/>
                <a:ea typeface="Meiryo UI" panose="020B0604030504040204" pitchFamily="50" charset="-128"/>
              </a:rPr>
              <a:t>データの利用権限</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を取り決めた場合にはそのような債権的な地位。</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1" dirty="0">
                <a:solidFill>
                  <a:schemeClr val="tx1"/>
                </a:solidFill>
                <a:latin typeface="Meiryo UI" panose="020B0604030504040204" pitchFamily="50" charset="-128"/>
                <a:ea typeface="Meiryo UI" panose="020B0604030504040204" pitchFamily="50" charset="-128"/>
              </a:rPr>
              <a:t>契約上の債権的な地位</a:t>
            </a:r>
            <a:r>
              <a:rPr kumimoji="1" lang="ja-JP" altLang="en-US" sz="1600" dirty="0">
                <a:solidFill>
                  <a:schemeClr val="tx1"/>
                </a:solidFill>
                <a:latin typeface="Meiryo UI" panose="020B0604030504040204" pitchFamily="50" charset="-128"/>
                <a:ea typeface="Meiryo UI" panose="020B0604030504040204" pitchFamily="50" charset="-128"/>
              </a:rPr>
              <a:t>は、</a:t>
            </a:r>
            <a:r>
              <a:rPr lang="ja-JP" altLang="en-US" sz="1600" dirty="0">
                <a:solidFill>
                  <a:schemeClr val="tx1"/>
                </a:solidFill>
                <a:latin typeface="Meiryo UI" panose="020B0604030504040204" pitchFamily="50" charset="-128"/>
                <a:ea typeface="Meiryo UI" panose="020B0604030504040204" pitchFamily="50" charset="-128"/>
              </a:rPr>
              <a:t>データ創出に対する寄与度や機器所有権等は、データの利用権限の考慮要素として評価されるべきであり、個別の利用権限ごとに、</a:t>
            </a:r>
            <a:r>
              <a:rPr lang="ja-JP" altLang="en-US" sz="1600" b="1" dirty="0">
                <a:solidFill>
                  <a:schemeClr val="tx1"/>
                </a:solidFill>
                <a:latin typeface="Meiryo UI" panose="020B0604030504040204" pitchFamily="50" charset="-128"/>
                <a:ea typeface="Meiryo UI" panose="020B0604030504040204" pitchFamily="50" charset="-128"/>
              </a:rPr>
              <a:t>データの利用促進とデータを秘匿する必要性の観点からデータの利用権限の調整</a:t>
            </a:r>
            <a:r>
              <a:rPr lang="ja-JP" altLang="en-US" sz="1600" dirty="0">
                <a:solidFill>
                  <a:schemeClr val="tx1"/>
                </a:solidFill>
                <a:latin typeface="Meiryo UI" panose="020B0604030504040204" pitchFamily="50" charset="-128"/>
                <a:ea typeface="Meiryo UI" panose="020B0604030504040204" pitchFamily="50" charset="-128"/>
              </a:rPr>
              <a:t>を図ることが望ましい。</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）利用権限：</a:t>
            </a:r>
            <a:r>
              <a:rPr lang="ja-JP" altLang="en-US" sz="1400" dirty="0">
                <a:solidFill>
                  <a:schemeClr val="tx1"/>
                </a:solidFill>
                <a:latin typeface="Meiryo UI" panose="020B0604030504040204" pitchFamily="50" charset="-128"/>
                <a:ea typeface="Meiryo UI" panose="020B0604030504040204" pitchFamily="50" charset="-128"/>
              </a:rPr>
              <a:t>データの利用権、保有・管理に係る権利、複製を求める権利、販売・権利付与に対する対価請求権、消去・開示・訂正等・利用停止の請求権等の契約に基づいて発生する権利を自由に行使できる権限のこと。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4138" y="6597355"/>
            <a:ext cx="7582198" cy="27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rPr>
              <a:t>参考資料</a:t>
            </a:r>
            <a:r>
              <a:rPr lang="ja-JP" altLang="en-US" sz="1100" dirty="0">
                <a:solidFill>
                  <a:schemeClr val="tx1"/>
                </a:solidFill>
              </a:rPr>
              <a:t>：「</a:t>
            </a:r>
            <a:r>
              <a:rPr lang="en-US" altLang="ja-JP" sz="1100" dirty="0">
                <a:solidFill>
                  <a:schemeClr val="tx1"/>
                </a:solidFill>
              </a:rPr>
              <a:t>AI</a:t>
            </a:r>
            <a:r>
              <a:rPr lang="ja-JP" altLang="en-US" sz="1100" dirty="0">
                <a:solidFill>
                  <a:schemeClr val="tx1"/>
                </a:solidFill>
              </a:rPr>
              <a:t>・データの利用に関する契約ガイドライン</a:t>
            </a:r>
            <a:r>
              <a:rPr lang="en-US" altLang="ja-JP" sz="1100" dirty="0">
                <a:solidFill>
                  <a:schemeClr val="tx1"/>
                </a:solidFill>
              </a:rPr>
              <a:t>1.1</a:t>
            </a:r>
            <a:r>
              <a:rPr lang="ja-JP" altLang="en-US" sz="1100" dirty="0">
                <a:solidFill>
                  <a:schemeClr val="tx1"/>
                </a:solidFill>
              </a:rPr>
              <a:t>版</a:t>
            </a:r>
            <a:r>
              <a:rPr lang="en-US" altLang="ja-JP" sz="1100" dirty="0">
                <a:solidFill>
                  <a:schemeClr val="tx1"/>
                </a:solidFill>
              </a:rPr>
              <a:t>(</a:t>
            </a:r>
            <a:r>
              <a:rPr lang="ja-JP" altLang="en-US" sz="1100" dirty="0">
                <a:solidFill>
                  <a:schemeClr val="tx1"/>
                </a:solidFill>
              </a:rPr>
              <a:t>データ編</a:t>
            </a:r>
            <a:r>
              <a:rPr lang="en-US" altLang="ja-JP" sz="1100" dirty="0">
                <a:solidFill>
                  <a:schemeClr val="tx1"/>
                </a:solidFill>
              </a:rPr>
              <a:t>)</a:t>
            </a:r>
            <a:r>
              <a:rPr lang="ja-JP" altLang="en-US" sz="1100" dirty="0">
                <a:solidFill>
                  <a:schemeClr val="tx1"/>
                </a:solidFill>
              </a:rPr>
              <a:t>」、経済産業省、令和元年</a:t>
            </a:r>
            <a:r>
              <a:rPr lang="en-US" altLang="ja-JP" sz="1100" dirty="0">
                <a:solidFill>
                  <a:schemeClr val="tx1"/>
                </a:solidFill>
              </a:rPr>
              <a:t>(2019</a:t>
            </a:r>
            <a:r>
              <a:rPr lang="ja-JP" altLang="en-US" sz="1100" dirty="0">
                <a:solidFill>
                  <a:schemeClr val="tx1"/>
                </a:solidFill>
              </a:rPr>
              <a:t>年</a:t>
            </a:r>
            <a:r>
              <a:rPr lang="en-US" altLang="ja-JP" sz="1100" dirty="0">
                <a:solidFill>
                  <a:schemeClr val="tx1"/>
                </a:solidFill>
              </a:rPr>
              <a:t>)12</a:t>
            </a:r>
            <a:r>
              <a:rPr lang="ja-JP" altLang="en-US" sz="11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3071499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59063"/>
            <a:ext cx="7632848" cy="503684"/>
          </a:xfrm>
        </p:spPr>
        <p:txBody>
          <a:bodyPr/>
          <a:lstStyle/>
          <a:p>
            <a:r>
              <a:rPr lang="en-US" altLang="ja-JP" dirty="0"/>
              <a:t>1.</a:t>
            </a:r>
            <a:r>
              <a:rPr lang="ja-JP" altLang="en-US" dirty="0"/>
              <a:t>データ契約の法的な基礎知識②</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80</a:t>
            </a:fld>
            <a:endParaRPr lang="en-US" altLang="ja-JP"/>
          </a:p>
        </p:txBody>
      </p:sp>
      <p:sp>
        <p:nvSpPr>
          <p:cNvPr id="5" name="正方形/長方形 4"/>
          <p:cNvSpPr/>
          <p:nvPr/>
        </p:nvSpPr>
        <p:spPr>
          <a:xfrm>
            <a:off x="104963" y="729275"/>
            <a:ext cx="3888432" cy="4464496"/>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データ利用と注意点</a:t>
            </a:r>
            <a:r>
              <a:rPr kumimoji="1" lang="ja-JP" altLang="en-US" sz="1600" b="1" dirty="0">
                <a:solidFill>
                  <a:srgbClr val="92D050"/>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①独占禁止法による規制：</a:t>
            </a:r>
            <a:endParaRPr lang="en-US" altLang="ja-JP" sz="1600" b="1"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データが特定の事業者に集積される一方で、それ以外の事業者にとっては入手が困難となる結果、</a:t>
            </a:r>
            <a:r>
              <a:rPr lang="ja-JP" altLang="en-US" sz="1600" b="1" dirty="0">
                <a:solidFill>
                  <a:schemeClr val="tx1"/>
                </a:solidFill>
                <a:latin typeface="Meiryo UI" panose="020B0604030504040204" pitchFamily="50" charset="-128"/>
                <a:ea typeface="Meiryo UI" panose="020B0604030504040204" pitchFamily="50" charset="-128"/>
              </a:rPr>
              <a:t>市場における競争が制限されることとなったりする場合</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データの収集については、</a:t>
            </a:r>
            <a:r>
              <a:rPr lang="ja-JP" altLang="en-US" sz="1600" b="1" dirty="0">
                <a:solidFill>
                  <a:schemeClr val="tx1"/>
                </a:solidFill>
                <a:latin typeface="Meiryo UI" panose="020B0604030504040204" pitchFamily="50" charset="-128"/>
                <a:ea typeface="Meiryo UI" panose="020B0604030504040204" pitchFamily="50" charset="-128"/>
              </a:rPr>
              <a:t>不当な手段でデータ収集が行われたり、データ収集が競争者間の協調行為を促進したりする</a:t>
            </a:r>
            <a:r>
              <a:rPr lang="ja-JP" altLang="en-US" sz="1600" dirty="0">
                <a:solidFill>
                  <a:schemeClr val="tx1"/>
                </a:solidFill>
                <a:latin typeface="Meiryo UI" panose="020B0604030504040204" pitchFamily="50" charset="-128"/>
                <a:ea typeface="Meiryo UI" panose="020B0604030504040204" pitchFamily="50" charset="-128"/>
              </a:rPr>
              <a:t>等、競争に悪影響を与える場合。</a:t>
            </a:r>
            <a:endParaRPr lang="en-US" altLang="ja-JP" sz="16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データの提供とその解析等他のサービスを</a:t>
            </a:r>
            <a:r>
              <a:rPr lang="ja-JP" altLang="en-US" sz="1600" b="1" dirty="0">
                <a:solidFill>
                  <a:schemeClr val="tx1"/>
                </a:solidFill>
                <a:latin typeface="Meiryo UI" panose="020B0604030504040204" pitchFamily="50" charset="-128"/>
                <a:ea typeface="Meiryo UI" panose="020B0604030504040204" pitchFamily="50" charset="-128"/>
              </a:rPr>
              <a:t>抱き合わせで販売するといった行為</a:t>
            </a:r>
            <a:r>
              <a:rPr lang="ja-JP" altLang="en-US" sz="1600" dirty="0">
                <a:solidFill>
                  <a:schemeClr val="tx1"/>
                </a:solidFill>
                <a:latin typeface="Meiryo UI" panose="020B0604030504040204" pitchFamily="50" charset="-128"/>
                <a:ea typeface="Meiryo UI" panose="020B0604030504040204" pitchFamily="50" charset="-128"/>
              </a:rPr>
              <a:t>や、自らとのみデータの取引をすることを義務付けたりすること等により</a:t>
            </a:r>
            <a:r>
              <a:rPr lang="ja-JP" altLang="en-US" sz="1600" b="1" dirty="0">
                <a:solidFill>
                  <a:schemeClr val="tx1"/>
                </a:solidFill>
                <a:latin typeface="Meiryo UI" panose="020B0604030504040204" pitchFamily="50" charset="-128"/>
                <a:ea typeface="Meiryo UI" panose="020B0604030504040204" pitchFamily="50" charset="-128"/>
              </a:rPr>
              <a:t>データを不当に利用することを可能としたりするような行為</a:t>
            </a:r>
            <a:r>
              <a:rPr lang="ja-JP" altLang="en-US" sz="1600" dirty="0">
                <a:solidFill>
                  <a:schemeClr val="tx1"/>
                </a:solidFill>
                <a:latin typeface="Meiryo UI" panose="020B0604030504040204" pitchFamily="50" charset="-128"/>
                <a:ea typeface="Meiryo UI" panose="020B0604030504040204" pitchFamily="50" charset="-128"/>
              </a:rPr>
              <a:t>について、</a:t>
            </a:r>
            <a:r>
              <a:rPr lang="ja-JP" altLang="en-US" sz="1600" b="1" dirty="0">
                <a:solidFill>
                  <a:schemeClr val="tx1"/>
                </a:solidFill>
                <a:latin typeface="Meiryo UI" panose="020B0604030504040204" pitchFamily="50" charset="-128"/>
                <a:ea typeface="Meiryo UI" panose="020B0604030504040204" pitchFamily="50" charset="-128"/>
              </a:rPr>
              <a:t>公正競争阻害性が認められる場合には</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拘束条件付取引、</a:t>
            </a:r>
            <a:r>
              <a:rPr lang="zh-CN" altLang="en-US" sz="1600" b="1" dirty="0">
                <a:solidFill>
                  <a:schemeClr val="tx1"/>
                </a:solidFill>
                <a:latin typeface="Meiryo UI" panose="020B0604030504040204" pitchFamily="50" charset="-128"/>
                <a:ea typeface="Meiryo UI" panose="020B0604030504040204" pitchFamily="50" charset="-128"/>
              </a:rPr>
              <a:t>排他条件付取引等</a:t>
            </a:r>
            <a:r>
              <a:rPr lang="ja-JP" altLang="en-US" sz="1600" b="1" dirty="0">
                <a:solidFill>
                  <a:schemeClr val="tx1"/>
                </a:solidFill>
                <a:latin typeface="Meiryo UI" panose="020B0604030504040204" pitchFamily="50" charset="-128"/>
                <a:ea typeface="Meiryo UI" panose="020B0604030504040204" pitchFamily="50" charset="-128"/>
              </a:rPr>
              <a:t>になる。</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4139952" y="704195"/>
            <a:ext cx="4608512" cy="5933998"/>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データ利用と注意点：</a:t>
            </a:r>
            <a:r>
              <a:rPr lang="ja-JP" altLang="en-US" sz="1600" b="1" dirty="0">
                <a:solidFill>
                  <a:schemeClr val="tx1"/>
                </a:solidFill>
                <a:latin typeface="Meiryo UI" panose="020B0604030504040204" pitchFamily="50" charset="-128"/>
                <a:ea typeface="Meiryo UI" panose="020B0604030504040204" pitchFamily="50" charset="-128"/>
              </a:rPr>
              <a:t>②データ流出や不正利用を防止する手段：</a:t>
            </a:r>
            <a:endParaRPr lang="en-US" altLang="ja-JP" sz="16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rPr>
              <a:t>契約での保護：</a:t>
            </a:r>
            <a:r>
              <a:rPr lang="ja-JP" altLang="en-US" sz="1600" dirty="0">
                <a:solidFill>
                  <a:schemeClr val="tx1"/>
                </a:solidFill>
                <a:latin typeface="Meiryo UI" panose="020B0604030504040204" pitchFamily="50" charset="-128"/>
                <a:ea typeface="Meiryo UI" panose="020B0604030504040204" pitchFamily="50" charset="-128"/>
              </a:rPr>
              <a:t>提供データに含まれる営業秘密、ノウハウの流出を防ぐためデータ受領者に対して</a:t>
            </a:r>
            <a:r>
              <a:rPr lang="ja-JP" altLang="en-US" sz="1600" b="1" dirty="0">
                <a:solidFill>
                  <a:schemeClr val="tx1"/>
                </a:solidFill>
                <a:latin typeface="Meiryo UI" panose="020B0604030504040204" pitchFamily="50" charset="-128"/>
                <a:ea typeface="Meiryo UI" panose="020B0604030504040204" pitchFamily="50" charset="-128"/>
              </a:rPr>
              <a:t>秘密保持義務を課す</a:t>
            </a:r>
            <a:r>
              <a:rPr lang="ja-JP" altLang="en-US" sz="1600" dirty="0">
                <a:solidFill>
                  <a:schemeClr val="tx1"/>
                </a:solidFill>
                <a:latin typeface="Meiryo UI" panose="020B0604030504040204" pitchFamily="50" charset="-128"/>
                <a:ea typeface="Meiryo UI" panose="020B0604030504040204" pitchFamily="50" charset="-128"/>
              </a:rPr>
              <a:t>。立入検査や、立入検査の結果、データ受領者の提供データの管理状況に問題に対して、データ提供者は</a:t>
            </a:r>
            <a:r>
              <a:rPr lang="ja-JP" altLang="en-US" sz="1600" b="1" dirty="0">
                <a:solidFill>
                  <a:schemeClr val="tx1"/>
                </a:solidFill>
                <a:latin typeface="Meiryo UI" panose="020B0604030504040204" pitchFamily="50" charset="-128"/>
                <a:ea typeface="Meiryo UI" panose="020B0604030504040204" pitchFamily="50" charset="-128"/>
              </a:rPr>
              <a:t>提供データの管理方法の是正等を求める</a:t>
            </a:r>
            <a:r>
              <a:rPr lang="ja-JP" altLang="en-US" sz="1600" dirty="0">
                <a:solidFill>
                  <a:schemeClr val="tx1"/>
                </a:solidFill>
                <a:latin typeface="Meiryo UI" panose="020B0604030504040204" pitchFamily="50" charset="-128"/>
                <a:ea typeface="Meiryo UI" panose="020B0604030504040204" pitchFamily="50" charset="-128"/>
              </a:rPr>
              <a:t>ことができる旨を規定する方法。</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不正競争防止法による保護：提供データが</a:t>
            </a:r>
            <a:r>
              <a:rPr lang="ja-JP" altLang="en-US" sz="1600" b="1" dirty="0">
                <a:solidFill>
                  <a:schemeClr val="tx1"/>
                </a:solidFill>
                <a:latin typeface="Meiryo UI" panose="020B0604030504040204" pitchFamily="50" charset="-128"/>
                <a:ea typeface="Meiryo UI" panose="020B0604030504040204" pitchFamily="50" charset="-128"/>
              </a:rPr>
              <a:t>「営業秘密</a:t>
            </a:r>
            <a:r>
              <a:rPr lang="ja-JP" altLang="en-US" sz="1600" dirty="0">
                <a:solidFill>
                  <a:schemeClr val="tx1"/>
                </a:solidFill>
                <a:latin typeface="Meiryo UI" panose="020B0604030504040204" pitchFamily="50" charset="-128"/>
                <a:ea typeface="Meiryo UI" panose="020B0604030504040204" pitchFamily="50" charset="-128"/>
              </a:rPr>
              <a:t>」であれば、</a:t>
            </a:r>
            <a:r>
              <a:rPr lang="ja-JP" altLang="en-US" sz="1600" b="1" dirty="0">
                <a:solidFill>
                  <a:schemeClr val="tx1"/>
                </a:solidFill>
                <a:latin typeface="Meiryo UI" panose="020B0604030504040204" pitchFamily="50" charset="-128"/>
                <a:ea typeface="Meiryo UI" panose="020B0604030504040204" pitchFamily="50" charset="-128"/>
              </a:rPr>
              <a:t>不正競争防止法における保護対象</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ID</a:t>
            </a:r>
            <a:r>
              <a:rPr lang="ja-JP" altLang="en-US" sz="1600" dirty="0">
                <a:solidFill>
                  <a:schemeClr val="tx1"/>
                </a:solidFill>
                <a:latin typeface="Meiryo UI" panose="020B0604030504040204" pitchFamily="50" charset="-128"/>
                <a:ea typeface="Meiryo UI" panose="020B0604030504040204" pitchFamily="50" charset="-128"/>
              </a:rPr>
              <a:t>・パスワード等の管理を施した上で提供されるデータの不正取得・使用等を新たに「不正競争」行為に位置づけ。</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tx1"/>
                </a:solidFill>
                <a:latin typeface="Meiryo UI" panose="020B0604030504040204" pitchFamily="50" charset="-128"/>
                <a:ea typeface="Meiryo UI" panose="020B0604030504040204" pitchFamily="50" charset="-128"/>
              </a:rPr>
              <a:t>民法上の不当行為による保護：</a:t>
            </a:r>
            <a:r>
              <a:rPr lang="ja-JP" altLang="en-US" sz="1600" dirty="0">
                <a:solidFill>
                  <a:schemeClr val="tx1"/>
                </a:solidFill>
                <a:latin typeface="Meiryo UI" panose="020B0604030504040204" pitchFamily="50" charset="-128"/>
                <a:ea typeface="Meiryo UI" panose="020B0604030504040204" pitchFamily="50" charset="-128"/>
              </a:rPr>
              <a:t>一定の投資と労力を投じた価値のあるデータを</a:t>
            </a:r>
            <a:r>
              <a:rPr lang="ja-JP" altLang="en-US" sz="1600" b="1" dirty="0">
                <a:solidFill>
                  <a:schemeClr val="tx1"/>
                </a:solidFill>
                <a:latin typeface="Meiryo UI" panose="020B0604030504040204" pitchFamily="50" charset="-128"/>
                <a:ea typeface="Meiryo UI" panose="020B0604030504040204" pitchFamily="50" charset="-128"/>
              </a:rPr>
              <a:t>デッドコピーするような行為</a:t>
            </a:r>
            <a:r>
              <a:rPr lang="ja-JP" altLang="en-US" sz="1600" dirty="0">
                <a:solidFill>
                  <a:schemeClr val="tx1"/>
                </a:solidFill>
                <a:latin typeface="Meiryo UI" panose="020B0604030504040204" pitchFamily="50" charset="-128"/>
                <a:ea typeface="Meiryo UI" panose="020B0604030504040204" pitchFamily="50" charset="-128"/>
              </a:rPr>
              <a:t>（著しく不公正な手段を用いて他人の法的保護に値する営業上の利益を侵害する行為）は民法</a:t>
            </a:r>
            <a:r>
              <a:rPr lang="en-US" altLang="ja-JP" sz="1600" dirty="0">
                <a:solidFill>
                  <a:schemeClr val="tx1"/>
                </a:solidFill>
                <a:latin typeface="Meiryo UI" panose="020B0604030504040204" pitchFamily="50" charset="-128"/>
                <a:ea typeface="Meiryo UI" panose="020B0604030504040204" pitchFamily="50" charset="-128"/>
              </a:rPr>
              <a:t>709 </a:t>
            </a:r>
            <a:r>
              <a:rPr lang="ja-JP" altLang="en-US" sz="1600" dirty="0">
                <a:solidFill>
                  <a:schemeClr val="tx1"/>
                </a:solidFill>
                <a:latin typeface="Meiryo UI" panose="020B0604030504040204" pitchFamily="50" charset="-128"/>
                <a:ea typeface="Meiryo UI" panose="020B0604030504040204" pitchFamily="50" charset="-128"/>
              </a:rPr>
              <a:t>条の不法行為が成立。</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不正アクセス禁止法による保護</a:t>
            </a:r>
            <a:r>
              <a:rPr lang="ja-JP" altLang="en-US" sz="1600" b="1" dirty="0">
                <a:solidFill>
                  <a:schemeClr val="tx1"/>
                </a:solidFill>
                <a:latin typeface="Meiryo UI" panose="020B0604030504040204" pitchFamily="50" charset="-128"/>
                <a:ea typeface="Meiryo UI" panose="020B0604030504040204" pitchFamily="50" charset="-128"/>
              </a:rPr>
              <a:t>：第三者が不正ログインやセキュリティ・ホールを攻撃する</a:t>
            </a:r>
            <a:r>
              <a:rPr lang="ja-JP" altLang="en-US" sz="1600" dirty="0">
                <a:solidFill>
                  <a:schemeClr val="tx1"/>
                </a:solidFill>
                <a:latin typeface="Meiryo UI" panose="020B0604030504040204" pitchFamily="50" charset="-128"/>
                <a:ea typeface="Meiryo UI" panose="020B0604030504040204" pitchFamily="50" charset="-128"/>
              </a:rPr>
              <a:t>ことによって、データを取得した場合、不正アクセス行為が刑事罰の対象になる。</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不正利用等を防止する技術：提供データの暗号化、アクセス制限、電子透かし技術。</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43905" y="6617774"/>
            <a:ext cx="7480423" cy="27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rPr>
              <a:t>参考資料</a:t>
            </a:r>
            <a:r>
              <a:rPr lang="ja-JP" altLang="en-US" sz="1100" dirty="0">
                <a:solidFill>
                  <a:schemeClr val="tx1"/>
                </a:solidFill>
              </a:rPr>
              <a:t>：「</a:t>
            </a:r>
            <a:r>
              <a:rPr lang="en-US" altLang="ja-JP" sz="1100" dirty="0">
                <a:solidFill>
                  <a:schemeClr val="tx1"/>
                </a:solidFill>
              </a:rPr>
              <a:t>AI</a:t>
            </a:r>
            <a:r>
              <a:rPr lang="ja-JP" altLang="en-US" sz="1100" dirty="0">
                <a:solidFill>
                  <a:schemeClr val="tx1"/>
                </a:solidFill>
              </a:rPr>
              <a:t>・データの利用に関する契約ガイドライン</a:t>
            </a:r>
            <a:r>
              <a:rPr lang="en-US" altLang="ja-JP" sz="1100" dirty="0">
                <a:solidFill>
                  <a:schemeClr val="tx1"/>
                </a:solidFill>
              </a:rPr>
              <a:t>1.1</a:t>
            </a:r>
            <a:r>
              <a:rPr lang="ja-JP" altLang="en-US" sz="1100" dirty="0">
                <a:solidFill>
                  <a:schemeClr val="tx1"/>
                </a:solidFill>
              </a:rPr>
              <a:t>版</a:t>
            </a:r>
            <a:r>
              <a:rPr lang="en-US" altLang="ja-JP" sz="1100" dirty="0">
                <a:solidFill>
                  <a:schemeClr val="tx1"/>
                </a:solidFill>
              </a:rPr>
              <a:t>(</a:t>
            </a:r>
            <a:r>
              <a:rPr lang="ja-JP" altLang="en-US" sz="1100" dirty="0">
                <a:solidFill>
                  <a:schemeClr val="tx1"/>
                </a:solidFill>
              </a:rPr>
              <a:t>データ編</a:t>
            </a:r>
            <a:r>
              <a:rPr lang="en-US" altLang="ja-JP" sz="1100" dirty="0">
                <a:solidFill>
                  <a:schemeClr val="tx1"/>
                </a:solidFill>
              </a:rPr>
              <a:t>)</a:t>
            </a:r>
            <a:r>
              <a:rPr lang="ja-JP" altLang="en-US" sz="1100" dirty="0">
                <a:solidFill>
                  <a:schemeClr val="tx1"/>
                </a:solidFill>
              </a:rPr>
              <a:t>」、経済産業省、令和元年</a:t>
            </a:r>
            <a:r>
              <a:rPr lang="en-US" altLang="ja-JP" sz="1100" dirty="0">
                <a:solidFill>
                  <a:schemeClr val="tx1"/>
                </a:solidFill>
              </a:rPr>
              <a:t>(2019</a:t>
            </a:r>
            <a:r>
              <a:rPr lang="ja-JP" altLang="en-US" sz="1100" dirty="0">
                <a:solidFill>
                  <a:schemeClr val="tx1"/>
                </a:solidFill>
              </a:rPr>
              <a:t>年</a:t>
            </a:r>
            <a:r>
              <a:rPr lang="en-US" altLang="ja-JP" sz="1100" dirty="0">
                <a:solidFill>
                  <a:schemeClr val="tx1"/>
                </a:solidFill>
              </a:rPr>
              <a:t>)12</a:t>
            </a:r>
            <a:r>
              <a:rPr lang="ja-JP" altLang="en-US" sz="1100" dirty="0">
                <a:solidFill>
                  <a:schemeClr val="tx1"/>
                </a:solidFill>
              </a:rPr>
              <a:t>月</a:t>
            </a:r>
            <a:endParaRPr kumimoji="1" lang="ja-JP" altLang="en-US" sz="1200" dirty="0">
              <a:solidFill>
                <a:schemeClr val="tx1"/>
              </a:solidFill>
            </a:endParaRPr>
          </a:p>
        </p:txBody>
      </p:sp>
    </p:spTree>
    <p:extLst>
      <p:ext uri="{BB962C8B-B14F-4D97-AF65-F5344CB8AC3E}">
        <p14:creationId xmlns:p14="http://schemas.microsoft.com/office/powerpoint/2010/main" val="2785439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a:t>データ契約の法的な基礎知識③</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81</a:t>
            </a:fld>
            <a:endParaRPr lang="en-US" altLang="ja-JP"/>
          </a:p>
        </p:txBody>
      </p:sp>
      <p:sp>
        <p:nvSpPr>
          <p:cNvPr id="6" name="正方形/長方形 5"/>
          <p:cNvSpPr/>
          <p:nvPr/>
        </p:nvSpPr>
        <p:spPr>
          <a:xfrm>
            <a:off x="107504" y="908720"/>
            <a:ext cx="8784976" cy="4896544"/>
          </a:xfrm>
          <a:prstGeom prst="rect">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solidFill>
                <a:latin typeface="Meiryo UI" panose="020B0604030504040204" pitchFamily="50" charset="-128"/>
                <a:ea typeface="Meiryo UI" panose="020B0604030504040204" pitchFamily="50" charset="-128"/>
              </a:rPr>
              <a:t>適正な</a:t>
            </a:r>
            <a:r>
              <a:rPr lang="ja-JP" altLang="en-US" b="1" dirty="0">
                <a:solidFill>
                  <a:schemeClr val="tx1"/>
                </a:solidFill>
                <a:latin typeface="Meiryo UI" panose="020B0604030504040204" pitchFamily="50" charset="-128"/>
                <a:ea typeface="Meiryo UI" panose="020B0604030504040204" pitchFamily="50" charset="-128"/>
              </a:rPr>
              <a:t>対価・利益の分配</a:t>
            </a:r>
            <a:r>
              <a:rPr kumimoji="1" lang="ja-JP" altLang="en-US" b="1" dirty="0">
                <a:solidFill>
                  <a:schemeClr val="tx1"/>
                </a:solidFill>
                <a:latin typeface="Meiryo UI" panose="020B0604030504040204" pitchFamily="50" charset="-128"/>
                <a:ea typeface="Meiryo UI" panose="020B0604030504040204" pitchFamily="50" charset="-128"/>
              </a:rPr>
              <a:t>：</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一般論として、データ契約における対価・利益の分配に影響を及ぼす考慮要素としては、①データの種類、②データの利用範囲（地理的制限を含む）、③データが生み出す価値、④派生データの利用権限、⑤創出された知的財産権等の権利関係、⑥損害が発生した場合の責任分担、⑦ライセンスフィーやロイヤルティの設定、⑧データ創出や管理に要する費用分担等がある。</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＜適正な対価または利益の分配を検証するための手法＞</a:t>
            </a:r>
            <a:endParaRPr lang="en-US" altLang="ja-JP" b="1"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①データを利用した価値の試験的検証：</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小規模にデータを利用したビジネスを試験的に実施して、その結果からデータの価値を検証するという手法</a:t>
            </a:r>
            <a:r>
              <a:rPr lang="ja-JP" altLang="en-US" dirty="0">
                <a:solidFill>
                  <a:schemeClr val="tx1"/>
                </a:solidFill>
                <a:latin typeface="Meiryo UI" panose="020B0604030504040204" pitchFamily="50" charset="-128"/>
                <a:ea typeface="Meiryo UI" panose="020B0604030504040204" pitchFamily="50" charset="-128"/>
              </a:rPr>
              <a:t>。例えば、ビッグデータを利用した商品陳列方法の変更を、一部の店舗で試験的に導入し、その方法による売上げの増加を検証して、その検証に基づいて売上げの増加に見合った対価でデータの提供を受け、その結果に基づいて全店舗に展開する。効果に応じた提供データの対価の算定が可能になる。</a:t>
            </a:r>
          </a:p>
          <a:p>
            <a:r>
              <a:rPr lang="ja-JP" altLang="en-US" dirty="0">
                <a:solidFill>
                  <a:schemeClr val="tx1"/>
                </a:solidFill>
                <a:latin typeface="Meiryo UI" panose="020B0604030504040204" pitchFamily="50" charset="-128"/>
                <a:ea typeface="Meiryo UI" panose="020B0604030504040204" pitchFamily="50" charset="-128"/>
              </a:rPr>
              <a:t>②イニシャル・ロイヤルティ＋ランニング・ロイヤルティ</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契約締結時にイニシャル・ロイヤルティ（一定の金額）</a:t>
            </a:r>
            <a:r>
              <a:rPr lang="ja-JP" altLang="en-US" dirty="0">
                <a:solidFill>
                  <a:schemeClr val="tx1"/>
                </a:solidFill>
                <a:latin typeface="Meiryo UI" panose="020B0604030504040204" pitchFamily="50" charset="-128"/>
                <a:ea typeface="Meiryo UI" panose="020B0604030504040204" pitchFamily="50" charset="-128"/>
              </a:rPr>
              <a:t>を支払い、その後、データの利用に伴って利益が生じた場合に、その</a:t>
            </a:r>
            <a:r>
              <a:rPr lang="ja-JP" altLang="en-US" b="1" dirty="0">
                <a:solidFill>
                  <a:schemeClr val="tx1"/>
                </a:solidFill>
                <a:latin typeface="Meiryo UI" panose="020B0604030504040204" pitchFamily="50" charset="-128"/>
                <a:ea typeface="Meiryo UI" panose="020B0604030504040204" pitchFamily="50" charset="-128"/>
              </a:rPr>
              <a:t>利益の一定割合をランニング・ロイヤルティ</a:t>
            </a:r>
            <a:r>
              <a:rPr lang="ja-JP" altLang="en-US" dirty="0">
                <a:solidFill>
                  <a:schemeClr val="tx1"/>
                </a:solidFill>
                <a:latin typeface="Meiryo UI" panose="020B0604030504040204" pitchFamily="50" charset="-128"/>
                <a:ea typeface="Meiryo UI" panose="020B0604030504040204" pitchFamily="50" charset="-128"/>
              </a:rPr>
              <a:t>（契約期間中に支払われる利益等に応じた金員）として支払う方法。</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0" y="6635170"/>
            <a:ext cx="8028384" cy="222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endParaRPr kumimoji="1" lang="ja-JP" altLang="en-US" sz="1200" dirty="0">
              <a:solidFill>
                <a:schemeClr val="tx1"/>
              </a:solidFill>
            </a:endParaRPr>
          </a:p>
        </p:txBody>
      </p:sp>
    </p:spTree>
    <p:extLst>
      <p:ext uri="{BB962C8B-B14F-4D97-AF65-F5344CB8AC3E}">
        <p14:creationId xmlns:p14="http://schemas.microsoft.com/office/powerpoint/2010/main" val="39557202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a:t>データ契約の法的な基礎知識④　</a:t>
            </a:r>
            <a:r>
              <a:rPr lang="en-US" altLang="ja-JP" dirty="0"/>
              <a:t>-</a:t>
            </a:r>
            <a:r>
              <a:rPr lang="ja-JP" altLang="en-US" dirty="0"/>
              <a:t>契約類型</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896364288"/>
              </p:ext>
            </p:extLst>
          </p:nvPr>
        </p:nvGraphicFramePr>
        <p:xfrm>
          <a:off x="179512" y="804984"/>
          <a:ext cx="8781223" cy="5703104"/>
        </p:xfrm>
        <a:graphic>
          <a:graphicData uri="http://schemas.openxmlformats.org/drawingml/2006/table">
            <a:tbl>
              <a:tblPr firstRow="1" bandRow="1">
                <a:tableStyleId>{5202B0CA-FC54-4496-8BCA-5EF66A818D29}</a:tableStyleId>
              </a:tblPr>
              <a:tblGrid>
                <a:gridCol w="4140903">
                  <a:extLst>
                    <a:ext uri="{9D8B030D-6E8A-4147-A177-3AD203B41FA5}">
                      <a16:colId xmlns:a16="http://schemas.microsoft.com/office/drawing/2014/main" xmlns="" val="20000"/>
                    </a:ext>
                  </a:extLst>
                </a:gridCol>
                <a:gridCol w="4640320">
                  <a:extLst>
                    <a:ext uri="{9D8B030D-6E8A-4147-A177-3AD203B41FA5}">
                      <a16:colId xmlns:a16="http://schemas.microsoft.com/office/drawing/2014/main" xmlns="" val="20001"/>
                    </a:ext>
                  </a:extLst>
                </a:gridCol>
              </a:tblGrid>
              <a:tr h="987298">
                <a:tc>
                  <a:txBody>
                    <a:bodyPr/>
                    <a:lstStyle/>
                    <a:p>
                      <a:pPr algn="ctr"/>
                      <a:r>
                        <a:rPr kumimoji="1" lang="ja-JP" altLang="en-US" sz="1600" dirty="0">
                          <a:latin typeface="Meiryo UI" panose="020B0604030504040204" pitchFamily="50" charset="-128"/>
                          <a:ea typeface="Meiryo UI" panose="020B0604030504040204" pitchFamily="50" charset="-128"/>
                        </a:rPr>
                        <a:t>「データ提供型」契約</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（一方当事者から他方当事者</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err="1">
                          <a:latin typeface="Meiryo UI" panose="020B0604030504040204" pitchFamily="50" charset="-128"/>
                          <a:ea typeface="Meiryo UI" panose="020B0604030504040204" pitchFamily="50" charset="-128"/>
                        </a:rPr>
                        <a:t>への</a:t>
                      </a:r>
                      <a:r>
                        <a:rPr kumimoji="1" lang="ja-JP" altLang="en-US" sz="1600" dirty="0">
                          <a:latin typeface="Meiryo UI" panose="020B0604030504040204" pitchFamily="50" charset="-128"/>
                          <a:ea typeface="Meiryo UI" panose="020B0604030504040204" pitchFamily="50" charset="-128"/>
                        </a:rPr>
                        <a:t>データ提供）</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「データ創出型」契約</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（複数当事者が関与して創出される</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データの取扱い）</a:t>
                      </a:r>
                      <a:endParaRPr kumimoji="1" lang="ja-JP" altLang="en-US" sz="16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854230">
                <a:tc>
                  <a:txBody>
                    <a:bodyPr/>
                    <a:lstStyle/>
                    <a:p>
                      <a:r>
                        <a:rPr kumimoji="1" lang="ja-JP" altLang="en-US" sz="1600" b="1" dirty="0">
                          <a:latin typeface="Meiryo UI" panose="020B0604030504040204" pitchFamily="50" charset="-128"/>
                          <a:ea typeface="Meiryo UI" panose="020B0604030504040204" pitchFamily="50" charset="-128"/>
                        </a:rPr>
                        <a:t>データ提供者から他方当事者に対してデータを提供する際に、他方当事者の利用権限その他の提供条件等を規定する契約</a:t>
                      </a:r>
                    </a:p>
                  </a:txBody>
                  <a:tcPr/>
                </a:tc>
                <a:tc>
                  <a:txBody>
                    <a:bodyPr/>
                    <a:lstStyle/>
                    <a:p>
                      <a:r>
                        <a:rPr kumimoji="1" lang="ja-JP" altLang="en-US" sz="1600" b="1" dirty="0">
                          <a:latin typeface="Meiryo UI" panose="020B0604030504040204" pitchFamily="50" charset="-128"/>
                          <a:ea typeface="Meiryo UI" panose="020B0604030504040204" pitchFamily="50" charset="-128"/>
                        </a:rPr>
                        <a:t>データが新たに創出される際に、データの創出に関与した当事者間で、データ利用の権限等を規定する契約</a:t>
                      </a:r>
                    </a:p>
                  </a:txBody>
                  <a:tcPr/>
                </a:tc>
                <a:extLst>
                  <a:ext uri="{0D108BD9-81ED-4DB2-BD59-A6C34878D82A}">
                    <a16:rowId xmlns:a16="http://schemas.microsoft.com/office/drawing/2014/main" xmlns="" val="10001"/>
                  </a:ext>
                </a:extLst>
              </a:tr>
              <a:tr h="3861576">
                <a:tc>
                  <a:txBody>
                    <a:bodyPr/>
                    <a:lstStyle/>
                    <a:p>
                      <a:endParaRPr kumimoji="1" lang="ja-JP" altLang="en-US" dirty="0"/>
                    </a:p>
                  </a:txBody>
                  <a:tcPr/>
                </a:tc>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創出に関係する当事者：工作機械の製造業者 </a:t>
                      </a:r>
                      <a:r>
                        <a:rPr kumimoji="1" lang="en-US" altLang="ja-JP" sz="1400" dirty="0">
                          <a:latin typeface="Meiryo UI" panose="020B0604030504040204" pitchFamily="50" charset="-128"/>
                          <a:ea typeface="Meiryo UI" panose="020B0604030504040204" pitchFamily="50" charset="-128"/>
                        </a:rPr>
                        <a:t>A</a:t>
                      </a:r>
                    </a:p>
                    <a:p>
                      <a:r>
                        <a:rPr kumimoji="1" lang="ja-JP" altLang="en-US" sz="1400" dirty="0">
                          <a:latin typeface="Meiryo UI" panose="020B0604030504040204" pitchFamily="50" charset="-128"/>
                          <a:ea typeface="Meiryo UI" panose="020B0604030504040204" pitchFamily="50" charset="-128"/>
                        </a:rPr>
                        <a:t>　　　　　　　　　　　　　　　　工作機械の使用者 </a:t>
                      </a:r>
                      <a:r>
                        <a:rPr kumimoji="1" lang="en-US" altLang="ja-JP" sz="1400" dirty="0">
                          <a:latin typeface="Meiryo UI" panose="020B0604030504040204" pitchFamily="50" charset="-128"/>
                          <a:ea typeface="Meiryo UI" panose="020B0604030504040204" pitchFamily="50" charset="-128"/>
                        </a:rPr>
                        <a:t>B1</a:t>
                      </a:r>
                      <a:r>
                        <a:rPr kumimoji="1" lang="ja-JP" altLang="en-US" sz="1400" dirty="0" err="1">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B2</a:t>
                      </a:r>
                      <a:endParaRPr kumimoji="1" lang="ja-JP" altLang="en-US"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問題となるデータ：工作機械の稼働データ</a:t>
                      </a:r>
                    </a:p>
                  </a:txBody>
                  <a:tcPr/>
                </a:tc>
                <a:extLst>
                  <a:ext uri="{0D108BD9-81ED-4DB2-BD59-A6C34878D82A}">
                    <a16:rowId xmlns:a16="http://schemas.microsoft.com/office/drawing/2014/main" xmlns="" val="10002"/>
                  </a:ext>
                </a:extLst>
              </a:tr>
            </a:tbl>
          </a:graphicData>
        </a:graphic>
      </p:graphicFrame>
      <p:pic>
        <p:nvPicPr>
          <p:cNvPr id="6" name="図 5"/>
          <p:cNvPicPr>
            <a:picLocks noChangeAspect="1"/>
          </p:cNvPicPr>
          <p:nvPr/>
        </p:nvPicPr>
        <p:blipFill>
          <a:blip r:embed="rId3">
            <a:grayscl/>
          </a:blip>
          <a:stretch>
            <a:fillRect/>
          </a:stretch>
        </p:blipFill>
        <p:spPr>
          <a:xfrm>
            <a:off x="323260" y="2636912"/>
            <a:ext cx="3916080" cy="3744416"/>
          </a:xfrm>
          <a:prstGeom prst="rect">
            <a:avLst/>
          </a:prstGeom>
        </p:spPr>
      </p:pic>
      <p:pic>
        <p:nvPicPr>
          <p:cNvPr id="7" name="図 6"/>
          <p:cNvPicPr>
            <a:picLocks noChangeAspect="1"/>
          </p:cNvPicPr>
          <p:nvPr/>
        </p:nvPicPr>
        <p:blipFill>
          <a:blip r:embed="rId4">
            <a:grayscl/>
          </a:blip>
          <a:stretch>
            <a:fillRect/>
          </a:stretch>
        </p:blipFill>
        <p:spPr>
          <a:xfrm>
            <a:off x="4393257" y="2636912"/>
            <a:ext cx="4450672" cy="2327868"/>
          </a:xfrm>
          <a:prstGeom prst="rect">
            <a:avLst/>
          </a:prstGeom>
        </p:spPr>
      </p:pic>
      <p:sp>
        <p:nvSpPr>
          <p:cNvPr id="9" name="正方形/長方形 8"/>
          <p:cNvSpPr/>
          <p:nvPr/>
        </p:nvSpPr>
        <p:spPr>
          <a:xfrm>
            <a:off x="0" y="6635170"/>
            <a:ext cx="8172400" cy="222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endParaRPr kumimoji="1" lang="ja-JP" altLang="en-US" sz="1200" dirty="0">
              <a:solidFill>
                <a:schemeClr val="tx1"/>
              </a:solidFill>
            </a:endParaRPr>
          </a:p>
        </p:txBody>
      </p:sp>
    </p:spTree>
    <p:extLst>
      <p:ext uri="{BB962C8B-B14F-4D97-AF65-F5344CB8AC3E}">
        <p14:creationId xmlns:p14="http://schemas.microsoft.com/office/powerpoint/2010/main" val="3721704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a:t>データ契約の法的な基礎知識④　</a:t>
            </a:r>
            <a:r>
              <a:rPr lang="en-US" altLang="ja-JP" dirty="0"/>
              <a:t>-</a:t>
            </a:r>
            <a:r>
              <a:rPr lang="ja-JP" altLang="en-US" dirty="0"/>
              <a:t>契約類型</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83</a:t>
            </a:fld>
            <a:endParaRPr lang="en-US" altLang="ja-JP"/>
          </a:p>
        </p:txBody>
      </p:sp>
      <p:graphicFrame>
        <p:nvGraphicFramePr>
          <p:cNvPr id="5" name="表 4"/>
          <p:cNvGraphicFramePr>
            <a:graphicFrameLocks noGrp="1"/>
          </p:cNvGraphicFramePr>
          <p:nvPr/>
        </p:nvGraphicFramePr>
        <p:xfrm>
          <a:off x="171449" y="814388"/>
          <a:ext cx="4904607" cy="5700712"/>
        </p:xfrm>
        <a:graphic>
          <a:graphicData uri="http://schemas.openxmlformats.org/drawingml/2006/table">
            <a:tbl>
              <a:tblPr firstRow="1" bandRow="1">
                <a:tableStyleId>{5202B0CA-FC54-4496-8BCA-5EF66A818D29}</a:tableStyleId>
              </a:tblPr>
              <a:tblGrid>
                <a:gridCol w="4904607">
                  <a:extLst>
                    <a:ext uri="{9D8B030D-6E8A-4147-A177-3AD203B41FA5}">
                      <a16:colId xmlns:a16="http://schemas.microsoft.com/office/drawing/2014/main" xmlns="" val="20000"/>
                    </a:ext>
                  </a:extLst>
                </a:gridCol>
              </a:tblGrid>
              <a:tr h="923280">
                <a:tc>
                  <a:txBody>
                    <a:bodyPr/>
                    <a:lstStyle/>
                    <a:p>
                      <a:r>
                        <a:rPr kumimoji="1" lang="ja-JP" altLang="en-US" sz="1600" dirty="0">
                          <a:latin typeface="Meiryo UI" panose="020B0604030504040204" pitchFamily="50" charset="-128"/>
                          <a:ea typeface="Meiryo UI" panose="020B0604030504040204" pitchFamily="50" charset="-128"/>
                        </a:rPr>
                        <a:t>「データ共用型（プラットフォーム型）」契約（プラットフォームを利用しデータ共用）</a:t>
                      </a:r>
                    </a:p>
                  </a:txBody>
                  <a:tcPr/>
                </a:tc>
                <a:extLst>
                  <a:ext uri="{0D108BD9-81ED-4DB2-BD59-A6C34878D82A}">
                    <a16:rowId xmlns:a16="http://schemas.microsoft.com/office/drawing/2014/main" xmlns="" val="10000"/>
                  </a:ext>
                </a:extLst>
              </a:tr>
              <a:tr h="1166249">
                <a:tc>
                  <a:txBody>
                    <a:bodyPr/>
                    <a:lstStyle/>
                    <a:p>
                      <a:r>
                        <a:rPr kumimoji="1" lang="ja-JP" altLang="en-US" sz="1600" b="1" dirty="0">
                          <a:latin typeface="Meiryo UI" panose="020B0604030504040204" pitchFamily="50" charset="-128"/>
                          <a:ea typeface="Meiryo UI" panose="020B0604030504040204" pitchFamily="50" charset="-128"/>
                        </a:rPr>
                        <a:t>プラットフォームを利用したデータの共有を目的とする契約</a:t>
                      </a:r>
                    </a:p>
                  </a:txBody>
                  <a:tcPr/>
                </a:tc>
                <a:extLst>
                  <a:ext uri="{0D108BD9-81ED-4DB2-BD59-A6C34878D82A}">
                    <a16:rowId xmlns:a16="http://schemas.microsoft.com/office/drawing/2014/main" xmlns="" val="10001"/>
                  </a:ext>
                </a:extLst>
              </a:tr>
              <a:tr h="3611183">
                <a:tc>
                  <a:txBody>
                    <a:bodyPr/>
                    <a:lstStyle/>
                    <a:p>
                      <a:endParaRPr kumimoji="1" lang="ja-JP" altLang="en-US" dirty="0"/>
                    </a:p>
                  </a:txBody>
                  <a:tcPr/>
                </a:tc>
                <a:extLst>
                  <a:ext uri="{0D108BD9-81ED-4DB2-BD59-A6C34878D82A}">
                    <a16:rowId xmlns:a16="http://schemas.microsoft.com/office/drawing/2014/main" xmlns="" val="10002"/>
                  </a:ext>
                </a:extLst>
              </a:tr>
            </a:tbl>
          </a:graphicData>
        </a:graphic>
      </p:graphicFrame>
      <p:pic>
        <p:nvPicPr>
          <p:cNvPr id="8" name="図 7"/>
          <p:cNvPicPr>
            <a:picLocks noChangeAspect="1"/>
          </p:cNvPicPr>
          <p:nvPr/>
        </p:nvPicPr>
        <p:blipFill>
          <a:blip r:embed="rId3"/>
          <a:stretch>
            <a:fillRect/>
          </a:stretch>
        </p:blipFill>
        <p:spPr>
          <a:xfrm>
            <a:off x="391992" y="3040038"/>
            <a:ext cx="4463519" cy="3053258"/>
          </a:xfrm>
          <a:prstGeom prst="rect">
            <a:avLst/>
          </a:prstGeom>
        </p:spPr>
      </p:pic>
      <p:sp>
        <p:nvSpPr>
          <p:cNvPr id="6" name="正方形/長方形 5"/>
          <p:cNvSpPr/>
          <p:nvPr/>
        </p:nvSpPr>
        <p:spPr>
          <a:xfrm>
            <a:off x="5220072" y="1052736"/>
            <a:ext cx="3674740" cy="4708981"/>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データ共用（プラットフォーム（</a:t>
            </a:r>
            <a:r>
              <a:rPr lang="en-US" altLang="ja-JP" sz="2000" dirty="0">
                <a:latin typeface="Meiryo UI" panose="020B0604030504040204" pitchFamily="50" charset="-128"/>
                <a:ea typeface="Meiryo UI" panose="020B0604030504040204" pitchFamily="50" charset="-128"/>
              </a:rPr>
              <a:t>PF</a:t>
            </a:r>
            <a:r>
              <a:rPr lang="ja-JP" altLang="en-US" sz="2000" dirty="0">
                <a:latin typeface="Meiryo UI" panose="020B0604030504040204" pitchFamily="50" charset="-128"/>
                <a:ea typeface="Meiryo UI" panose="020B0604030504040204" pitchFamily="50" charset="-128"/>
              </a:rPr>
              <a:t>）型契約は、複数のデータ提供者が、データをデータ</a:t>
            </a:r>
            <a:r>
              <a:rPr lang="en-US" altLang="ja-JP" sz="2000" dirty="0">
                <a:latin typeface="Meiryo UI" panose="020B0604030504040204" pitchFamily="50" charset="-128"/>
                <a:ea typeface="Meiryo UI" panose="020B0604030504040204" pitchFamily="50" charset="-128"/>
              </a:rPr>
              <a:t>PF</a:t>
            </a:r>
            <a:r>
              <a:rPr lang="ja-JP" altLang="en-US" sz="2000" dirty="0" err="1">
                <a:latin typeface="Meiryo UI" panose="020B0604030504040204" pitchFamily="50" charset="-128"/>
                <a:ea typeface="Meiryo UI" panose="020B0604030504040204" pitchFamily="50" charset="-128"/>
              </a:rPr>
              <a:t>に提</a:t>
            </a:r>
            <a:r>
              <a:rPr lang="ja-JP" altLang="en-US" sz="2000" dirty="0">
                <a:latin typeface="Meiryo UI" panose="020B0604030504040204" pitchFamily="50" charset="-128"/>
                <a:ea typeface="Meiryo UI" panose="020B0604030504040204" pitchFamily="50" charset="-128"/>
              </a:rPr>
              <a:t>供し、</a:t>
            </a:r>
            <a:r>
              <a:rPr lang="en-US" altLang="ja-JP" sz="2000" dirty="0">
                <a:latin typeface="Meiryo UI" panose="020B0604030504040204" pitchFamily="50" charset="-128"/>
                <a:ea typeface="Meiryo UI" panose="020B0604030504040204" pitchFamily="50" charset="-128"/>
              </a:rPr>
              <a:t>PF</a:t>
            </a:r>
            <a:r>
              <a:rPr lang="ja-JP" altLang="en-US" sz="2000" dirty="0">
                <a:latin typeface="Meiryo UI" panose="020B0604030504040204" pitchFamily="50" charset="-128"/>
                <a:ea typeface="Meiryo UI" panose="020B0604030504040204" pitchFamily="50" charset="-128"/>
              </a:rPr>
              <a:t>が集約・管理・加工・解析・改変等したデータを複数のデータ利用者が共有利用する形態。 データ提供者がデータ利用者であるケースも多い。基本的に契約は下記の形態となり、データ提供者とデータ利用者の直接の契約がないことが多い。</a:t>
            </a:r>
            <a:endParaRPr lang="en-US" altLang="ja-JP" sz="2000" dirty="0">
              <a:latin typeface="Meiryo UI" panose="020B0604030504040204" pitchFamily="50" charset="-128"/>
              <a:ea typeface="Meiryo UI" panose="020B0604030504040204" pitchFamily="50" charset="-128"/>
            </a:endParaRPr>
          </a:p>
          <a:p>
            <a:r>
              <a:rPr lang="en-US" altLang="ja-JP" sz="2000" dirty="0" err="1">
                <a:latin typeface="Meiryo UI" panose="020B0604030504040204" pitchFamily="50" charset="-128"/>
                <a:ea typeface="Meiryo UI" panose="020B0604030504040204" pitchFamily="50" charset="-128"/>
              </a:rPr>
              <a:t>i</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データ提供者と</a:t>
            </a:r>
            <a:r>
              <a:rPr lang="en-US" altLang="ja-JP" sz="2000" dirty="0">
                <a:latin typeface="Meiryo UI" panose="020B0604030504040204" pitchFamily="50" charset="-128"/>
                <a:ea typeface="Meiryo UI" panose="020B0604030504040204" pitchFamily="50" charset="-128"/>
              </a:rPr>
              <a:t>PF</a:t>
            </a:r>
            <a:r>
              <a:rPr lang="ja-JP" altLang="en-US" sz="2000" dirty="0">
                <a:latin typeface="Meiryo UI" panose="020B0604030504040204" pitchFamily="50" charset="-128"/>
                <a:ea typeface="Meiryo UI" panose="020B0604030504040204" pitchFamily="50" charset="-128"/>
              </a:rPr>
              <a:t>との契約</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ii)PF</a:t>
            </a:r>
            <a:r>
              <a:rPr lang="ja-JP" altLang="en-US" sz="2000" dirty="0">
                <a:latin typeface="Meiryo UI" panose="020B0604030504040204" pitchFamily="50" charset="-128"/>
                <a:ea typeface="Meiryo UI" panose="020B0604030504040204" pitchFamily="50" charset="-128"/>
              </a:rPr>
              <a:t>とデータ利用者との契約</a:t>
            </a:r>
          </a:p>
          <a:p>
            <a:r>
              <a:rPr lang="ja-JP" altLang="en-US" sz="2000" dirty="0">
                <a:latin typeface="Meiryo UI" panose="020B0604030504040204" pitchFamily="50" charset="-128"/>
                <a:ea typeface="Meiryo UI" panose="020B0604030504040204" pitchFamily="50" charset="-128"/>
              </a:rPr>
              <a:t>参加者が多岐にわたることから契約交渉はほぼ不可な場合が多い。</a:t>
            </a:r>
            <a:endParaRPr lang="en-US" altLang="ja-JP"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4868" y="6619058"/>
            <a:ext cx="7797492"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3688818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6144" y="117004"/>
            <a:ext cx="7740352" cy="503684"/>
          </a:xfrm>
        </p:spPr>
        <p:txBody>
          <a:bodyPr/>
          <a:lstStyle/>
          <a:p>
            <a:r>
              <a:rPr lang="en-US" altLang="ja-JP" sz="2000" dirty="0"/>
              <a:t>2.</a:t>
            </a:r>
            <a:r>
              <a:rPr lang="ja-JP" altLang="en-US" sz="2000" dirty="0"/>
              <a:t>データ提供型契約（一方当事者から他方当事者へのデータ提供）①</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84</a:t>
            </a:fld>
            <a:endParaRPr lang="en-US" altLang="ja-JP"/>
          </a:p>
        </p:txBody>
      </p:sp>
      <p:grpSp>
        <p:nvGrpSpPr>
          <p:cNvPr id="29" name="グループ化 28"/>
          <p:cNvGrpSpPr/>
          <p:nvPr/>
        </p:nvGrpSpPr>
        <p:grpSpPr>
          <a:xfrm>
            <a:off x="107504" y="1412776"/>
            <a:ext cx="8784976" cy="5162796"/>
            <a:chOff x="245700" y="618471"/>
            <a:chExt cx="8784976" cy="5162796"/>
          </a:xfrm>
        </p:grpSpPr>
        <p:sp>
          <p:nvSpPr>
            <p:cNvPr id="30" name="角丸四角形 29"/>
            <p:cNvSpPr/>
            <p:nvPr/>
          </p:nvSpPr>
          <p:spPr>
            <a:xfrm>
              <a:off x="705678" y="618471"/>
              <a:ext cx="2138130" cy="4075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①データの譲渡</a:t>
              </a:r>
            </a:p>
          </p:txBody>
        </p:sp>
        <p:sp>
          <p:nvSpPr>
            <p:cNvPr id="31" name="角丸四角形 30"/>
            <p:cNvSpPr/>
            <p:nvPr/>
          </p:nvSpPr>
          <p:spPr>
            <a:xfrm>
              <a:off x="3590376" y="631028"/>
              <a:ext cx="2287755" cy="4075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②データの利用許諾</a:t>
              </a:r>
            </a:p>
          </p:txBody>
        </p:sp>
        <p:sp>
          <p:nvSpPr>
            <p:cNvPr id="32" name="角丸四角形 31"/>
            <p:cNvSpPr/>
            <p:nvPr/>
          </p:nvSpPr>
          <p:spPr>
            <a:xfrm>
              <a:off x="6480747" y="644077"/>
              <a:ext cx="2405977" cy="4075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③データの相互利用許諾</a:t>
              </a:r>
            </a:p>
          </p:txBody>
        </p:sp>
        <p:sp>
          <p:nvSpPr>
            <p:cNvPr id="33" name="正方形/長方形 32"/>
            <p:cNvSpPr/>
            <p:nvPr/>
          </p:nvSpPr>
          <p:spPr>
            <a:xfrm>
              <a:off x="602062" y="2022813"/>
              <a:ext cx="1639957" cy="437322"/>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データ提供者</a:t>
              </a:r>
            </a:p>
          </p:txBody>
        </p:sp>
        <p:sp>
          <p:nvSpPr>
            <p:cNvPr id="36" name="正方形/長方形 35"/>
            <p:cNvSpPr/>
            <p:nvPr/>
          </p:nvSpPr>
          <p:spPr>
            <a:xfrm>
              <a:off x="551476" y="4071904"/>
              <a:ext cx="1639957" cy="437322"/>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データ受領者</a:t>
              </a:r>
            </a:p>
          </p:txBody>
        </p:sp>
        <p:sp>
          <p:nvSpPr>
            <p:cNvPr id="39" name="下矢印 38"/>
            <p:cNvSpPr/>
            <p:nvPr/>
          </p:nvSpPr>
          <p:spPr>
            <a:xfrm>
              <a:off x="751920" y="2480141"/>
              <a:ext cx="130838" cy="1523913"/>
            </a:xfrm>
            <a:prstGeom prst="down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970851" y="2646720"/>
              <a:ext cx="2253568" cy="1238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データに関する権限の移転</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・記憶媒体で引き渡し</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・サーバーのアクセス権を付与</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・データにかかる知的財産権についても譲渡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円/楕円 40"/>
            <p:cNvSpPr/>
            <p:nvPr/>
          </p:nvSpPr>
          <p:spPr>
            <a:xfrm>
              <a:off x="705678" y="4489255"/>
              <a:ext cx="1294439" cy="665923"/>
            </a:xfrm>
            <a:prstGeom prst="ellipse">
              <a:avLst/>
            </a:prstGeom>
            <a:solidFill>
              <a:schemeClr val="bg1">
                <a:lumMod val="95000"/>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データの利用権限</a:t>
              </a:r>
            </a:p>
          </p:txBody>
        </p:sp>
        <p:sp>
          <p:nvSpPr>
            <p:cNvPr id="44" name="円/楕円 43"/>
            <p:cNvSpPr/>
            <p:nvPr/>
          </p:nvSpPr>
          <p:spPr>
            <a:xfrm>
              <a:off x="4511355" y="2647580"/>
              <a:ext cx="1348871" cy="571302"/>
            </a:xfrm>
            <a:prstGeom prst="ellipse">
              <a:avLst/>
            </a:prstGeom>
            <a:solidFill>
              <a:schemeClr val="bg1">
                <a:lumMod val="95000"/>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データの利用権限</a:t>
              </a:r>
            </a:p>
          </p:txBody>
        </p:sp>
        <p:sp>
          <p:nvSpPr>
            <p:cNvPr id="45" name="正方形/長方形 44"/>
            <p:cNvSpPr/>
            <p:nvPr/>
          </p:nvSpPr>
          <p:spPr>
            <a:xfrm>
              <a:off x="4270305" y="3292857"/>
              <a:ext cx="2210442" cy="928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データの利用権限の付与</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・利用許諾の範囲を明確化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・非独占／独占かについても明文化</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9" name="上矢印 48"/>
            <p:cNvSpPr/>
            <p:nvPr/>
          </p:nvSpPr>
          <p:spPr>
            <a:xfrm>
              <a:off x="8609315" y="2231628"/>
              <a:ext cx="158634" cy="1459581"/>
            </a:xfrm>
            <a:prstGeom prst="up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664084" y="4663183"/>
              <a:ext cx="2366592" cy="11180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乙データの利用権限の付与</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・データのコンタミに注意（</a:t>
              </a:r>
              <a:r>
                <a:rPr lang="ja-JP" altLang="en-US" sz="1400" dirty="0">
                  <a:solidFill>
                    <a:schemeClr val="tx1"/>
                  </a:solidFill>
                  <a:latin typeface="Meiryo UI" panose="020B0604030504040204" pitchFamily="50" charset="-128"/>
                  <a:ea typeface="Meiryo UI" panose="020B0604030504040204" pitchFamily="50" charset="-128"/>
                </a:rPr>
                <a:t>データの分別管理の規定、アクセス者制限等の秘密保持義務を高度化）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7168337" y="2773528"/>
              <a:ext cx="1352885" cy="544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甲データの利用権限の付与</a:t>
              </a:r>
            </a:p>
          </p:txBody>
        </p:sp>
        <p:sp>
          <p:nvSpPr>
            <p:cNvPr id="52" name="正方形/長方形 51"/>
            <p:cNvSpPr/>
            <p:nvPr/>
          </p:nvSpPr>
          <p:spPr>
            <a:xfrm>
              <a:off x="245700" y="1069578"/>
              <a:ext cx="2736304" cy="9132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データの利用をコントロールできる地位を</a:t>
              </a:r>
              <a:r>
                <a:rPr lang="ja-JP" altLang="en-US" sz="1400" dirty="0">
                  <a:solidFill>
                    <a:schemeClr val="tx1"/>
                  </a:solidFill>
                  <a:latin typeface="Meiryo UI" panose="020B0604030504040204" pitchFamily="50" charset="-128"/>
                  <a:ea typeface="Meiryo UI" panose="020B0604030504040204" pitchFamily="50" charset="-128"/>
                </a:rPr>
                <a:t>含む当該データに関する一切の権限を譲受人に移転、譲渡人は当該データに関する一切の権限を失う</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3485517" y="1098212"/>
              <a:ext cx="2716871" cy="1123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データ提供者が保持するデータの利用権限を一定範囲でライセンシーに与えるが、ライセンサーは提供データに関する全ての利用権限を失うものではない</a:t>
              </a:r>
            </a:p>
          </p:txBody>
        </p:sp>
        <p:sp>
          <p:nvSpPr>
            <p:cNvPr id="55" name="正方形/長方形 54"/>
            <p:cNvSpPr/>
            <p:nvPr/>
          </p:nvSpPr>
          <p:spPr>
            <a:xfrm>
              <a:off x="6404685" y="1115465"/>
              <a:ext cx="2625991" cy="5791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相互に各自の保持するデータのその利用権限を相手方に与える。</a:t>
              </a:r>
            </a:p>
          </p:txBody>
        </p:sp>
      </p:grpSp>
      <p:sp>
        <p:nvSpPr>
          <p:cNvPr id="56" name="円/楕円 55"/>
          <p:cNvSpPr/>
          <p:nvPr/>
        </p:nvSpPr>
        <p:spPr>
          <a:xfrm>
            <a:off x="4082341" y="5539404"/>
            <a:ext cx="1483905" cy="665923"/>
          </a:xfrm>
          <a:prstGeom prst="ellipse">
            <a:avLst/>
          </a:prstGeom>
          <a:solidFill>
            <a:schemeClr val="bg1">
              <a:lumMod val="95000"/>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データの利用権限</a:t>
            </a:r>
          </a:p>
        </p:txBody>
      </p:sp>
      <p:sp>
        <p:nvSpPr>
          <p:cNvPr id="57" name="正方形/長方形 56"/>
          <p:cNvSpPr/>
          <p:nvPr/>
        </p:nvSpPr>
        <p:spPr>
          <a:xfrm>
            <a:off x="3776078" y="5125585"/>
            <a:ext cx="1639957" cy="437322"/>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データ受領者</a:t>
            </a:r>
          </a:p>
        </p:txBody>
      </p:sp>
      <p:sp>
        <p:nvSpPr>
          <p:cNvPr id="58" name="下矢印 57"/>
          <p:cNvSpPr/>
          <p:nvPr/>
        </p:nvSpPr>
        <p:spPr>
          <a:xfrm>
            <a:off x="3900341" y="3518730"/>
            <a:ext cx="127409" cy="1606855"/>
          </a:xfrm>
          <a:prstGeom prst="down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716923" y="3077496"/>
            <a:ext cx="1639957" cy="437322"/>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データ提供者</a:t>
            </a:r>
          </a:p>
        </p:txBody>
      </p:sp>
      <p:sp>
        <p:nvSpPr>
          <p:cNvPr id="60" name="正方形/長方形 59"/>
          <p:cNvSpPr/>
          <p:nvPr/>
        </p:nvSpPr>
        <p:spPr>
          <a:xfrm>
            <a:off x="6525888" y="2588611"/>
            <a:ext cx="2122537" cy="437322"/>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データ提供者（甲）</a:t>
            </a:r>
          </a:p>
        </p:txBody>
      </p:sp>
      <p:sp>
        <p:nvSpPr>
          <p:cNvPr id="61" name="下矢印 60"/>
          <p:cNvSpPr/>
          <p:nvPr/>
        </p:nvSpPr>
        <p:spPr>
          <a:xfrm>
            <a:off x="6825578" y="3052537"/>
            <a:ext cx="151703" cy="1404495"/>
          </a:xfrm>
          <a:prstGeom prst="down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613122" y="4503753"/>
            <a:ext cx="2127565" cy="446915"/>
          </a:xfrm>
          <a:prstGeom prst="rect">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データ受領者（乙）</a:t>
            </a:r>
          </a:p>
        </p:txBody>
      </p:sp>
      <p:sp>
        <p:nvSpPr>
          <p:cNvPr id="63" name="円/楕円 62"/>
          <p:cNvSpPr/>
          <p:nvPr/>
        </p:nvSpPr>
        <p:spPr>
          <a:xfrm>
            <a:off x="7002470" y="2997187"/>
            <a:ext cx="1348871" cy="571302"/>
          </a:xfrm>
          <a:prstGeom prst="ellipse">
            <a:avLst/>
          </a:prstGeom>
          <a:solidFill>
            <a:schemeClr val="bg1">
              <a:lumMod val="95000"/>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甲データの利用権限</a:t>
            </a:r>
          </a:p>
        </p:txBody>
      </p:sp>
      <p:sp>
        <p:nvSpPr>
          <p:cNvPr id="64" name="円/楕円 63"/>
          <p:cNvSpPr/>
          <p:nvPr/>
        </p:nvSpPr>
        <p:spPr>
          <a:xfrm>
            <a:off x="6935984" y="4850764"/>
            <a:ext cx="1483905" cy="665923"/>
          </a:xfrm>
          <a:prstGeom prst="ellipse">
            <a:avLst/>
          </a:prstGeom>
          <a:solidFill>
            <a:schemeClr val="bg1">
              <a:lumMod val="95000"/>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乙データの利用権限</a:t>
            </a:r>
          </a:p>
        </p:txBody>
      </p:sp>
      <p:sp>
        <p:nvSpPr>
          <p:cNvPr id="35" name="正方形/長方形 34"/>
          <p:cNvSpPr/>
          <p:nvPr/>
        </p:nvSpPr>
        <p:spPr>
          <a:xfrm>
            <a:off x="14868" y="6619058"/>
            <a:ext cx="7437452"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p>
          <a:p>
            <a:r>
              <a:rPr kumimoji="1" lang="ja-JP" altLang="en-US" sz="1200" dirty="0">
                <a:solidFill>
                  <a:schemeClr val="tx1"/>
                </a:solidFill>
              </a:rPr>
              <a:t>　</a:t>
            </a:r>
          </a:p>
        </p:txBody>
      </p:sp>
      <p:sp>
        <p:nvSpPr>
          <p:cNvPr id="3" name="角丸四角形 2"/>
          <p:cNvSpPr/>
          <p:nvPr/>
        </p:nvSpPr>
        <p:spPr>
          <a:xfrm>
            <a:off x="251520" y="764704"/>
            <a:ext cx="8489167" cy="5760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データ提供者から他方当事者に対してデータを提供する際に、他方当事者の利用権限その他の提供条件等を規定する契約</a:t>
            </a:r>
          </a:p>
        </p:txBody>
      </p:sp>
    </p:spTree>
    <p:extLst>
      <p:ext uri="{BB962C8B-B14F-4D97-AF65-F5344CB8AC3E}">
        <p14:creationId xmlns:p14="http://schemas.microsoft.com/office/powerpoint/2010/main" val="3045065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7004"/>
            <a:ext cx="7740352" cy="503684"/>
          </a:xfrm>
        </p:spPr>
        <p:txBody>
          <a:bodyPr/>
          <a:lstStyle/>
          <a:p>
            <a:r>
              <a:rPr lang="en-US" altLang="ja-JP" sz="2000" dirty="0"/>
              <a:t>2.</a:t>
            </a:r>
            <a:r>
              <a:rPr lang="ja-JP" altLang="en-US" sz="2000" dirty="0"/>
              <a:t>データ提供型契約（一方当事者から他方当事者へのデータ提供）②</a:t>
            </a:r>
            <a:r>
              <a:rPr lang="en-US" altLang="ja-JP" sz="2000" dirty="0"/>
              <a:t/>
            </a:r>
            <a:br>
              <a:rPr lang="en-US" altLang="ja-JP" sz="2000" dirty="0"/>
            </a:br>
            <a:r>
              <a:rPr lang="ja-JP" altLang="en-US" sz="2000" dirty="0"/>
              <a:t>　　　　</a:t>
            </a:r>
            <a:r>
              <a:rPr lang="ja-JP" altLang="en-US" sz="2000" dirty="0" err="1"/>
              <a:t>ー</a:t>
            </a:r>
            <a:r>
              <a:rPr lang="ja-JP" altLang="en-US" sz="2000" dirty="0"/>
              <a:t>主な法的論点　</a:t>
            </a:r>
            <a:r>
              <a:rPr lang="en-US" altLang="ja-JP" sz="2000" dirty="0" err="1"/>
              <a:t>i</a:t>
            </a:r>
            <a:r>
              <a:rPr lang="ja-JP" altLang="en-US" sz="2000" dirty="0"/>
              <a:t>　</a:t>
            </a:r>
            <a:r>
              <a:rPr lang="ja-JP" altLang="en-US" sz="2000" dirty="0" err="1"/>
              <a:t>ー</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304624259"/>
              </p:ext>
            </p:extLst>
          </p:nvPr>
        </p:nvGraphicFramePr>
        <p:xfrm>
          <a:off x="159026" y="874643"/>
          <a:ext cx="8661446" cy="5749247"/>
        </p:xfrm>
        <a:graphic>
          <a:graphicData uri="http://schemas.openxmlformats.org/drawingml/2006/table">
            <a:tbl>
              <a:tblPr firstRow="1" bandRow="1">
                <a:tableStyleId>{5940675A-B579-460E-94D1-54222C63F5DA}</a:tableStyleId>
              </a:tblPr>
              <a:tblGrid>
                <a:gridCol w="462555">
                  <a:extLst>
                    <a:ext uri="{9D8B030D-6E8A-4147-A177-3AD203B41FA5}">
                      <a16:colId xmlns:a16="http://schemas.microsoft.com/office/drawing/2014/main" xmlns="" val="20000"/>
                    </a:ext>
                  </a:extLst>
                </a:gridCol>
                <a:gridCol w="1051997">
                  <a:extLst>
                    <a:ext uri="{9D8B030D-6E8A-4147-A177-3AD203B41FA5}">
                      <a16:colId xmlns:a16="http://schemas.microsoft.com/office/drawing/2014/main" xmlns="" val="20001"/>
                    </a:ext>
                  </a:extLst>
                </a:gridCol>
                <a:gridCol w="2322358">
                  <a:extLst>
                    <a:ext uri="{9D8B030D-6E8A-4147-A177-3AD203B41FA5}">
                      <a16:colId xmlns:a16="http://schemas.microsoft.com/office/drawing/2014/main" xmlns="" val="20002"/>
                    </a:ext>
                  </a:extLst>
                </a:gridCol>
                <a:gridCol w="4824536">
                  <a:extLst>
                    <a:ext uri="{9D8B030D-6E8A-4147-A177-3AD203B41FA5}">
                      <a16:colId xmlns:a16="http://schemas.microsoft.com/office/drawing/2014/main" xmlns="" val="20003"/>
                    </a:ext>
                  </a:extLst>
                </a:gridCol>
              </a:tblGrid>
              <a:tr h="384767">
                <a:tc>
                  <a:txBody>
                    <a:bodyPr/>
                    <a:lstStyle/>
                    <a:p>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論点</a:t>
                      </a: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概要</a:t>
                      </a: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対応</a:t>
                      </a:r>
                    </a:p>
                  </a:txBody>
                  <a:tcPr>
                    <a:solidFill>
                      <a:schemeClr val="tx1"/>
                    </a:solidFill>
                  </a:tcPr>
                </a:tc>
                <a:extLst>
                  <a:ext uri="{0D108BD9-81ED-4DB2-BD59-A6C34878D82A}">
                    <a16:rowId xmlns:a16="http://schemas.microsoft.com/office/drawing/2014/main" xmlns="" val="10000"/>
                  </a:ext>
                </a:extLst>
              </a:tr>
              <a:tr h="384767">
                <a:tc rowSpan="4">
                  <a:txBody>
                    <a:bodyPr/>
                    <a:lstStyle/>
                    <a:p>
                      <a:r>
                        <a:rPr kumimoji="1" lang="ja-JP" altLang="en-US" sz="1400" dirty="0">
                          <a:latin typeface="Meiryo UI" panose="020B0604030504040204" pitchFamily="50" charset="-128"/>
                          <a:ea typeface="Meiryo UI" panose="020B0604030504040204" pitchFamily="50" charset="-128"/>
                        </a:rPr>
                        <a:t>１</a:t>
                      </a:r>
                    </a:p>
                  </a:txBody>
                  <a:tcPr/>
                </a:tc>
                <a:tc rowSpan="4">
                  <a:txBody>
                    <a:bodyPr/>
                    <a:lstStyle/>
                    <a:p>
                      <a:r>
                        <a:rPr kumimoji="1" lang="ja-JP" altLang="en-US" sz="1400" dirty="0">
                          <a:latin typeface="Meiryo UI" panose="020B0604030504040204" pitchFamily="50" charset="-128"/>
                          <a:ea typeface="Meiryo UI" panose="020B0604030504040204" pitchFamily="50" charset="-128"/>
                        </a:rPr>
                        <a:t>派生データ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（前頁図の②、③のみ）</a:t>
                      </a: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・提供データを加工・分析・編集・統合等したことによって得られる派生データ</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元データ）の性質、提供データ（元データ）を取得・収集する際の出費・労力、営業秘密性、提供データ（元データ）の加工・分析・編集・統合等の程度・費用、提供データ（元データ）の全部または一部が復元可能なものとして派生データに含まれているか等を考慮する必要があり、派生データの利用権限について明らかにする。</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384767">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・提供データを加工・分析・編集・統合等したことによって創出された知的財産権</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提供データから生じた知的財産権の帰属についても契約の中で明確に定めておく。</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595894">
                <a:tc vMerge="1">
                  <a:txBody>
                    <a:bodyPr/>
                    <a:lstStyle/>
                    <a:p>
                      <a:endParaRPr kumimoji="1" lang="ja-JP" altLang="en-US" sz="1600" dirty="0"/>
                    </a:p>
                  </a:txBody>
                  <a:tcPr/>
                </a:tc>
                <a:tc vMerge="1">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a:latin typeface="Meiryo UI" panose="020B0604030504040204" pitchFamily="50" charset="-128"/>
                          <a:ea typeface="Meiryo UI" panose="020B0604030504040204" pitchFamily="50" charset="-128"/>
                        </a:rPr>
                        <a:t>・提供データに基づいて生成された学習済みパラメータ</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派生データ等をデータ提供者が利用することを許諾するのか、許諾する場合のデータ提供者の利用権限の範囲およびその利用の際の対価の有無等を定めておく。</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3"/>
                  </a:ext>
                </a:extLst>
              </a:tr>
              <a:tr h="384767">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400" dirty="0">
                          <a:latin typeface="Meiryo UI" panose="020B0604030504040204" pitchFamily="50" charset="-128"/>
                          <a:ea typeface="Meiryo UI" panose="020B0604030504040204" pitchFamily="50" charset="-128"/>
                        </a:rPr>
                        <a:t>・派生データ等から得られた利益の分配</a:t>
                      </a: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派生データの利用権限や知的財産権をデータ受領者に残したままで、それらの利用によって生じた利益の一部をデータ提供者に分配するという方法もあり、契約に明確化するか、協議事項しておく。</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4"/>
                  </a:ext>
                </a:extLst>
              </a:tr>
              <a:tr h="384767">
                <a:tc>
                  <a:txBody>
                    <a:bodyPr/>
                    <a:lstStyle/>
                    <a:p>
                      <a:r>
                        <a:rPr kumimoji="1" lang="ja-JP" altLang="en-US" sz="1400" dirty="0">
                          <a:latin typeface="Meiryo UI" panose="020B0604030504040204" pitchFamily="50" charset="-128"/>
                          <a:ea typeface="Meiryo UI" panose="020B0604030504040204" pitchFamily="50" charset="-128"/>
                        </a:rPr>
                        <a:t>２</a:t>
                      </a:r>
                    </a:p>
                  </a:txBody>
                  <a:tcPr/>
                </a:tc>
                <a:tc>
                  <a:txBody>
                    <a:bodyPr/>
                    <a:lstStyle/>
                    <a:p>
                      <a:r>
                        <a:rPr kumimoji="1" lang="ja-JP" altLang="en-US" sz="1400" dirty="0">
                          <a:latin typeface="Meiryo UI" panose="020B0604030504040204" pitchFamily="50" charset="-128"/>
                          <a:ea typeface="Meiryo UI" panose="020B0604030504040204" pitchFamily="50" charset="-128"/>
                        </a:rPr>
                        <a:t>提供されたデータの品質</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u="none" strike="noStrike" kern="1200" baseline="0" dirty="0">
                          <a:latin typeface="Meiryo UI" panose="020B0604030504040204" pitchFamily="50" charset="-128"/>
                          <a:ea typeface="Meiryo UI" panose="020B0604030504040204" pitchFamily="50" charset="-128"/>
                        </a:rPr>
                        <a:t>提供データの品質に問題があり、データ受領者が契約の目的を達成できず、データ提供者に対して提供データの品質について法的責任を追及</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提供データの正確性、完全性、有効性、安全性、第三者の知的財産権の非侵害等について、どの範囲でデータ提供者が責任を負うのか契約で明確化。</a:t>
                      </a:r>
                      <a:endParaRPr kumimoji="1" lang="en-US" altLang="ja-JP" sz="1400" u="none" strike="noStrike" kern="1200" baseline="0" dirty="0">
                        <a:latin typeface="Meiryo UI" panose="020B0604030504040204" pitchFamily="50" charset="-128"/>
                        <a:ea typeface="Meiryo UI" panose="020B0604030504040204" pitchFamily="50" charset="-128"/>
                      </a:endParaRPr>
                    </a:p>
                    <a:p>
                      <a:r>
                        <a:rPr kumimoji="1" lang="ja-JP" altLang="en-US" sz="1400" u="none" strike="noStrike" kern="1200" baseline="0" dirty="0">
                          <a:latin typeface="Meiryo UI" panose="020B0604030504040204" pitchFamily="50" charset="-128"/>
                          <a:ea typeface="Meiryo UI" panose="020B0604030504040204" pitchFamily="50" charset="-128"/>
                        </a:rPr>
                        <a:t>データの正確性・完全性・有効性・安全性について努力義務とした場合であっても、データ提供者がデータの正確性・完全性・有効性・安全性について何らの努力もしていないような事実があれば、努力義務違反として債務不履行責任を負う可能性はあるので留意。</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5"/>
                  </a:ext>
                </a:extLst>
              </a:tr>
            </a:tbl>
          </a:graphicData>
        </a:graphic>
      </p:graphicFrame>
      <p:sp>
        <p:nvSpPr>
          <p:cNvPr id="7" name="正方形/長方形 6"/>
          <p:cNvSpPr/>
          <p:nvPr/>
        </p:nvSpPr>
        <p:spPr>
          <a:xfrm>
            <a:off x="14868" y="6619058"/>
            <a:ext cx="7941508"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307356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7004"/>
            <a:ext cx="7740352" cy="503684"/>
          </a:xfrm>
        </p:spPr>
        <p:txBody>
          <a:bodyPr/>
          <a:lstStyle/>
          <a:p>
            <a:r>
              <a:rPr lang="en-US" altLang="ja-JP" sz="2000" dirty="0"/>
              <a:t>2.</a:t>
            </a:r>
            <a:r>
              <a:rPr lang="ja-JP" altLang="en-US" sz="2000" dirty="0"/>
              <a:t>データ提供型契約（一方当事者から他方当事者へのデータ提供）③</a:t>
            </a:r>
            <a:r>
              <a:rPr lang="en-US" altLang="ja-JP" sz="2000" dirty="0"/>
              <a:t/>
            </a:r>
            <a:br>
              <a:rPr lang="en-US" altLang="ja-JP" sz="2000" dirty="0"/>
            </a:br>
            <a:r>
              <a:rPr lang="ja-JP" altLang="en-US" sz="2000" dirty="0"/>
              <a:t>　　　　</a:t>
            </a:r>
            <a:r>
              <a:rPr lang="ja-JP" altLang="en-US" sz="2000" dirty="0" err="1"/>
              <a:t>ー</a:t>
            </a:r>
            <a:r>
              <a:rPr lang="ja-JP" altLang="en-US" sz="2000" dirty="0"/>
              <a:t>主な法的論点　</a:t>
            </a:r>
            <a:r>
              <a:rPr lang="en-US" altLang="ja-JP" sz="2000" dirty="0"/>
              <a:t>ii</a:t>
            </a:r>
            <a:r>
              <a:rPr lang="ja-JP" altLang="en-US" sz="2000" dirty="0"/>
              <a:t>　</a:t>
            </a:r>
            <a:r>
              <a:rPr lang="ja-JP" altLang="en-US" sz="2000" dirty="0" err="1"/>
              <a:t>ー</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86</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313569413"/>
              </p:ext>
            </p:extLst>
          </p:nvPr>
        </p:nvGraphicFramePr>
        <p:xfrm>
          <a:off x="179512" y="1052736"/>
          <a:ext cx="8733455" cy="3768047"/>
        </p:xfrm>
        <a:graphic>
          <a:graphicData uri="http://schemas.openxmlformats.org/drawingml/2006/table">
            <a:tbl>
              <a:tblPr firstRow="1" bandRow="1">
                <a:tableStyleId>{5940675A-B579-460E-94D1-54222C63F5DA}</a:tableStyleId>
              </a:tblPr>
              <a:tblGrid>
                <a:gridCol w="335278">
                  <a:extLst>
                    <a:ext uri="{9D8B030D-6E8A-4147-A177-3AD203B41FA5}">
                      <a16:colId xmlns:a16="http://schemas.microsoft.com/office/drawing/2014/main" xmlns="" val="20000"/>
                    </a:ext>
                  </a:extLst>
                </a:gridCol>
                <a:gridCol w="981352">
                  <a:extLst>
                    <a:ext uri="{9D8B030D-6E8A-4147-A177-3AD203B41FA5}">
                      <a16:colId xmlns:a16="http://schemas.microsoft.com/office/drawing/2014/main" xmlns="" val="20001"/>
                    </a:ext>
                  </a:extLst>
                </a:gridCol>
                <a:gridCol w="2486392">
                  <a:extLst>
                    <a:ext uri="{9D8B030D-6E8A-4147-A177-3AD203B41FA5}">
                      <a16:colId xmlns:a16="http://schemas.microsoft.com/office/drawing/2014/main" xmlns="" val="20002"/>
                    </a:ext>
                  </a:extLst>
                </a:gridCol>
                <a:gridCol w="4930433">
                  <a:extLst>
                    <a:ext uri="{9D8B030D-6E8A-4147-A177-3AD203B41FA5}">
                      <a16:colId xmlns:a16="http://schemas.microsoft.com/office/drawing/2014/main" xmlns="" val="20003"/>
                    </a:ext>
                  </a:extLst>
                </a:gridCol>
              </a:tblGrid>
              <a:tr h="384767">
                <a:tc>
                  <a:txBody>
                    <a:bodyPr/>
                    <a:lstStyle/>
                    <a:p>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論点</a:t>
                      </a: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概要</a:t>
                      </a:r>
                    </a:p>
                  </a:txBody>
                  <a:tcPr>
                    <a:solidFill>
                      <a:schemeClr val="tx1"/>
                    </a:solidFill>
                  </a:tcPr>
                </a:tc>
                <a:tc>
                  <a:txBody>
                    <a:bodyPr/>
                    <a:lstStyle/>
                    <a:p>
                      <a:r>
                        <a:rPr kumimoji="1" lang="ja-JP" altLang="en-US" sz="1600" b="1" dirty="0">
                          <a:solidFill>
                            <a:schemeClr val="bg1"/>
                          </a:solidFill>
                          <a:latin typeface="Meiryo UI" panose="020B0604030504040204" pitchFamily="50" charset="-128"/>
                          <a:ea typeface="Meiryo UI" panose="020B0604030504040204" pitchFamily="50" charset="-128"/>
                        </a:rPr>
                        <a:t>対応</a:t>
                      </a:r>
                    </a:p>
                  </a:txBody>
                  <a:tcPr>
                    <a:solidFill>
                      <a:schemeClr val="tx1"/>
                    </a:solidFill>
                  </a:tcPr>
                </a:tc>
                <a:extLst>
                  <a:ext uri="{0D108BD9-81ED-4DB2-BD59-A6C34878D82A}">
                    <a16:rowId xmlns:a16="http://schemas.microsoft.com/office/drawing/2014/main" xmlns="" val="10000"/>
                  </a:ext>
                </a:extLst>
              </a:tr>
              <a:tr h="944881">
                <a:tc>
                  <a:txBody>
                    <a:bodyPr/>
                    <a:lstStyle/>
                    <a:p>
                      <a:r>
                        <a:rPr kumimoji="1" lang="ja-JP" altLang="en-US" sz="1400" dirty="0">
                          <a:latin typeface="Meiryo UI" panose="020B0604030504040204" pitchFamily="50" charset="-128"/>
                          <a:ea typeface="Meiryo UI" panose="020B0604030504040204" pitchFamily="50" charset="-128"/>
                        </a:rPr>
                        <a:t>３</a:t>
                      </a:r>
                    </a:p>
                  </a:txBody>
                  <a:tcPr/>
                </a:tc>
                <a:tc>
                  <a:txBody>
                    <a:bodyPr/>
                    <a:lstStyle/>
                    <a:p>
                      <a:r>
                        <a:rPr kumimoji="1" lang="ja-JP" altLang="en-US" sz="1400" dirty="0">
                          <a:latin typeface="Meiryo UI" panose="020B0604030504040204" pitchFamily="50" charset="-128"/>
                          <a:ea typeface="Meiryo UI" panose="020B0604030504040204" pitchFamily="50" charset="-128"/>
                        </a:rPr>
                        <a:t>提供データによる損害</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u="none" strike="noStrike" kern="1200" baseline="0" dirty="0">
                          <a:latin typeface="Meiryo UI" panose="020B0604030504040204" pitchFamily="50" charset="-128"/>
                          <a:ea typeface="Meiryo UI" panose="020B0604030504040204" pitchFamily="50" charset="-128"/>
                        </a:rPr>
                        <a:t>提供データの利用に関連して、データ受領者と第三者との間で法的な紛争が生じるようなケース</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提供データの利用に関連して第三者との間で法的な紛争が生じそれによって必要になった費用や賠償金をどちらが負担するのかを規定しておく。（データ提供者がかかる義務を負担する場合、契約において「契約で定められた態様での利用に限る」といった限定や責任の範囲（金額等の上限）を規定する。）</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944881">
                <a:tc>
                  <a:txBody>
                    <a:bodyPr/>
                    <a:lstStyle/>
                    <a:p>
                      <a:r>
                        <a:rPr kumimoji="1" lang="ja-JP" altLang="en-US" sz="1400" dirty="0">
                          <a:latin typeface="Meiryo UI" panose="020B0604030504040204" pitchFamily="50" charset="-128"/>
                          <a:ea typeface="Meiryo UI" panose="020B0604030504040204" pitchFamily="50" charset="-128"/>
                        </a:rPr>
                        <a:t>４</a:t>
                      </a:r>
                    </a:p>
                  </a:txBody>
                  <a:tcPr/>
                </a:tc>
                <a:tc>
                  <a:txBody>
                    <a:bodyPr/>
                    <a:lstStyle/>
                    <a:p>
                      <a:r>
                        <a:rPr kumimoji="1" lang="ja-JP" altLang="en-US" sz="1400" dirty="0">
                          <a:latin typeface="Meiryo UI" panose="020B0604030504040204" pitchFamily="50" charset="-128"/>
                          <a:ea typeface="Meiryo UI" panose="020B0604030504040204" pitchFamily="50" charset="-128"/>
                        </a:rPr>
                        <a:t>提供データの目的外利用</a:t>
                      </a: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・目的外利用禁止条項が規定されることにより、一定の範囲でデータの利用が制限される。</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dirty="0">
                          <a:latin typeface="Meiryo UI" panose="020B0604030504040204" pitchFamily="50" charset="-128"/>
                          <a:ea typeface="Meiryo UI" panose="020B0604030504040204" pitchFamily="50" charset="-128"/>
                        </a:rPr>
                        <a:t>・データ受領者は目的の範囲を想定される加工、分析、編集を考慮して不合理な限定しないようにする。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u="none" strike="noStrike" kern="1200" baseline="0" dirty="0">
                          <a:latin typeface="Meiryo UI" panose="020B0604030504040204" pitchFamily="50" charset="-128"/>
                          <a:ea typeface="Meiryo UI" panose="020B0604030504040204" pitchFamily="50" charset="-128"/>
                        </a:rPr>
                        <a:t>・第三者へのデータを提供する際の方策</a:t>
                      </a:r>
                      <a:endParaRPr kumimoji="1" lang="en-US" altLang="ja-JP" sz="1400" u="none" strike="noStrike" kern="1200" baseline="0" dirty="0">
                        <a:latin typeface="Meiryo UI" panose="020B0604030504040204" pitchFamily="50" charset="-128"/>
                        <a:ea typeface="Meiryo UI" panose="020B0604030504040204" pitchFamily="50" charset="-128"/>
                      </a:endParaRPr>
                    </a:p>
                    <a:p>
                      <a:r>
                        <a:rPr kumimoji="1" lang="ja-JP" altLang="en-US" sz="1400" u="none" strike="noStrike" kern="1200" baseline="0" dirty="0">
                          <a:latin typeface="Meiryo UI" panose="020B0604030504040204" pitchFamily="50" charset="-128"/>
                          <a:ea typeface="Meiryo UI" panose="020B0604030504040204" pitchFamily="50" charset="-128"/>
                        </a:rPr>
                        <a:t>①提供データを加工して第三者に提供する際に、あらかじめデータ提供者に第三者へ提供するデータの内容を確認してもらい、データ提供者の秘密情報が除外されているかを確認する手続規定を設ける方法。</a:t>
                      </a:r>
                      <a:endParaRPr kumimoji="1" lang="en-US" altLang="ja-JP" sz="1400" u="none" strike="noStrike" kern="1200" baseline="0" dirty="0">
                        <a:latin typeface="Meiryo UI" panose="020B0604030504040204" pitchFamily="50" charset="-128"/>
                        <a:ea typeface="Meiryo UI" panose="020B0604030504040204" pitchFamily="50" charset="-128"/>
                      </a:endParaRPr>
                    </a:p>
                    <a:p>
                      <a:r>
                        <a:rPr kumimoji="1" lang="ja-JP" altLang="en-US" sz="1400" u="none" strike="noStrike" kern="1200" baseline="0" dirty="0">
                          <a:latin typeface="Meiryo UI" panose="020B0604030504040204" pitchFamily="50" charset="-128"/>
                          <a:ea typeface="Meiryo UI" panose="020B0604030504040204" pitchFamily="50" charset="-128"/>
                        </a:rPr>
                        <a:t>②第三者へ提供した際に得られる利益をデータ提供者に一定割合で還元することを規定することで第三者への提供についての同意を得る方法。</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7" name="正方形/長方形 6"/>
          <p:cNvSpPr/>
          <p:nvPr/>
        </p:nvSpPr>
        <p:spPr>
          <a:xfrm>
            <a:off x="14868" y="6619058"/>
            <a:ext cx="8229540"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29969090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7004"/>
            <a:ext cx="7740352" cy="503684"/>
          </a:xfrm>
        </p:spPr>
        <p:txBody>
          <a:bodyPr/>
          <a:lstStyle/>
          <a:p>
            <a:r>
              <a:rPr lang="en-US" altLang="ja-JP" sz="2000" dirty="0"/>
              <a:t>2.</a:t>
            </a:r>
            <a:r>
              <a:rPr lang="ja-JP" altLang="en-US" sz="2000" dirty="0"/>
              <a:t>データ提供型契約（一方当事者から他方当事者へのデータ提供）④</a:t>
            </a:r>
            <a:r>
              <a:rPr lang="en-US" altLang="ja-JP" sz="2000" dirty="0"/>
              <a:t/>
            </a:r>
            <a:br>
              <a:rPr lang="en-US" altLang="ja-JP" sz="2000" dirty="0"/>
            </a:br>
            <a:r>
              <a:rPr lang="ja-JP" altLang="en-US" sz="2000" dirty="0"/>
              <a:t>　　　　</a:t>
            </a:r>
            <a:r>
              <a:rPr lang="ja-JP" altLang="en-US" sz="2000" dirty="0" err="1"/>
              <a:t>ー</a:t>
            </a:r>
            <a:r>
              <a:rPr lang="ja-JP" altLang="en-US" sz="2000" dirty="0"/>
              <a:t>主な法的論点　</a:t>
            </a:r>
            <a:r>
              <a:rPr lang="en-US" altLang="ja-JP" sz="2000" dirty="0"/>
              <a:t>iii</a:t>
            </a:r>
            <a:r>
              <a:rPr lang="ja-JP" altLang="en-US" sz="2000" dirty="0"/>
              <a:t>　</a:t>
            </a:r>
            <a:r>
              <a:rPr lang="ja-JP" altLang="en-US" sz="2000" dirty="0" err="1"/>
              <a:t>ー</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87</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103550132"/>
              </p:ext>
            </p:extLst>
          </p:nvPr>
        </p:nvGraphicFramePr>
        <p:xfrm>
          <a:off x="159026" y="764704"/>
          <a:ext cx="8733455" cy="4712927"/>
        </p:xfrm>
        <a:graphic>
          <a:graphicData uri="http://schemas.openxmlformats.org/drawingml/2006/table">
            <a:tbl>
              <a:tblPr firstRow="1" bandRow="1">
                <a:tableStyleId>{5940675A-B579-460E-94D1-54222C63F5DA}</a:tableStyleId>
              </a:tblPr>
              <a:tblGrid>
                <a:gridCol w="45253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4464497">
                  <a:extLst>
                    <a:ext uri="{9D8B030D-6E8A-4147-A177-3AD203B41FA5}">
                      <a16:colId xmlns:a16="http://schemas.microsoft.com/office/drawing/2014/main" xmlns="" val="20003"/>
                    </a:ext>
                  </a:extLst>
                </a:gridCol>
              </a:tblGrid>
              <a:tr h="384767">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a:solidFill>
                      <a:schemeClr val="tx1"/>
                    </a:solidFill>
                  </a:tcPr>
                </a:tc>
                <a:tc>
                  <a:txBody>
                    <a:bodyPr/>
                    <a:lstStyle/>
                    <a:p>
                      <a:r>
                        <a:rPr kumimoji="1" lang="ja-JP" altLang="en-US" sz="1600" dirty="0">
                          <a:solidFill>
                            <a:schemeClr val="bg1"/>
                          </a:solidFill>
                          <a:latin typeface="Meiryo UI" panose="020B0604030504040204" pitchFamily="50" charset="-128"/>
                          <a:ea typeface="Meiryo UI" panose="020B0604030504040204" pitchFamily="50" charset="-128"/>
                        </a:rPr>
                        <a:t>論点</a:t>
                      </a:r>
                    </a:p>
                  </a:txBody>
                  <a:tcPr>
                    <a:solidFill>
                      <a:schemeClr val="tx1"/>
                    </a:solidFill>
                  </a:tcPr>
                </a:tc>
                <a:tc>
                  <a:txBody>
                    <a:bodyPr/>
                    <a:lstStyle/>
                    <a:p>
                      <a:r>
                        <a:rPr kumimoji="1" lang="ja-JP" altLang="en-US" sz="1600" dirty="0">
                          <a:solidFill>
                            <a:schemeClr val="bg1"/>
                          </a:solidFill>
                          <a:latin typeface="Meiryo UI" panose="020B0604030504040204" pitchFamily="50" charset="-128"/>
                          <a:ea typeface="Meiryo UI" panose="020B0604030504040204" pitchFamily="50" charset="-128"/>
                        </a:rPr>
                        <a:t>概要</a:t>
                      </a:r>
                    </a:p>
                  </a:txBody>
                  <a:tcPr>
                    <a:solidFill>
                      <a:schemeClr val="tx1"/>
                    </a:solidFill>
                  </a:tcPr>
                </a:tc>
                <a:tc>
                  <a:txBody>
                    <a:bodyPr/>
                    <a:lstStyle/>
                    <a:p>
                      <a:r>
                        <a:rPr kumimoji="1" lang="ja-JP" altLang="en-US" sz="1600" dirty="0">
                          <a:solidFill>
                            <a:schemeClr val="bg1"/>
                          </a:solidFill>
                          <a:latin typeface="Meiryo UI" panose="020B0604030504040204" pitchFamily="50" charset="-128"/>
                          <a:ea typeface="Meiryo UI" panose="020B0604030504040204" pitchFamily="50" charset="-128"/>
                        </a:rPr>
                        <a:t>対応</a:t>
                      </a:r>
                    </a:p>
                  </a:txBody>
                  <a:tcPr>
                    <a:solidFill>
                      <a:schemeClr val="tx1"/>
                    </a:solidFill>
                  </a:tcPr>
                </a:tc>
                <a:extLst>
                  <a:ext uri="{0D108BD9-81ED-4DB2-BD59-A6C34878D82A}">
                    <a16:rowId xmlns:a16="http://schemas.microsoft.com/office/drawing/2014/main" xmlns="" val="10000"/>
                  </a:ext>
                </a:extLst>
              </a:tr>
              <a:tr h="480827">
                <a:tc rowSpan="3">
                  <a:txBody>
                    <a:bodyPr/>
                    <a:lstStyle/>
                    <a:p>
                      <a:r>
                        <a:rPr kumimoji="1" lang="ja-JP" altLang="en-US" sz="1400" dirty="0">
                          <a:latin typeface="Meiryo UI" panose="020B0604030504040204" pitchFamily="50" charset="-128"/>
                          <a:ea typeface="Meiryo UI" panose="020B0604030504040204" pitchFamily="50" charset="-128"/>
                        </a:rPr>
                        <a:t>５</a:t>
                      </a:r>
                    </a:p>
                  </a:txBody>
                  <a:tcPr/>
                </a:tc>
                <a:tc rowSpan="3">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クロス・ボーダー取引</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u="none" strike="noStrike" kern="1200" baseline="0" dirty="0">
                          <a:latin typeface="Meiryo UI" panose="020B0604030504040204" pitchFamily="50" charset="-128"/>
                          <a:ea typeface="Meiryo UI" panose="020B0604030504040204" pitchFamily="50" charset="-128"/>
                        </a:rPr>
                        <a:t>データ・ローカライゼーションと越境移転規制</a:t>
                      </a:r>
                      <a:endParaRPr kumimoji="1" lang="en-US" altLang="ja-JP" sz="1400" u="none" strike="noStrike" kern="1200" baseline="0" dirty="0">
                        <a:latin typeface="Meiryo UI" panose="020B0604030504040204" pitchFamily="50" charset="-128"/>
                        <a:ea typeface="Meiryo UI" panose="020B0604030504040204" pitchFamily="50" charset="-128"/>
                      </a:endParaRPr>
                    </a:p>
                    <a:p>
                      <a:r>
                        <a:rPr kumimoji="1" lang="ja-JP" altLang="en-US" sz="1400" u="none" strike="noStrike" kern="1200" baseline="0" dirty="0">
                          <a:latin typeface="Meiryo UI" panose="020B0604030504040204" pitchFamily="50" charset="-128"/>
                          <a:ea typeface="Meiryo UI" panose="020B0604030504040204" pitchFamily="50" charset="-128"/>
                        </a:rPr>
                        <a:t>①サービス提供に必要なデータは全て当該国内に存在しなければならないという考え方に基づくルールである。</a:t>
                      </a:r>
                      <a:endParaRPr kumimoji="1" lang="ja-JP" altLang="en-US" sz="1400" dirty="0">
                        <a:latin typeface="Meiryo UI" panose="020B0604030504040204" pitchFamily="50" charset="-128"/>
                        <a:ea typeface="Meiryo UI" panose="020B0604030504040204" pitchFamily="50" charset="-128"/>
                      </a:endParaRPr>
                    </a:p>
                  </a:txBody>
                  <a:tcPr/>
                </a:tc>
                <a:tc rowSpan="2">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個人データを</a:t>
                      </a:r>
                      <a:r>
                        <a:rPr kumimoji="1" lang="en-US" altLang="ja-JP" sz="1400" u="none" strike="noStrike" kern="1200" baseline="0" dirty="0">
                          <a:latin typeface="Meiryo UI" panose="020B0604030504040204" pitchFamily="50" charset="-128"/>
                          <a:ea typeface="Meiryo UI" panose="020B0604030504040204" pitchFamily="50" charset="-128"/>
                        </a:rPr>
                        <a:t>EU </a:t>
                      </a:r>
                      <a:r>
                        <a:rPr kumimoji="1" lang="ja-JP" altLang="en-US" sz="1400" u="none" strike="noStrike" kern="1200" baseline="0" dirty="0">
                          <a:latin typeface="Meiryo UI" panose="020B0604030504040204" pitchFamily="50" charset="-128"/>
                          <a:ea typeface="Meiryo UI" panose="020B0604030504040204" pitchFamily="50" charset="-128"/>
                        </a:rPr>
                        <a:t>域内から第三国等へ域外移転させる場合、法律、規定の条文に理解して、契約の規定を検討する必要がある。</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595894">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400" dirty="0">
                          <a:latin typeface="Meiryo UI" panose="020B0604030504040204" pitchFamily="50" charset="-128"/>
                          <a:ea typeface="Meiryo UI" panose="020B0604030504040204" pitchFamily="50" charset="-128"/>
                        </a:rPr>
                        <a:t>②</a:t>
                      </a:r>
                      <a:r>
                        <a:rPr kumimoji="1" lang="ja-JP" altLang="en-US" sz="1400" u="none" strike="noStrike" kern="1200" baseline="0" dirty="0">
                          <a:latin typeface="Meiryo UI" panose="020B0604030504040204" pitchFamily="50" charset="-128"/>
                          <a:ea typeface="Meiryo UI" panose="020B0604030504040204" pitchFamily="50" charset="-128"/>
                        </a:rPr>
                        <a:t>データの越境移転を制限するという意味では共通する規制として、わが国の個人情報保護法や</a:t>
                      </a:r>
                      <a:r>
                        <a:rPr kumimoji="1" lang="en-US" altLang="ja-JP" sz="1400" u="none" strike="noStrike" kern="1200" baseline="0" dirty="0">
                          <a:latin typeface="Meiryo UI" panose="020B0604030504040204" pitchFamily="50" charset="-128"/>
                          <a:ea typeface="Meiryo UI" panose="020B0604030504040204" pitchFamily="50" charset="-128"/>
                        </a:rPr>
                        <a:t>EU </a:t>
                      </a:r>
                      <a:r>
                        <a:rPr kumimoji="1" lang="ja-JP" altLang="en-US" sz="1400" u="none" strike="noStrike" kern="1200" baseline="0" dirty="0">
                          <a:latin typeface="Meiryo UI" panose="020B0604030504040204" pitchFamily="50" charset="-128"/>
                          <a:ea typeface="Meiryo UI" panose="020B0604030504040204" pitchFamily="50" charset="-128"/>
                        </a:rPr>
                        <a:t>のデータ保護指令等の個人情報保護に主眼を置いた越境移転規制が存在する。</a:t>
                      </a:r>
                      <a:endParaRPr kumimoji="1" lang="ja-JP" altLang="en-US"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400" dirty="0"/>
                    </a:p>
                  </a:txBody>
                  <a:tcPr/>
                </a:tc>
                <a:extLst>
                  <a:ext uri="{0D108BD9-81ED-4DB2-BD59-A6C34878D82A}">
                    <a16:rowId xmlns:a16="http://schemas.microsoft.com/office/drawing/2014/main" xmlns="" val="10002"/>
                  </a:ext>
                </a:extLst>
              </a:tr>
              <a:tr h="712854">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400" dirty="0">
                          <a:latin typeface="Meiryo UI" panose="020B0604030504040204" pitchFamily="50" charset="-128"/>
                          <a:ea typeface="Meiryo UI" panose="020B0604030504040204" pitchFamily="50" charset="-128"/>
                        </a:rPr>
                        <a:t>・外為法</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①</a:t>
                      </a:r>
                      <a:r>
                        <a:rPr kumimoji="1" lang="ja-JP" altLang="en-US" sz="1400" u="none" strike="noStrike" kern="1200" baseline="0" dirty="0">
                          <a:latin typeface="Meiryo UI" panose="020B0604030504040204" pitchFamily="50" charset="-128"/>
                          <a:ea typeface="Meiryo UI" panose="020B0604030504040204" pitchFamily="50" charset="-128"/>
                        </a:rPr>
                        <a:t>武器、核兵器等、軍事転用可能な汎用品およびそれらに関する技術が安全保障上懸念のある国家やテロリストの手に渡ることを防ぐ目的で、輸出管理が行なわれている。</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u="none" strike="noStrike" kern="1200" baseline="0" dirty="0">
                          <a:latin typeface="Meiryo UI" panose="020B0604030504040204" pitchFamily="50" charset="-128"/>
                          <a:ea typeface="Meiryo UI" panose="020B0604030504040204" pitchFamily="50" charset="-128"/>
                        </a:rPr>
                        <a:t>・技術の一形態である技術データ等の越境移転に際しては、　外為法上の規制内容を確認の上、同法を遵守する必要</a:t>
                      </a:r>
                      <a:endParaRPr kumimoji="1" lang="en-US" altLang="ja-JP" sz="1400" u="none" strike="noStrike" kern="1200" baseline="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u="none" strike="noStrike" kern="1200" baseline="0" dirty="0">
                          <a:latin typeface="Meiryo UI" panose="020B0604030504040204" pitchFamily="50" charset="-128"/>
                          <a:ea typeface="Meiryo UI" panose="020B0604030504040204" pitchFamily="50" charset="-128"/>
                        </a:rPr>
                        <a:t>リスト規制やキャッチオール規制に該当する技術データを、国内において、居住者が非居住者に技術を提供することを目的とする取引は、国内で行われる場合であっても規制の対象</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3"/>
                  </a:ext>
                </a:extLst>
              </a:tr>
            </a:tbl>
          </a:graphicData>
        </a:graphic>
      </p:graphicFrame>
      <p:pic>
        <p:nvPicPr>
          <p:cNvPr id="6" name="図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384309" y="5621647"/>
            <a:ext cx="1200579" cy="1179631"/>
          </a:xfrm>
          <a:prstGeom prst="rect">
            <a:avLst/>
          </a:prstGeom>
        </p:spPr>
      </p:pic>
      <p:sp>
        <p:nvSpPr>
          <p:cNvPr id="7" name="角丸四角形吹き出し 6"/>
          <p:cNvSpPr/>
          <p:nvPr/>
        </p:nvSpPr>
        <p:spPr>
          <a:xfrm>
            <a:off x="159026" y="5581530"/>
            <a:ext cx="6951620" cy="1038484"/>
          </a:xfrm>
          <a:prstGeom prst="wedgeRoundRectCallout">
            <a:avLst>
              <a:gd name="adj1" fmla="val 55754"/>
              <a:gd name="adj2" fmla="val -523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Meiryo UI" panose="020B0604030504040204" pitchFamily="50" charset="-128"/>
                <a:ea typeface="Meiryo UI" panose="020B0604030504040204" pitchFamily="50" charset="-128"/>
              </a:rPr>
              <a:t>データ利用（</a:t>
            </a:r>
            <a:r>
              <a:rPr kumimoji="1" lang="en-US" altLang="ja-JP" dirty="0" err="1">
                <a:solidFill>
                  <a:schemeClr val="tx1"/>
                </a:solidFill>
                <a:latin typeface="Meiryo UI" panose="020B0604030504040204" pitchFamily="50" charset="-128"/>
                <a:ea typeface="Meiryo UI" panose="020B0604030504040204" pitchFamily="50" charset="-128"/>
              </a:rPr>
              <a:t>BD,IoT</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により今までにないオープンイノベーションが期待できますが、データ提供ならではの契約条項や取り巻く法体制を理解するとともにデータの管理体制、ビジネス体制を早急に確立する必要がありますね。</a:t>
            </a:r>
          </a:p>
        </p:txBody>
      </p:sp>
      <p:sp>
        <p:nvSpPr>
          <p:cNvPr id="8" name="正方形/長方形 7"/>
          <p:cNvSpPr/>
          <p:nvPr/>
        </p:nvSpPr>
        <p:spPr>
          <a:xfrm>
            <a:off x="14139" y="6620014"/>
            <a:ext cx="6084168" cy="24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chemeClr val="tx1"/>
              </a:solidFill>
            </a:endParaRPr>
          </a:p>
        </p:txBody>
      </p:sp>
      <p:sp>
        <p:nvSpPr>
          <p:cNvPr id="9" name="正方形/長方形 8"/>
          <p:cNvSpPr/>
          <p:nvPr/>
        </p:nvSpPr>
        <p:spPr>
          <a:xfrm>
            <a:off x="-3318" y="6626210"/>
            <a:ext cx="7959693" cy="231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2442525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764" y="142900"/>
            <a:ext cx="7812236"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①</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88</a:t>
            </a:fld>
            <a:endParaRPr lang="en-US" altLang="ja-JP"/>
          </a:p>
        </p:txBody>
      </p:sp>
      <p:sp>
        <p:nvSpPr>
          <p:cNvPr id="85" name="角丸四角形 84"/>
          <p:cNvSpPr/>
          <p:nvPr/>
        </p:nvSpPr>
        <p:spPr>
          <a:xfrm>
            <a:off x="764076" y="802837"/>
            <a:ext cx="7614832" cy="653143"/>
          </a:xfrm>
          <a:prstGeom prst="roundRect">
            <a:avLst/>
          </a:prstGeom>
          <a:solidFill>
            <a:srgbClr val="DDDDDD"/>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従前存在しなかったデータが新たに 創出されるという場面において、データの創出に関与した当事者間で、 </a:t>
            </a:r>
            <a:r>
              <a:rPr lang="ja-JP" altLang="en-US" sz="1600" b="1" u="sng" dirty="0">
                <a:solidFill>
                  <a:schemeClr val="tx1"/>
                </a:solidFill>
                <a:latin typeface="Meiryo UI" panose="020B0604030504040204" pitchFamily="50" charset="-128"/>
                <a:ea typeface="Meiryo UI" panose="020B0604030504040204" pitchFamily="50" charset="-128"/>
              </a:rPr>
              <a:t>データ</a:t>
            </a:r>
            <a:r>
              <a:rPr lang="ja-JP" altLang="en-US" sz="1600" dirty="0">
                <a:solidFill>
                  <a:schemeClr val="tx1"/>
                </a:solidFill>
                <a:latin typeface="Meiryo UI" panose="020B0604030504040204" pitchFamily="50" charset="-128"/>
                <a:ea typeface="Meiryo UI" panose="020B0604030504040204" pitchFamily="50" charset="-128"/>
              </a:rPr>
              <a:t>（生データや派生データ含む）の利用権限について規定する契約</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307975" y="1642092"/>
            <a:ext cx="8070933" cy="514327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45" name="Picture 34" descr="ä¼ç¤¾ã®å»ºç©ã®ã¢ã¤ã³ã³ï¼å¤§ä¼æ¥­ï¼"/>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664790" y="1803621"/>
            <a:ext cx="1689841" cy="1487060"/>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p:cNvPicPr>
            <a:picLocks noChangeAspect="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3105483" y="1755277"/>
            <a:ext cx="1742505" cy="1425684"/>
          </a:xfrm>
          <a:prstGeom prst="rect">
            <a:avLst/>
          </a:prstGeom>
        </p:spPr>
      </p:pic>
      <p:sp>
        <p:nvSpPr>
          <p:cNvPr id="50" name="テキスト ボックス 49"/>
          <p:cNvSpPr txBox="1"/>
          <p:nvPr/>
        </p:nvSpPr>
        <p:spPr>
          <a:xfrm>
            <a:off x="3543619" y="3361278"/>
            <a:ext cx="400110" cy="927890"/>
          </a:xfrm>
          <a:prstGeom prst="rect">
            <a:avLst/>
          </a:prstGeom>
          <a:noFill/>
        </p:spPr>
        <p:txBody>
          <a:bodyPr vert="eaVert" wrap="square" rtlCol="0">
            <a:spAutoFit/>
          </a:bodyPr>
          <a:lstStyle/>
          <a:p>
            <a:r>
              <a:rPr kumimoji="1" lang="ja-JP" altLang="en-US" sz="1400" dirty="0">
                <a:latin typeface="Meiryo UI" panose="020B0604030504040204" pitchFamily="50" charset="-128"/>
                <a:ea typeface="Meiryo UI" panose="020B0604030504040204" pitchFamily="50" charset="-128"/>
              </a:rPr>
              <a:t>分析依頼</a:t>
            </a:r>
          </a:p>
        </p:txBody>
      </p:sp>
      <p:grpSp>
        <p:nvGrpSpPr>
          <p:cNvPr id="15" name="グループ化 14"/>
          <p:cNvGrpSpPr/>
          <p:nvPr/>
        </p:nvGrpSpPr>
        <p:grpSpPr>
          <a:xfrm>
            <a:off x="3933239" y="3428999"/>
            <a:ext cx="296482" cy="1887825"/>
            <a:chOff x="4837314" y="4908283"/>
            <a:chExt cx="205086" cy="682805"/>
          </a:xfrm>
        </p:grpSpPr>
        <p:cxnSp>
          <p:nvCxnSpPr>
            <p:cNvPr id="49" name="直線矢印コネクタ 48"/>
            <p:cNvCxnSpPr/>
            <p:nvPr/>
          </p:nvCxnSpPr>
          <p:spPr>
            <a:xfrm>
              <a:off x="4837314" y="4908283"/>
              <a:ext cx="0" cy="682805"/>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042400" y="4908283"/>
              <a:ext cx="0" cy="669091"/>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4208698" y="3962314"/>
            <a:ext cx="400110" cy="1374654"/>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rPr>
              <a:t>分析結果納入</a:t>
            </a:r>
            <a:endParaRPr kumimoji="1" lang="ja-JP" altLang="en-US" sz="1400" dirty="0">
              <a:latin typeface="Meiryo UI" panose="020B0604030504040204" pitchFamily="50" charset="-128"/>
              <a:ea typeface="Meiryo UI" panose="020B0604030504040204" pitchFamily="50" charset="-128"/>
            </a:endParaRPr>
          </a:p>
        </p:txBody>
      </p:sp>
      <p:cxnSp>
        <p:nvCxnSpPr>
          <p:cNvPr id="53" name="直線矢印コネクタ 52"/>
          <p:cNvCxnSpPr/>
          <p:nvPr/>
        </p:nvCxnSpPr>
        <p:spPr>
          <a:xfrm>
            <a:off x="5005813" y="2524889"/>
            <a:ext cx="1596471" cy="0"/>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263550" y="2206513"/>
            <a:ext cx="90914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販売</a:t>
            </a:r>
          </a:p>
        </p:txBody>
      </p:sp>
      <p:sp>
        <p:nvSpPr>
          <p:cNvPr id="56" name="フローチャート: 複数書類 55"/>
          <p:cNvSpPr/>
          <p:nvPr/>
        </p:nvSpPr>
        <p:spPr>
          <a:xfrm>
            <a:off x="4359550" y="3438039"/>
            <a:ext cx="1567156" cy="566145"/>
          </a:xfrm>
          <a:prstGeom prst="flowChartMultidocumen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予測データ</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派生データ</a:t>
            </a:r>
            <a:r>
              <a:rPr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62" name="直線矢印コネクタ 61"/>
          <p:cNvCxnSpPr/>
          <p:nvPr/>
        </p:nvCxnSpPr>
        <p:spPr>
          <a:xfrm>
            <a:off x="1873598" y="2970956"/>
            <a:ext cx="1287601" cy="0"/>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32" descr="ãåºã®å»ºç©ã®ã¤ã©ã¹ã3"/>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96111" y="4213727"/>
            <a:ext cx="750119" cy="705112"/>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3331951" y="2972944"/>
            <a:ext cx="163915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コンサルタント会社</a:t>
            </a:r>
            <a:endParaRPr kumimoji="1" lang="ja-JP" altLang="en-US" sz="14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2344382" y="6352906"/>
            <a:ext cx="344353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消費者動向予測サービス提供業者</a:t>
            </a:r>
          </a:p>
        </p:txBody>
      </p:sp>
      <p:sp>
        <p:nvSpPr>
          <p:cNvPr id="71" name="テキスト ボックス 70"/>
          <p:cNvSpPr txBox="1"/>
          <p:nvPr/>
        </p:nvSpPr>
        <p:spPr>
          <a:xfrm>
            <a:off x="7113948" y="3176429"/>
            <a:ext cx="101435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予測データの販売先</a:t>
            </a:r>
          </a:p>
        </p:txBody>
      </p:sp>
      <p:sp>
        <p:nvSpPr>
          <p:cNvPr id="73" name="テキスト ボックス 72"/>
          <p:cNvSpPr txBox="1"/>
          <p:nvPr/>
        </p:nvSpPr>
        <p:spPr>
          <a:xfrm>
            <a:off x="408673" y="5073519"/>
            <a:ext cx="122905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小売店</a:t>
            </a:r>
            <a:endParaRPr lang="en-US" altLang="ja-JP" sz="1400" dirty="0">
              <a:latin typeface="Meiryo UI" panose="020B0604030504040204" pitchFamily="50" charset="-128"/>
              <a:ea typeface="Meiryo UI" panose="020B0604030504040204" pitchFamily="50" charset="-128"/>
            </a:endParaRPr>
          </a:p>
        </p:txBody>
      </p:sp>
      <p:pic>
        <p:nvPicPr>
          <p:cNvPr id="1026" name="Picture 2" descr="サーバのイラスト（複数台）"/>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61905" y="5316825"/>
            <a:ext cx="1114360" cy="11143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データ分析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6" descr="データ分析のイラスト"/>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8" descr="データ分析のイラスト"/>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4" name="Picture 10" descr="データ分析のイラスト"/>
          <p:cNvPicPr>
            <a:picLocks noChangeAspect="1" noChangeArrowheads="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23555" y="5446213"/>
            <a:ext cx="838927" cy="83892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2" descr="ãåºã®å»ºç©ã®ã¤ã©ã¹ã3"/>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9199" y="3200046"/>
            <a:ext cx="750119" cy="70511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2" descr="ãåºã®å»ºç©ã®ã¤ã©ã¹ã3"/>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96111" y="2265297"/>
            <a:ext cx="750119" cy="70511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1865906" y="3072967"/>
            <a:ext cx="1164584" cy="872060"/>
          </a:xfrm>
          <a:custGeom>
            <a:avLst/>
            <a:gdLst>
              <a:gd name="connsiteX0" fmla="*/ 0 w 704527"/>
              <a:gd name="connsiteY0" fmla="*/ 0 h 520229"/>
              <a:gd name="connsiteX1" fmla="*/ 704527 w 704527"/>
              <a:gd name="connsiteY1" fmla="*/ 0 h 520229"/>
              <a:gd name="connsiteX2" fmla="*/ 704527 w 704527"/>
              <a:gd name="connsiteY2" fmla="*/ 520229 h 520229"/>
              <a:gd name="connsiteX3" fmla="*/ 0 w 704527"/>
              <a:gd name="connsiteY3" fmla="*/ 520229 h 520229"/>
              <a:gd name="connsiteX4" fmla="*/ 0 w 704527"/>
              <a:gd name="connsiteY4" fmla="*/ 0 h 520229"/>
              <a:gd name="connsiteX0" fmla="*/ 0 w 704527"/>
              <a:gd name="connsiteY0" fmla="*/ 0 h 520229"/>
              <a:gd name="connsiteX1" fmla="*/ 704527 w 704527"/>
              <a:gd name="connsiteY1" fmla="*/ 0 h 520229"/>
              <a:gd name="connsiteX2" fmla="*/ 692001 w 704527"/>
              <a:gd name="connsiteY2" fmla="*/ 382442 h 520229"/>
              <a:gd name="connsiteX3" fmla="*/ 0 w 704527"/>
              <a:gd name="connsiteY3" fmla="*/ 520229 h 520229"/>
              <a:gd name="connsiteX4" fmla="*/ 0 w 704527"/>
              <a:gd name="connsiteY4" fmla="*/ 0 h 520229"/>
              <a:gd name="connsiteX0" fmla="*/ 25052 w 729579"/>
              <a:gd name="connsiteY0" fmla="*/ 0 h 620437"/>
              <a:gd name="connsiteX1" fmla="*/ 729579 w 729579"/>
              <a:gd name="connsiteY1" fmla="*/ 0 h 620437"/>
              <a:gd name="connsiteX2" fmla="*/ 717053 w 729579"/>
              <a:gd name="connsiteY2" fmla="*/ 382442 h 620437"/>
              <a:gd name="connsiteX3" fmla="*/ 0 w 729579"/>
              <a:gd name="connsiteY3" fmla="*/ 620437 h 620437"/>
              <a:gd name="connsiteX4" fmla="*/ 25052 w 729579"/>
              <a:gd name="connsiteY4" fmla="*/ 0 h 620437"/>
              <a:gd name="connsiteX0" fmla="*/ 25052 w 729579"/>
              <a:gd name="connsiteY0" fmla="*/ 0 h 620437"/>
              <a:gd name="connsiteX1" fmla="*/ 729579 w 729579"/>
              <a:gd name="connsiteY1" fmla="*/ 0 h 620437"/>
              <a:gd name="connsiteX2" fmla="*/ 717053 w 729579"/>
              <a:gd name="connsiteY2" fmla="*/ 382442 h 620437"/>
              <a:gd name="connsiteX3" fmla="*/ 0 w 729579"/>
              <a:gd name="connsiteY3" fmla="*/ 620437 h 620437"/>
              <a:gd name="connsiteX4" fmla="*/ 25052 w 729579"/>
              <a:gd name="connsiteY4" fmla="*/ 0 h 620437"/>
              <a:gd name="connsiteX0" fmla="*/ 25052 w 729579"/>
              <a:gd name="connsiteY0" fmla="*/ 0 h 650403"/>
              <a:gd name="connsiteX1" fmla="*/ 729579 w 729579"/>
              <a:gd name="connsiteY1" fmla="*/ 0 h 650403"/>
              <a:gd name="connsiteX2" fmla="*/ 717053 w 729579"/>
              <a:gd name="connsiteY2" fmla="*/ 382442 h 650403"/>
              <a:gd name="connsiteX3" fmla="*/ 0 w 729579"/>
              <a:gd name="connsiteY3" fmla="*/ 620437 h 650403"/>
              <a:gd name="connsiteX4" fmla="*/ 25052 w 729579"/>
              <a:gd name="connsiteY4" fmla="*/ 0 h 650403"/>
              <a:gd name="connsiteX0" fmla="*/ 0 w 704527"/>
              <a:gd name="connsiteY0" fmla="*/ 0 h 565347"/>
              <a:gd name="connsiteX1" fmla="*/ 704527 w 704527"/>
              <a:gd name="connsiteY1" fmla="*/ 0 h 565347"/>
              <a:gd name="connsiteX2" fmla="*/ 692001 w 704527"/>
              <a:gd name="connsiteY2" fmla="*/ 382442 h 565347"/>
              <a:gd name="connsiteX3" fmla="*/ 8487 w 704527"/>
              <a:gd name="connsiteY3" fmla="*/ 525295 h 565347"/>
              <a:gd name="connsiteX4" fmla="*/ 0 w 704527"/>
              <a:gd name="connsiteY4" fmla="*/ 0 h 565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27" h="565347">
                <a:moveTo>
                  <a:pt x="0" y="0"/>
                </a:moveTo>
                <a:lnTo>
                  <a:pt x="704527" y="0"/>
                </a:lnTo>
                <a:lnTo>
                  <a:pt x="692001" y="382442"/>
                </a:lnTo>
                <a:cubicBezTo>
                  <a:pt x="452983" y="461774"/>
                  <a:pt x="372765" y="646379"/>
                  <a:pt x="8487" y="525295"/>
                </a:cubicBezTo>
                <a:lnTo>
                  <a:pt x="0" y="0"/>
                </a:lnTo>
                <a:close/>
              </a:path>
            </a:pathLst>
          </a:custGeom>
          <a:solidFill>
            <a:schemeClr val="accent3">
              <a:lumMod val="95000"/>
            </a:schemeClr>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観察データ</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（創出データ</a:t>
            </a: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生データ</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17" name="フローチャート: 複数書類 116"/>
          <p:cNvSpPr/>
          <p:nvPr/>
        </p:nvSpPr>
        <p:spPr>
          <a:xfrm>
            <a:off x="2323942" y="4201300"/>
            <a:ext cx="1510437" cy="1047964"/>
          </a:xfrm>
          <a:prstGeom prst="flowChartMultidocument">
            <a:avLst/>
          </a:prstGeom>
          <a:solidFill>
            <a:srgbClr val="DDDDD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観察データ</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創出データ</a:t>
            </a: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生データ</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23" name="フローチャート: 複数書類 122"/>
          <p:cNvSpPr/>
          <p:nvPr/>
        </p:nvSpPr>
        <p:spPr>
          <a:xfrm>
            <a:off x="5203346" y="2635082"/>
            <a:ext cx="1364234" cy="538395"/>
          </a:xfrm>
          <a:prstGeom prst="flowChartMultidocumen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予測データ</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派生データ</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124" name="直線矢印コネクタ 123"/>
          <p:cNvCxnSpPr/>
          <p:nvPr/>
        </p:nvCxnSpPr>
        <p:spPr>
          <a:xfrm>
            <a:off x="5561268" y="5608985"/>
            <a:ext cx="906303" cy="0"/>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262482" y="5301208"/>
            <a:ext cx="161631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類似サービスに利用</a:t>
            </a:r>
          </a:p>
        </p:txBody>
      </p:sp>
      <p:sp>
        <p:nvSpPr>
          <p:cNvPr id="127" name="フローチャート: 複数書類 126"/>
          <p:cNvSpPr/>
          <p:nvPr/>
        </p:nvSpPr>
        <p:spPr>
          <a:xfrm>
            <a:off x="5477339" y="5783938"/>
            <a:ext cx="1508915" cy="647247"/>
          </a:xfrm>
          <a:prstGeom prst="flowChartMultidocumen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予測データ</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派生データ</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pic>
        <p:nvPicPr>
          <p:cNvPr id="128" name="Picture 36" descr="ä¼ç¤¾ã®å»ºç©ã®ã¢ã¤ã³ã³ï¼ä¸­å°ä¼æ¥­ï¼"/>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986254" y="5327008"/>
            <a:ext cx="1476089" cy="1000557"/>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直線矢印コネクタ 128"/>
          <p:cNvCxnSpPr/>
          <p:nvPr/>
        </p:nvCxnSpPr>
        <p:spPr>
          <a:xfrm flipH="1">
            <a:off x="1817882" y="2794137"/>
            <a:ext cx="1287601" cy="0"/>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ハンドヘルド蛍光X線分析装置のイラスト"/>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032540" y="2118072"/>
            <a:ext cx="676065" cy="676065"/>
          </a:xfrm>
          <a:prstGeom prst="rect">
            <a:avLst/>
          </a:prstGeom>
          <a:noFill/>
          <a:extLst>
            <a:ext uri="{909E8E84-426E-40DD-AFC4-6F175D3DCCD1}">
              <a14:hiddenFill xmlns:a14="http://schemas.microsoft.com/office/drawing/2010/main">
                <a:solidFill>
                  <a:srgbClr val="FFFFFF"/>
                </a:solidFill>
              </a14:hiddenFill>
            </a:ext>
          </a:extLst>
        </p:spPr>
      </p:pic>
      <p:sp>
        <p:nvSpPr>
          <p:cNvPr id="130" name="テキスト ボックス 129"/>
          <p:cNvSpPr txBox="1"/>
          <p:nvPr/>
        </p:nvSpPr>
        <p:spPr>
          <a:xfrm>
            <a:off x="1277567" y="1800202"/>
            <a:ext cx="23412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観察用装置貸出、サポート</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394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4464495"/>
          </a:xfrm>
          <a:blipFill>
            <a:blip r:embed="rId3"/>
            <a:tile tx="0" ty="0" sx="100000" sy="100000" flip="none" algn="tl"/>
          </a:blipFill>
        </p:spPr>
        <p:txBody>
          <a:bodyPr/>
          <a:lstStyle/>
          <a:p>
            <a:r>
              <a:rPr kumimoji="1" lang="ja-JP" altLang="en-US" sz="4400" dirty="0">
                <a:solidFill>
                  <a:schemeClr val="tx1"/>
                </a:solidFill>
              </a:rPr>
              <a:t>第１章　概要</a:t>
            </a:r>
          </a:p>
        </p:txBody>
      </p:sp>
      <p:sp>
        <p:nvSpPr>
          <p:cNvPr id="5" name="スライド番号プレースホルダー 3"/>
          <p:cNvSpPr>
            <a:spLocks noGrp="1"/>
          </p:cNvSpPr>
          <p:nvPr>
            <p:ph type="sldNum" sz="quarter" idx="10"/>
          </p:nvPr>
        </p:nvSpPr>
        <p:spPr>
          <a:xfrm>
            <a:off x="8045318" y="6508088"/>
            <a:ext cx="1090612" cy="360362"/>
          </a:xfrm>
        </p:spPr>
        <p:txBody>
          <a:bodyPr/>
          <a:lstStyle/>
          <a:p>
            <a:fld id="{D85BA4AD-56A0-4EC7-904E-EE41E1C5FBCF}" type="slidenum">
              <a:rPr lang="en-US" altLang="ja-JP" smtClean="0"/>
              <a:pPr/>
              <a:t>8</a:t>
            </a:fld>
            <a:endParaRPr lang="en-US" altLang="ja-JP" dirty="0"/>
          </a:p>
        </p:txBody>
      </p:sp>
    </p:spTree>
    <p:extLst>
      <p:ext uri="{BB962C8B-B14F-4D97-AF65-F5344CB8AC3E}">
        <p14:creationId xmlns:p14="http://schemas.microsoft.com/office/powerpoint/2010/main" val="36978949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17004"/>
            <a:ext cx="7848872"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②</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89</a:t>
            </a:fld>
            <a:endParaRPr lang="en-US" altLang="ja-JP"/>
          </a:p>
        </p:txBody>
      </p:sp>
      <p:sp>
        <p:nvSpPr>
          <p:cNvPr id="5" name="テキスト ボックス 4"/>
          <p:cNvSpPr txBox="1"/>
          <p:nvPr/>
        </p:nvSpPr>
        <p:spPr>
          <a:xfrm>
            <a:off x="317241" y="904802"/>
            <a:ext cx="5982951"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前頁での例を参考した結果を示す。</a:t>
            </a:r>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075438364"/>
              </p:ext>
            </p:extLst>
          </p:nvPr>
        </p:nvGraphicFramePr>
        <p:xfrm>
          <a:off x="134361" y="1297536"/>
          <a:ext cx="8758119" cy="4790440"/>
        </p:xfrm>
        <a:graphic>
          <a:graphicData uri="http://schemas.openxmlformats.org/drawingml/2006/table">
            <a:tbl>
              <a:tblPr firstRow="1" bandRow="1">
                <a:tableStyleId>{073A0DAA-6AF3-43AB-8588-CEC1D06C72B9}</a:tableStyleId>
              </a:tblPr>
              <a:tblGrid>
                <a:gridCol w="2853463">
                  <a:extLst>
                    <a:ext uri="{9D8B030D-6E8A-4147-A177-3AD203B41FA5}">
                      <a16:colId xmlns:a16="http://schemas.microsoft.com/office/drawing/2014/main" xmlns="" val="20000"/>
                    </a:ext>
                  </a:extLst>
                </a:gridCol>
                <a:gridCol w="5904656">
                  <a:extLst>
                    <a:ext uri="{9D8B030D-6E8A-4147-A177-3AD203B41FA5}">
                      <a16:colId xmlns:a16="http://schemas.microsoft.com/office/drawing/2014/main" xmlns="" val="20001"/>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課題</a:t>
                      </a:r>
                    </a:p>
                  </a:txBody>
                  <a:tcPr/>
                </a:tc>
                <a:tc>
                  <a:txBody>
                    <a:bodyPr/>
                    <a:lstStyle/>
                    <a:p>
                      <a:r>
                        <a:rPr kumimoji="1" lang="ja-JP" altLang="en-US" sz="1600" dirty="0">
                          <a:latin typeface="Meiryo UI" panose="020B0604030504040204" pitchFamily="50" charset="-128"/>
                          <a:ea typeface="Meiryo UI" panose="020B0604030504040204" pitchFamily="50" charset="-128"/>
                        </a:rPr>
                        <a:t>解説</a:t>
                      </a:r>
                    </a:p>
                  </a:txBody>
                  <a:tcPr/>
                </a:tc>
                <a:extLst>
                  <a:ext uri="{0D108BD9-81ED-4DB2-BD59-A6C34878D82A}">
                    <a16:rowId xmlns:a16="http://schemas.microsoft.com/office/drawing/2014/main" xmlns="" val="10000"/>
                  </a:ext>
                </a:extLst>
              </a:tr>
              <a:tr h="370840">
                <a:tc>
                  <a:txBody>
                    <a:bodyPr/>
                    <a:lstStyle/>
                    <a:p>
                      <a:r>
                        <a:rPr kumimoji="1" lang="ja-JP" altLang="en-US" sz="1600" dirty="0">
                          <a:latin typeface="Meiryo UI" panose="020B0604030504040204" pitchFamily="50" charset="-128"/>
                          <a:ea typeface="Meiryo UI" panose="020B0604030504040204" pitchFamily="50" charset="-128"/>
                        </a:rPr>
                        <a:t>利用権限の調整ルールが明確でない</a:t>
                      </a:r>
                      <a:endParaRPr kumimoji="1" lang="en-US" altLang="ja-JP" sz="16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観察データに関する利用権限を有するべきなのはコンサルタント会社か小売店かどちらか。</a:t>
                      </a:r>
                      <a:r>
                        <a:rPr lang="ja-JP" altLang="en-US" sz="1600" dirty="0">
                          <a:latin typeface="Meiryo UI" panose="020B0604030504040204" pitchFamily="50" charset="-128"/>
                          <a:ea typeface="Meiryo UI" panose="020B0604030504040204" pitchFamily="50" charset="-128"/>
                        </a:rPr>
                        <a:t>観察用</a:t>
                      </a:r>
                      <a:r>
                        <a:rPr kumimoji="1" lang="ja-JP" altLang="en-US" sz="1600" dirty="0">
                          <a:latin typeface="Meiryo UI" panose="020B0604030504040204" pitchFamily="50" charset="-128"/>
                          <a:ea typeface="Meiryo UI" panose="020B0604030504040204" pitchFamily="50" charset="-128"/>
                        </a:rPr>
                        <a:t>設置を貸し出し、観察するデータの種類や項目を立案したコンサルタント会社かそれとも実際に現場でデータを取得する小売店なのか。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観察データを分析して得られた派生データの利用権限はどのように定めるのか。</a:t>
                      </a:r>
                      <a:endParaRPr kumimoji="1" lang="en-US" altLang="ja-JP" sz="1600" dirty="0">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latin typeface="Meiryo UI" panose="020B0604030504040204" pitchFamily="50" charset="-128"/>
                          <a:ea typeface="Meiryo UI" panose="020B0604030504040204" pitchFamily="50" charset="-128"/>
                        </a:rPr>
                        <a:t>当事者間の公平性をいかに確保するかが課題。</a:t>
                      </a:r>
                    </a:p>
                    <a:p>
                      <a:pPr marL="0" indent="0">
                        <a:buFont typeface="Arial" panose="020B0604020202020204" pitchFamily="34" charset="0"/>
                        <a:buNone/>
                      </a:pPr>
                      <a:endParaRPr kumimoji="1" lang="en-US" altLang="ja-JP"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370840">
                <a:tc>
                  <a:txBody>
                    <a:bodyPr/>
                    <a:lstStyle/>
                    <a:p>
                      <a:r>
                        <a:rPr kumimoji="1" lang="ja-JP" altLang="en-US" sz="1600" dirty="0">
                          <a:latin typeface="Meiryo UI" panose="020B0604030504040204" pitchFamily="50" charset="-128"/>
                          <a:ea typeface="Meiryo UI" panose="020B0604030504040204" pitchFamily="50" charset="-128"/>
                        </a:rPr>
                        <a:t>データの利用方法が明確でない場合が多い</a:t>
                      </a:r>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創出されるデータの利用方法について、当事者間で明確なイメージが共有されていない。</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データの加工の仕方により大きな価値が生じることがあるが、契約締結段階で明確でない場合が多い。</a:t>
                      </a:r>
                      <a:endParaRPr kumimoji="1" lang="en-US" altLang="ja-JP" sz="1600" dirty="0">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latin typeface="Meiryo UI" panose="020B0604030504040204" pitchFamily="50" charset="-128"/>
                          <a:ea typeface="Meiryo UI" panose="020B0604030504040204" pitchFamily="50" charset="-128"/>
                        </a:rPr>
                        <a:t>収益や費用についてどのような基準で分配すべきか。</a:t>
                      </a:r>
                    </a:p>
                  </a:txBody>
                  <a:tcPr/>
                </a:tc>
                <a:extLst>
                  <a:ext uri="{0D108BD9-81ED-4DB2-BD59-A6C34878D82A}">
                    <a16:rowId xmlns:a16="http://schemas.microsoft.com/office/drawing/2014/main" xmlns="" val="10002"/>
                  </a:ext>
                </a:extLst>
              </a:tr>
              <a:tr h="370840">
                <a:tc>
                  <a:txBody>
                    <a:bodyPr/>
                    <a:lstStyle/>
                    <a:p>
                      <a:r>
                        <a:rPr kumimoji="1" lang="ja-JP" altLang="en-US" sz="1600" dirty="0">
                          <a:latin typeface="Meiryo UI" panose="020B0604030504040204" pitchFamily="50" charset="-128"/>
                          <a:ea typeface="Meiryo UI" panose="020B0604030504040204" pitchFamily="50" charset="-128"/>
                        </a:rPr>
                        <a:t>個人情報およびプライバシー権に対する配慮</a:t>
                      </a:r>
                    </a:p>
                  </a:txBody>
                  <a:tcPr/>
                </a:tc>
                <a:tc>
                  <a:txBody>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データに個人情報が含まれる場合、第三者に当該データを提供するためには原則として本人の同意を要する。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個人情報に該当しない場合でも、利用方法等によっては個人のプライバシー権の侵害となる場合もある。</a:t>
                      </a:r>
                    </a:p>
                  </a:txBody>
                  <a:tcPr/>
                </a:tc>
                <a:extLst>
                  <a:ext uri="{0D108BD9-81ED-4DB2-BD59-A6C34878D82A}">
                    <a16:rowId xmlns:a16="http://schemas.microsoft.com/office/drawing/2014/main" xmlns="" val="10003"/>
                  </a:ext>
                </a:extLst>
              </a:tr>
            </a:tbl>
          </a:graphicData>
        </a:graphic>
      </p:graphicFrame>
      <p:sp>
        <p:nvSpPr>
          <p:cNvPr id="7" name="正方形/長方形 6"/>
          <p:cNvSpPr/>
          <p:nvPr/>
        </p:nvSpPr>
        <p:spPr>
          <a:xfrm>
            <a:off x="14868" y="6619058"/>
            <a:ext cx="8229540"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2630949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55576" y="2204864"/>
            <a:ext cx="7009326" cy="43032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331640" y="116632"/>
            <a:ext cx="7812360"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③</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90</a:t>
            </a:fld>
            <a:endParaRPr lang="en-US" altLang="ja-JP"/>
          </a:p>
        </p:txBody>
      </p:sp>
      <p:sp>
        <p:nvSpPr>
          <p:cNvPr id="6" name="テキスト ボックス 5"/>
          <p:cNvSpPr txBox="1"/>
          <p:nvPr/>
        </p:nvSpPr>
        <p:spPr>
          <a:xfrm>
            <a:off x="179512" y="775240"/>
            <a:ext cx="8784976" cy="1569660"/>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データ創出型契約における法的論点。</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データの利用条件を検討する際の観点は以下の通り（このうちから状況に応じて適宜選択する）。</a:t>
            </a:r>
            <a:endParaRPr lang="en-US" altLang="ja-JP" sz="2400" dirty="0">
              <a:latin typeface="Meiryo UI" panose="020B0604030504040204" pitchFamily="50" charset="-128"/>
              <a:ea typeface="Meiryo UI" panose="020B0604030504040204" pitchFamily="50" charset="-128"/>
            </a:endParaRPr>
          </a:p>
          <a:p>
            <a:endParaRPr lang="ja-JP" altLang="en-US"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72F8DC29-38B8-4234-8F96-141F0C43DC73}"/>
              </a:ext>
            </a:extLst>
          </p:cNvPr>
          <p:cNvSpPr txBox="1"/>
          <p:nvPr/>
        </p:nvSpPr>
        <p:spPr>
          <a:xfrm>
            <a:off x="755576" y="2273978"/>
            <a:ext cx="6715300" cy="4154984"/>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　対象データ範囲の明確化</a:t>
            </a:r>
          </a:p>
          <a:p>
            <a:r>
              <a:rPr lang="ja-JP" altLang="en-US" sz="2400" dirty="0">
                <a:latin typeface="Meiryo UI" panose="020B0604030504040204" pitchFamily="50" charset="-128"/>
                <a:ea typeface="Meiryo UI" panose="020B0604030504040204" pitchFamily="50" charset="-128"/>
              </a:rPr>
              <a:t>２．　利用目的</a:t>
            </a:r>
          </a:p>
          <a:p>
            <a:r>
              <a:rPr lang="ja-JP" altLang="en-US" sz="2400" dirty="0">
                <a:latin typeface="Meiryo UI" panose="020B0604030504040204" pitchFamily="50" charset="-128"/>
                <a:ea typeface="Meiryo UI" panose="020B0604030504040204" pitchFamily="50" charset="-128"/>
              </a:rPr>
              <a:t>３．　加工等の可否と派生データに対する利用権限</a:t>
            </a:r>
          </a:p>
          <a:p>
            <a:r>
              <a:rPr lang="ja-JP" altLang="en-US" sz="2400" dirty="0">
                <a:latin typeface="Meiryo UI" panose="020B0604030504040204" pitchFamily="50" charset="-128"/>
                <a:ea typeface="Meiryo UI" panose="020B0604030504040204" pitchFamily="50" charset="-128"/>
              </a:rPr>
              <a:t>４．　データ内容および継続的創出の保証／非保証</a:t>
            </a:r>
          </a:p>
          <a:p>
            <a:r>
              <a:rPr lang="ja-JP" altLang="en-US" sz="2400" dirty="0">
                <a:latin typeface="Meiryo UI" panose="020B0604030504040204" pitchFamily="50" charset="-128"/>
                <a:ea typeface="Meiryo UI" panose="020B0604030504040204" pitchFamily="50" charset="-128"/>
              </a:rPr>
              <a:t>５．　第三者提供の制限</a:t>
            </a:r>
          </a:p>
          <a:p>
            <a:r>
              <a:rPr lang="ja-JP" altLang="en-US" sz="2400" dirty="0">
                <a:latin typeface="Meiryo UI" panose="020B0604030504040204" pitchFamily="50" charset="-128"/>
                <a:ea typeface="Meiryo UI" panose="020B0604030504040204" pitchFamily="50" charset="-128"/>
              </a:rPr>
              <a:t>６．　収益および費用の分配</a:t>
            </a:r>
          </a:p>
          <a:p>
            <a:r>
              <a:rPr lang="ja-JP" altLang="en-US" sz="2400" dirty="0">
                <a:latin typeface="Meiryo UI" panose="020B0604030504040204" pitchFamily="50" charset="-128"/>
                <a:ea typeface="Meiryo UI" panose="020B0604030504040204" pitchFamily="50" charset="-128"/>
              </a:rPr>
              <a:t>７．　管理方法・セキュリティ </a:t>
            </a:r>
          </a:p>
          <a:p>
            <a:r>
              <a:rPr lang="ja-JP" altLang="en-US" sz="2400" dirty="0">
                <a:latin typeface="Meiryo UI" panose="020B0604030504040204" pitchFamily="50" charset="-128"/>
                <a:ea typeface="Meiryo UI" panose="020B0604030504040204" pitchFamily="50" charset="-128"/>
              </a:rPr>
              <a:t>８．　利用期間 </a:t>
            </a:r>
          </a:p>
          <a:p>
            <a:r>
              <a:rPr lang="ja-JP" altLang="en-US" sz="2400" dirty="0">
                <a:latin typeface="Meiryo UI" panose="020B0604030504040204" pitchFamily="50" charset="-128"/>
                <a:ea typeface="Meiryo UI" panose="020B0604030504040204" pitchFamily="50" charset="-128"/>
              </a:rPr>
              <a:t>９．　利用地域</a:t>
            </a:r>
          </a:p>
          <a:p>
            <a:r>
              <a:rPr lang="ja-JP" altLang="en-US" sz="2400" dirty="0">
                <a:latin typeface="Meiryo UI" panose="020B0604030504040204" pitchFamily="50" charset="-128"/>
                <a:ea typeface="Meiryo UI" panose="020B0604030504040204" pitchFamily="50" charset="-128"/>
              </a:rPr>
              <a:t>１０．契約終了時のデータの取扱い</a:t>
            </a:r>
          </a:p>
          <a:p>
            <a:r>
              <a:rPr lang="ja-JP" altLang="en-US" sz="2400" dirty="0">
                <a:latin typeface="Meiryo UI" panose="020B0604030504040204" pitchFamily="50" charset="-128"/>
                <a:ea typeface="Meiryo UI" panose="020B0604030504040204" pitchFamily="50" charset="-128"/>
              </a:rPr>
              <a:t>１１．準拠法・裁判管轄</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99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7004"/>
            <a:ext cx="7776864"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④</a:t>
            </a:r>
            <a:r>
              <a:rPr lang="en-US" altLang="ja-JP" sz="2000" dirty="0"/>
              <a:t/>
            </a:r>
            <a:br>
              <a:rPr lang="en-US" altLang="ja-JP" sz="2000" dirty="0"/>
            </a:br>
            <a:r>
              <a:rPr lang="ja-JP" altLang="en-US" sz="2000" dirty="0"/>
              <a:t>　　</a:t>
            </a:r>
            <a:r>
              <a:rPr lang="ja-JP" altLang="en-US" sz="2000" dirty="0" err="1"/>
              <a:t>ー</a:t>
            </a:r>
            <a:r>
              <a:rPr lang="ja-JP" altLang="en-US" sz="2000" dirty="0"/>
              <a:t>　法的論点　</a:t>
            </a:r>
            <a:r>
              <a:rPr lang="en-US" altLang="ja-JP" sz="2000" dirty="0" err="1"/>
              <a:t>i</a:t>
            </a:r>
            <a:r>
              <a:rPr lang="ja-JP" altLang="en-US" sz="2000" dirty="0"/>
              <a:t>　－</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91</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506352318"/>
              </p:ext>
            </p:extLst>
          </p:nvPr>
        </p:nvGraphicFramePr>
        <p:xfrm>
          <a:off x="251520" y="1204735"/>
          <a:ext cx="8604396" cy="4377760"/>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xmlns="" val="20000"/>
                    </a:ext>
                  </a:extLst>
                </a:gridCol>
                <a:gridCol w="2415938">
                  <a:extLst>
                    <a:ext uri="{9D8B030D-6E8A-4147-A177-3AD203B41FA5}">
                      <a16:colId xmlns:a16="http://schemas.microsoft.com/office/drawing/2014/main" xmlns="" val="20001"/>
                    </a:ext>
                  </a:extLst>
                </a:gridCol>
                <a:gridCol w="4820306">
                  <a:extLst>
                    <a:ext uri="{9D8B030D-6E8A-4147-A177-3AD203B41FA5}">
                      <a16:colId xmlns:a16="http://schemas.microsoft.com/office/drawing/2014/main" xmlns="" val="20002"/>
                    </a:ext>
                  </a:extLst>
                </a:gridCol>
              </a:tblGrid>
              <a:tr h="354400">
                <a:tc>
                  <a:txBody>
                    <a:bodyPr/>
                    <a:lstStyle/>
                    <a:p>
                      <a:r>
                        <a:rPr kumimoji="1" lang="ja-JP" altLang="en-US" sz="1400" dirty="0">
                          <a:latin typeface="Meiryo UI" panose="020B0604030504040204" pitchFamily="50" charset="-128"/>
                          <a:ea typeface="Meiryo UI" panose="020B0604030504040204" pitchFamily="50" charset="-128"/>
                        </a:rPr>
                        <a:t>論点</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解説</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対応策</a:t>
                      </a:r>
                    </a:p>
                  </a:txBody>
                  <a:tcPr>
                    <a:solidFill>
                      <a:schemeClr val="accent3">
                        <a:lumMod val="85000"/>
                      </a:schemeClr>
                    </a:solidFill>
                  </a:tcPr>
                </a:tc>
                <a:extLst>
                  <a:ext uri="{0D108BD9-81ED-4DB2-BD59-A6C34878D82A}">
                    <a16:rowId xmlns:a16="http://schemas.microsoft.com/office/drawing/2014/main" xmlns="" val="10000"/>
                  </a:ext>
                </a:extLst>
              </a:tr>
              <a:tr h="1803455">
                <a:tc>
                  <a:txBody>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　対象データの明確化（範囲・粒度）</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創出されるデータの一覧表を作成し、対象データの範囲を明確にする。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上記から漏れたデータや利用権限が合意されなかったデータについての利用権限の定め方を規定する。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営業秘密やノウハウを除去・希薄化できる程度にデータの粒度を粗くする。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小売店においてどのようなデータが測定され、提供されているか認識できない場合も少なくないので、データの利用権限について協議を開始する前の段階で、創出されるデータを一覧化しておくことが有益。列挙することが難しい場合は、列挙したものから漏れるデータについての利用権限を定めておくことも重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latin typeface="Meiryo UI" panose="020B0604030504040204" pitchFamily="50" charset="-128"/>
                          <a:ea typeface="Meiryo UI" panose="020B0604030504040204" pitchFamily="50" charset="-128"/>
                        </a:rPr>
                        <a:t>データから営業秘密やノウハウが流 出する可能性を低減するために、創出されるデータの粒度を粗くし、または、範囲・内容を限定する。</a:t>
                      </a:r>
                      <a:endParaRPr lang="en-US" altLang="ja-JP" sz="1400" dirty="0">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latin typeface="Meiryo UI" panose="020B0604030504040204" pitchFamily="50" charset="-128"/>
                          <a:ea typeface="Meiryo UI" panose="020B0604030504040204" pitchFamily="50" charset="-128"/>
                        </a:rPr>
                        <a:t>個人情報保護法上の匿名加工情報となるように加工することにより、 個人情報の取扱いよりも緩やかな規律の下で第三者に提供する。</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277593">
                <a:tc>
                  <a:txBody>
                    <a:bodyPr/>
                    <a:lstStyle/>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利用目的</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利用目的を定めて、対象データの利用権限の範囲を明確にする。（事業領域を限定するなど。）</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データの秘匿の必要性の観点から、当事者の事業と競合する事業での利用を禁じる等、具体的なリスクを想定しつつ明確化を図ることが望ましいが、他方で、データの利用促進の観点からは、過度に詳細な 記載をすることで、当該ビジネスを阻害するものとならないよう注意が必要</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利用目的を明確に設定することでデータを利用できる範囲に制限をつけ、無制限に利用させることを防止する</a:t>
                      </a:r>
                      <a:r>
                        <a:rPr kumimoji="1"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6" name="テキスト ボックス 5"/>
          <p:cNvSpPr txBox="1"/>
          <p:nvPr/>
        </p:nvSpPr>
        <p:spPr>
          <a:xfrm>
            <a:off x="107504" y="725363"/>
            <a:ext cx="8280920"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前頁での観点についての解説および対応策を以下に示す。</a:t>
            </a:r>
          </a:p>
        </p:txBody>
      </p:sp>
      <p:sp>
        <p:nvSpPr>
          <p:cNvPr id="7" name="正方形/長方形 6"/>
          <p:cNvSpPr/>
          <p:nvPr/>
        </p:nvSpPr>
        <p:spPr>
          <a:xfrm>
            <a:off x="14868" y="6619058"/>
            <a:ext cx="8229540"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410332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7004"/>
            <a:ext cx="7848872"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⑤</a:t>
            </a:r>
            <a:r>
              <a:rPr lang="en-US" altLang="ja-JP" sz="2000" dirty="0"/>
              <a:t/>
            </a:r>
            <a:br>
              <a:rPr lang="en-US" altLang="ja-JP" sz="2000" dirty="0"/>
            </a:br>
            <a:r>
              <a:rPr lang="ja-JP" altLang="en-US" sz="2000" dirty="0"/>
              <a:t>　</a:t>
            </a:r>
            <a:r>
              <a:rPr lang="en-US" altLang="ja-JP" sz="2000" dirty="0"/>
              <a:t>-</a:t>
            </a:r>
            <a:r>
              <a:rPr lang="ja-JP" altLang="en-US" sz="2000" dirty="0"/>
              <a:t>　法的論点　</a:t>
            </a:r>
            <a:r>
              <a:rPr lang="en-US" altLang="ja-JP" sz="2000" dirty="0"/>
              <a:t>ⅱ</a:t>
            </a:r>
            <a:r>
              <a:rPr lang="ja-JP" altLang="en-US" sz="2000" dirty="0"/>
              <a:t>　－</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542975538"/>
              </p:ext>
            </p:extLst>
          </p:nvPr>
        </p:nvGraphicFramePr>
        <p:xfrm>
          <a:off x="35496" y="731520"/>
          <a:ext cx="9001000" cy="5913120"/>
        </p:xfrm>
        <a:graphic>
          <a:graphicData uri="http://schemas.openxmlformats.org/drawingml/2006/table">
            <a:tbl>
              <a:tblPr firstRow="1">
                <a:tableStyleId>{5940675A-B579-460E-94D1-54222C63F5DA}</a:tableStyleId>
              </a:tblPr>
              <a:tblGrid>
                <a:gridCol w="1102449">
                  <a:extLst>
                    <a:ext uri="{9D8B030D-6E8A-4147-A177-3AD203B41FA5}">
                      <a16:colId xmlns:a16="http://schemas.microsoft.com/office/drawing/2014/main" xmlns="" val="20000"/>
                    </a:ext>
                  </a:extLst>
                </a:gridCol>
                <a:gridCol w="2051952">
                  <a:extLst>
                    <a:ext uri="{9D8B030D-6E8A-4147-A177-3AD203B41FA5}">
                      <a16:colId xmlns:a16="http://schemas.microsoft.com/office/drawing/2014/main" xmlns="" val="20001"/>
                    </a:ext>
                  </a:extLst>
                </a:gridCol>
                <a:gridCol w="5846599">
                  <a:extLst>
                    <a:ext uri="{9D8B030D-6E8A-4147-A177-3AD203B41FA5}">
                      <a16:colId xmlns:a16="http://schemas.microsoft.com/office/drawing/2014/main" xmlns="" val="20002"/>
                    </a:ext>
                  </a:extLst>
                </a:gridCol>
              </a:tblGrid>
              <a:tr h="250946">
                <a:tc>
                  <a:txBody>
                    <a:bodyPr/>
                    <a:lstStyle/>
                    <a:p>
                      <a:r>
                        <a:rPr kumimoji="1" lang="ja-JP" altLang="en-US" sz="1400" dirty="0">
                          <a:latin typeface="Meiryo UI" panose="020B0604030504040204" pitchFamily="50" charset="-128"/>
                          <a:ea typeface="Meiryo UI" panose="020B0604030504040204" pitchFamily="50" charset="-128"/>
                        </a:rPr>
                        <a:t>論点</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解説</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対応策</a:t>
                      </a:r>
                    </a:p>
                  </a:txBody>
                  <a:tcPr>
                    <a:solidFill>
                      <a:schemeClr val="accent3">
                        <a:lumMod val="85000"/>
                      </a:schemeClr>
                    </a:solidFill>
                  </a:tcPr>
                </a:tc>
                <a:extLst>
                  <a:ext uri="{0D108BD9-81ED-4DB2-BD59-A6C34878D82A}">
                    <a16:rowId xmlns:a16="http://schemas.microsoft.com/office/drawing/2014/main" xmlns="" val="10000"/>
                  </a:ext>
                </a:extLst>
              </a:tr>
              <a:tr h="928157">
                <a:tc>
                  <a:txBody>
                    <a:bodyPr/>
                    <a:lstStyle/>
                    <a:p>
                      <a:r>
                        <a:rPr kumimoji="1" lang="en-US" altLang="ja-JP" sz="1400" dirty="0">
                          <a:latin typeface="Meiryo UI" panose="020B0604030504040204" pitchFamily="50" charset="-128"/>
                          <a:ea typeface="Meiryo UI" panose="020B0604030504040204" pitchFamily="50" charset="-128"/>
                        </a:rPr>
                        <a:t>3. </a:t>
                      </a:r>
                      <a:r>
                        <a:rPr kumimoji="1" lang="ja-JP" altLang="en-US" sz="1400" dirty="0">
                          <a:latin typeface="Meiryo UI" panose="020B0604030504040204" pitchFamily="50" charset="-128"/>
                          <a:ea typeface="Meiryo UI" panose="020B0604030504040204" pitchFamily="50" charset="-128"/>
                        </a:rPr>
                        <a:t>加工等の可否と派生データに対する利用権限 </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92075" indent="-920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データの加工等の可否やその方法について定める。</a:t>
                      </a:r>
                      <a:endParaRPr kumimoji="1" lang="en-US" altLang="ja-JP" sz="140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派生データに対する利用権限について定める。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新しい分析手法の開発を促すことに合理性があるため、契約において分析手法を限定しないのが望 ましいが、当事者の予期せぬ態様での利用を防ぐために、特定の方法での加工等のみを認めるとすることもあり得る。</a:t>
                      </a:r>
                      <a:endParaRPr lang="en-US" altLang="ja-JP" sz="14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派生データについては、それ自体が新たに創出されたものであるとみなすことができる。</a:t>
                      </a:r>
                      <a:endParaRPr lang="en-US" altLang="ja-JP" sz="14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派生データの定義（加工のレベルや生データとの類似度の観点）についても明確化しておく。</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1505677">
                <a:tc>
                  <a:txBody>
                    <a:bodyPr/>
                    <a:lstStyle/>
                    <a:p>
                      <a:r>
                        <a:rPr kumimoji="1" lang="en-US" altLang="ja-JP" sz="1400" dirty="0">
                          <a:latin typeface="Meiryo UI" panose="020B0604030504040204" pitchFamily="50" charset="-128"/>
                          <a:ea typeface="Meiryo UI" panose="020B0604030504040204" pitchFamily="50" charset="-128"/>
                        </a:rPr>
                        <a:t>4. </a:t>
                      </a:r>
                      <a:r>
                        <a:rPr kumimoji="1" lang="ja-JP" altLang="en-US" sz="1400" dirty="0">
                          <a:latin typeface="Meiryo UI" panose="020B0604030504040204" pitchFamily="50" charset="-128"/>
                          <a:ea typeface="Meiryo UI" panose="020B0604030504040204" pitchFamily="50" charset="-128"/>
                        </a:rPr>
                        <a:t>データ内容および継続的創出の保証・非保証</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92075" indent="-920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データの内容の正確性等について保証する・しないを決める。</a:t>
                      </a:r>
                      <a:endParaRPr kumimoji="1" lang="en-US" altLang="ja-JP" sz="140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個人情報保護法を遵守</a:t>
                      </a:r>
                      <a:endParaRPr kumimoji="1" lang="en-US" altLang="ja-JP" sz="140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データが継続的に創出され、データの量が確保されることについて保証する・しないを決める。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データの誤りやデータが継続的に創出されないことによって損害が生じることがあり得る。そのため、データの内容やデータの継続的な創出について、当事者間での責任関係を明らかにしておく。</a:t>
                      </a:r>
                      <a:endParaRPr lang="en-US" altLang="ja-JP" sz="14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提供されるバイタルデータの取扱いについて本人の同意を得たことを保証するという条項を定める場合もある。</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3"/>
                  </a:ext>
                </a:extLst>
              </a:tr>
              <a:tr h="1505677">
                <a:tc>
                  <a:txBody>
                    <a:bodyPr/>
                    <a:lstStyle/>
                    <a:p>
                      <a:r>
                        <a:rPr kumimoji="1" lang="en-US" altLang="ja-JP" sz="1400" dirty="0">
                          <a:latin typeface="Meiryo UI" panose="020B0604030504040204" pitchFamily="50" charset="-128"/>
                          <a:ea typeface="Meiryo UI" panose="020B0604030504040204" pitchFamily="50" charset="-128"/>
                        </a:rPr>
                        <a:t>5. </a:t>
                      </a:r>
                      <a:r>
                        <a:rPr kumimoji="1" lang="ja-JP" altLang="en-US" sz="1400" dirty="0">
                          <a:latin typeface="Meiryo UI" panose="020B0604030504040204" pitchFamily="50" charset="-128"/>
                          <a:ea typeface="Meiryo UI" panose="020B0604030504040204" pitchFamily="50" charset="-128"/>
                        </a:rPr>
                        <a:t>第三者提供の制限</a:t>
                      </a:r>
                    </a:p>
                  </a:txBody>
                  <a:tcPr/>
                </a:tc>
                <a:tc>
                  <a:txBody>
                    <a:bodyPr/>
                    <a:lstStyle/>
                    <a:p>
                      <a:pPr marL="92075" indent="-920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加工等の方法の制限。</a:t>
                      </a:r>
                      <a:endParaRPr lang="en-US" altLang="ja-JP" sz="140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派生データに対する利用権限の設定。</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競合事業者への利用許諾等は、大きな反発を招くことが 想定される。他方で、競合事業者以外への利用許諾等については、相手方当事者がさほど強い反発・関心を示さない場合もあるため、双方 にとって不満の生じない形で、第三者への利用許諾等の可能な範囲を設定する。</a:t>
                      </a:r>
                      <a:endParaRPr lang="en-US" altLang="ja-JP" sz="14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横展開のサービスは、もともとの対象データおよび派生 データからの恩恵を受けているものの、全体として横展開のサービス提供者が得る経済的利益に対して、対象データおよび派生データがどの程度寄与しているのかを金銭的に評価するのが難しい。対象データおよび派生データを他事 業者へのサービスに利用することを認める代わりに、他事業者から得た対象データおよび派生データを自社に対しても利用させるという方法も考えられる。</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6" name="正方形/長方形 5"/>
          <p:cNvSpPr/>
          <p:nvPr/>
        </p:nvSpPr>
        <p:spPr>
          <a:xfrm>
            <a:off x="14868" y="6619058"/>
            <a:ext cx="8085524"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393715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7004"/>
            <a:ext cx="7884368"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⑥</a:t>
            </a:r>
            <a:r>
              <a:rPr lang="en-US" altLang="ja-JP" sz="2000" dirty="0"/>
              <a:t/>
            </a:r>
            <a:br>
              <a:rPr lang="en-US" altLang="ja-JP" sz="2000" dirty="0"/>
            </a:br>
            <a:r>
              <a:rPr lang="ja-JP" altLang="en-US" sz="2000" dirty="0"/>
              <a:t>　</a:t>
            </a:r>
            <a:r>
              <a:rPr lang="en-US" altLang="ja-JP" sz="2000" dirty="0"/>
              <a:t>-</a:t>
            </a:r>
            <a:r>
              <a:rPr lang="ja-JP" altLang="en-US" sz="2000" dirty="0"/>
              <a:t>　法的論点　</a:t>
            </a:r>
            <a:r>
              <a:rPr lang="en-US" altLang="ja-JP" sz="2000" dirty="0"/>
              <a:t>iii</a:t>
            </a:r>
            <a:r>
              <a:rPr lang="ja-JP" altLang="en-US" sz="2000" dirty="0"/>
              <a:t>　</a:t>
            </a:r>
            <a:r>
              <a:rPr lang="en-US" altLang="ja-JP" sz="2000" dirty="0"/>
              <a:t>-</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93</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13502435"/>
              </p:ext>
            </p:extLst>
          </p:nvPr>
        </p:nvGraphicFramePr>
        <p:xfrm>
          <a:off x="179512" y="908720"/>
          <a:ext cx="8928992" cy="4180840"/>
        </p:xfrm>
        <a:graphic>
          <a:graphicData uri="http://schemas.openxmlformats.org/drawingml/2006/table">
            <a:tbl>
              <a:tblPr>
                <a:tableStyleId>{5940675A-B579-460E-94D1-54222C63F5DA}</a:tableStyleId>
              </a:tblPr>
              <a:tblGrid>
                <a:gridCol w="1008112">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5616624">
                  <a:extLst>
                    <a:ext uri="{9D8B030D-6E8A-4147-A177-3AD203B41FA5}">
                      <a16:colId xmlns:a16="http://schemas.microsoft.com/office/drawing/2014/main" xmlns="" val="20002"/>
                    </a:ext>
                  </a:extLst>
                </a:gridCol>
              </a:tblGrid>
              <a:tr h="370840">
                <a:tc>
                  <a:txBody>
                    <a:bodyPr/>
                    <a:lstStyle/>
                    <a:p>
                      <a:r>
                        <a:rPr kumimoji="1" lang="ja-JP" altLang="en-US" sz="1400" dirty="0">
                          <a:latin typeface="Meiryo UI" panose="020B0604030504040204" pitchFamily="50" charset="-128"/>
                          <a:ea typeface="Meiryo UI" panose="020B0604030504040204" pitchFamily="50" charset="-128"/>
                        </a:rPr>
                        <a:t>論点</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解説</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対応策</a:t>
                      </a:r>
                    </a:p>
                  </a:txBody>
                  <a:tcPr>
                    <a:solidFill>
                      <a:schemeClr val="accent3">
                        <a:lumMod val="85000"/>
                      </a:schemeClr>
                    </a:solidFill>
                  </a:tcPr>
                </a:tc>
                <a:extLst>
                  <a:ext uri="{0D108BD9-81ED-4DB2-BD59-A6C34878D82A}">
                    <a16:rowId xmlns:a16="http://schemas.microsoft.com/office/drawing/2014/main" xmlns="" val="10000"/>
                  </a:ext>
                </a:extLst>
              </a:tr>
              <a:tr h="865997">
                <a:tc>
                  <a:txBody>
                    <a:bodyPr/>
                    <a:lstStyle/>
                    <a:p>
                      <a:r>
                        <a:rPr kumimoji="1" lang="en-US" altLang="ja-JP" sz="1400" dirty="0">
                          <a:latin typeface="Meiryo UI" panose="020B0604030504040204" pitchFamily="50" charset="-128"/>
                          <a:ea typeface="Meiryo UI" panose="020B0604030504040204" pitchFamily="50" charset="-128"/>
                        </a:rPr>
                        <a:t>6. </a:t>
                      </a:r>
                      <a:r>
                        <a:rPr kumimoji="1" lang="ja-JP" altLang="en-US" sz="1400" dirty="0">
                          <a:latin typeface="Meiryo UI" panose="020B0604030504040204" pitchFamily="50" charset="-128"/>
                          <a:ea typeface="Meiryo UI" panose="020B0604030504040204" pitchFamily="50" charset="-128"/>
                        </a:rPr>
                        <a:t>収益及び費用の分配</a:t>
                      </a:r>
                      <a:r>
                        <a:rPr kumimoji="1" lang="en-US" altLang="ja-JP" sz="1400" dirty="0">
                          <a:latin typeface="Meiryo UI" panose="020B0604030504040204" pitchFamily="50" charset="-128"/>
                          <a:ea typeface="Meiryo UI" panose="020B0604030504040204" pitchFamily="50" charset="-128"/>
                        </a:rPr>
                        <a:t/>
                      </a:r>
                      <a:br>
                        <a:rPr kumimoji="1" lang="en-US" altLang="ja-JP" sz="1400" dirty="0">
                          <a:latin typeface="Meiryo UI" panose="020B0604030504040204" pitchFamily="50" charset="-128"/>
                          <a:ea typeface="Meiryo UI" panose="020B0604030504040204" pitchFamily="50" charset="-128"/>
                        </a:rPr>
                      </a:b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収益分配</a:t>
                      </a:r>
                      <a:r>
                        <a:rPr kumimoji="1" lang="en-US" altLang="ja-JP" sz="1400" dirty="0">
                          <a:latin typeface="Meiryo UI" panose="020B0604030504040204" pitchFamily="50" charset="-128"/>
                          <a:ea typeface="Meiryo UI" panose="020B0604030504040204" pitchFamily="50" charset="-128"/>
                        </a:rPr>
                        <a:t>)</a:t>
                      </a:r>
                    </a:p>
                  </a:txBody>
                  <a:tcPr marL="36000" marR="3600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データの第三者提供による収益の分配、費用の分配。</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固定料金、従量制、売上分配等の方法で算定する方法がある。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また一方当事者（甲）が、対象データおよび派生データについて他 方当事者（乙）に利用権限を認めることを条件に、乙が甲に対して、当 該データに基づき作成した成果物（コンサルティング・サービスを含む） を提供する方法もある。たとえば、自社サービスにおいて、 データの提供に応じた工場については、同様にデータの提供に応じた工 場の分析データを活用した機器使用のコンサルティングを受けられる等、 サービス内容に差を設けるといった方法を取ることもあり得る。</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865997">
                <a:tc>
                  <a:txBody>
                    <a:bodyPr/>
                    <a:lstStyle/>
                    <a:p>
                      <a:r>
                        <a:rPr kumimoji="1" lang="en-US" altLang="ja-JP" sz="1400" dirty="0">
                          <a:latin typeface="Meiryo UI" panose="020B0604030504040204" pitchFamily="50" charset="-128"/>
                          <a:ea typeface="Meiryo UI" panose="020B0604030504040204" pitchFamily="50" charset="-128"/>
                        </a:rPr>
                        <a:t>6. </a:t>
                      </a:r>
                      <a:r>
                        <a:rPr kumimoji="1" lang="ja-JP" altLang="en-US" sz="1400" dirty="0">
                          <a:latin typeface="Meiryo UI" panose="020B0604030504040204" pitchFamily="50" charset="-128"/>
                          <a:ea typeface="Meiryo UI" panose="020B0604030504040204" pitchFamily="50" charset="-128"/>
                        </a:rPr>
                        <a:t>収益及び費用の分配</a:t>
                      </a:r>
                      <a:r>
                        <a:rPr kumimoji="1" lang="en-US" altLang="ja-JP" sz="1400" dirty="0">
                          <a:latin typeface="Meiryo UI" panose="020B0604030504040204" pitchFamily="50" charset="-128"/>
                          <a:ea typeface="Meiryo UI" panose="020B0604030504040204" pitchFamily="50" charset="-128"/>
                        </a:rPr>
                        <a:t/>
                      </a:r>
                      <a:br>
                        <a:rPr kumimoji="1" lang="en-US" altLang="ja-JP" sz="1400" dirty="0">
                          <a:latin typeface="Meiryo UI" panose="020B0604030504040204" pitchFamily="50" charset="-128"/>
                          <a:ea typeface="Meiryo UI" panose="020B0604030504040204" pitchFamily="50" charset="-128"/>
                        </a:rPr>
                      </a:b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コスト・損失負担</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36000" marR="36000"/>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当事者のコスト負担の程度 を考慮して当事者間で分担金を定める場合がある。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収益分配の決定においてコスト負担を考慮することもあり得る。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複数の事業者が共同して行う事業の開始後に、 想定外の高額なコスト負担が生じてしまった場合、あらかじめコスト分 配について明確に定めておかなかったために、当事者間で紛争が発生す </a:t>
                      </a:r>
                      <a:r>
                        <a:rPr lang="ja-JP" altLang="en-US" sz="1400" dirty="0" err="1">
                          <a:latin typeface="Meiryo UI" panose="020B0604030504040204" pitchFamily="50" charset="-128"/>
                          <a:ea typeface="Meiryo UI" panose="020B0604030504040204" pitchFamily="50" charset="-128"/>
                        </a:rPr>
                        <a:t>る</a:t>
                      </a:r>
                      <a:r>
                        <a:rPr lang="ja-JP" altLang="en-US" sz="1400" dirty="0">
                          <a:latin typeface="Meiryo UI" panose="020B0604030504040204" pitchFamily="50" charset="-128"/>
                          <a:ea typeface="Meiryo UI" panose="020B0604030504040204" pitchFamily="50" charset="-128"/>
                        </a:rPr>
                        <a:t>ことは少なくない。そこで、あらかじめ、コスト増加が懸念される項 目については、当事者間で協議の上、合意内容を契約上明確にしておく ことが、紛争発生防止の観点からは望ましい。</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全ての懸念事 項を、事前に洗い出すことはできないため、事業が一定程度進展した時 点で合意内容を見直すことをあらかじめ予定しておく、または、相手方当事者に申し入れることができる旨を定めておく。</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6" name="正方形/長方形 5"/>
          <p:cNvSpPr/>
          <p:nvPr/>
        </p:nvSpPr>
        <p:spPr>
          <a:xfrm>
            <a:off x="14868" y="6619058"/>
            <a:ext cx="7725484"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1104211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7004"/>
            <a:ext cx="7848872"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⑥</a:t>
            </a:r>
            <a:r>
              <a:rPr lang="en-US" altLang="ja-JP" sz="2000" dirty="0"/>
              <a:t/>
            </a:r>
            <a:br>
              <a:rPr lang="en-US" altLang="ja-JP" sz="2000" dirty="0"/>
            </a:br>
            <a:r>
              <a:rPr lang="ja-JP" altLang="en-US" sz="2000" dirty="0"/>
              <a:t>　</a:t>
            </a:r>
            <a:r>
              <a:rPr lang="en-US" altLang="ja-JP" sz="2000" dirty="0"/>
              <a:t>-</a:t>
            </a:r>
            <a:r>
              <a:rPr lang="ja-JP" altLang="en-US" sz="2000" dirty="0"/>
              <a:t>　法的論点　</a:t>
            </a:r>
            <a:r>
              <a:rPr lang="en-US" altLang="ja-JP" sz="2000" dirty="0"/>
              <a:t>iii</a:t>
            </a:r>
            <a:r>
              <a:rPr lang="ja-JP" altLang="en-US" sz="2000" dirty="0"/>
              <a:t>　</a:t>
            </a:r>
            <a:r>
              <a:rPr lang="en-US" altLang="ja-JP" sz="2000" dirty="0"/>
              <a:t>-</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94</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725623980"/>
              </p:ext>
            </p:extLst>
          </p:nvPr>
        </p:nvGraphicFramePr>
        <p:xfrm>
          <a:off x="135980" y="908720"/>
          <a:ext cx="8928992" cy="3328346"/>
        </p:xfrm>
        <a:graphic>
          <a:graphicData uri="http://schemas.openxmlformats.org/drawingml/2006/table">
            <a:tbl>
              <a:tblPr>
                <a:tableStyleId>{5940675A-B579-460E-94D1-54222C63F5DA}</a:tableStyleId>
              </a:tblPr>
              <a:tblGrid>
                <a:gridCol w="1008112">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5616624">
                  <a:extLst>
                    <a:ext uri="{9D8B030D-6E8A-4147-A177-3AD203B41FA5}">
                      <a16:colId xmlns:a16="http://schemas.microsoft.com/office/drawing/2014/main" xmlns="" val="20002"/>
                    </a:ext>
                  </a:extLst>
                </a:gridCol>
              </a:tblGrid>
              <a:tr h="370840">
                <a:tc>
                  <a:txBody>
                    <a:bodyPr/>
                    <a:lstStyle/>
                    <a:p>
                      <a:r>
                        <a:rPr kumimoji="1" lang="ja-JP" altLang="en-US" sz="1400" dirty="0">
                          <a:latin typeface="Meiryo UI" panose="020B0604030504040204" pitchFamily="50" charset="-128"/>
                          <a:ea typeface="Meiryo UI" panose="020B0604030504040204" pitchFamily="50" charset="-128"/>
                        </a:rPr>
                        <a:t>論点</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解説</a:t>
                      </a:r>
                    </a:p>
                  </a:txBody>
                  <a:tcPr>
                    <a:solidFill>
                      <a:schemeClr val="accent3">
                        <a:lumMod val="85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対応策</a:t>
                      </a:r>
                    </a:p>
                  </a:txBody>
                  <a:tcPr>
                    <a:solidFill>
                      <a:schemeClr val="accent3">
                        <a:lumMod val="85000"/>
                      </a:schemeClr>
                    </a:solidFill>
                  </a:tcPr>
                </a:tc>
                <a:extLst>
                  <a:ext uri="{0D108BD9-81ED-4DB2-BD59-A6C34878D82A}">
                    <a16:rowId xmlns:a16="http://schemas.microsoft.com/office/drawing/2014/main" xmlns="" val="10000"/>
                  </a:ext>
                </a:extLst>
              </a:tr>
              <a:tr h="1567037">
                <a:tc>
                  <a:txBody>
                    <a:bodyPr/>
                    <a:lstStyle/>
                    <a:p>
                      <a:r>
                        <a:rPr lang="en-US" altLang="ja-JP" sz="1400" dirty="0">
                          <a:latin typeface="Meiryo UI" panose="020B0604030504040204" pitchFamily="50" charset="-128"/>
                          <a:ea typeface="Meiryo UI" panose="020B0604030504040204" pitchFamily="50" charset="-128"/>
                        </a:rPr>
                        <a:t>7. </a:t>
                      </a:r>
                      <a:r>
                        <a:rPr lang="ja-JP" altLang="en-US" sz="1400" dirty="0">
                          <a:latin typeface="Meiryo UI" panose="020B0604030504040204" pitchFamily="50" charset="-128"/>
                          <a:ea typeface="Meiryo UI" panose="020B0604030504040204" pitchFamily="50" charset="-128"/>
                        </a:rPr>
                        <a:t>管理方法、セキュリティ</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データの保存先に関する規制が 定められている場合があるので、注意が必要である。（越境移転規制およびデータ・ローカライゼーション規制）</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データ・ローカライゼーション規制を擁する国は世界各国に拡大しつつあることから、国際的な枠組みでデータ創出を行う場合は、注意が必要</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データに個人情報が含まれる場合、特に</a:t>
                      </a:r>
                      <a:r>
                        <a:rPr lang="en-US" altLang="ja-JP" sz="1400" dirty="0">
                          <a:latin typeface="Meiryo UI" panose="020B0604030504040204" pitchFamily="50" charset="-128"/>
                          <a:ea typeface="Meiryo UI" panose="020B0604030504040204" pitchFamily="50" charset="-128"/>
                        </a:rPr>
                        <a:t>EU</a:t>
                      </a:r>
                      <a:r>
                        <a:rPr lang="ja-JP" altLang="en-US" sz="1400" dirty="0">
                          <a:latin typeface="Meiryo UI" panose="020B0604030504040204" pitchFamily="50" charset="-128"/>
                          <a:ea typeface="Meiryo UI" panose="020B0604030504040204" pitchFamily="50" charset="-128"/>
                        </a:rPr>
                        <a:t>由来の個人データが含まれるときは、厳格な規制が設けられているため、専門家へのレビュー依頼を含め、慎重な対応が必要</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1390469">
                <a:tc>
                  <a:txBody>
                    <a:bodyPr/>
                    <a:lstStyle/>
                    <a:p>
                      <a:r>
                        <a:rPr lang="en-US" altLang="ja-JP" sz="1400" dirty="0">
                          <a:latin typeface="Meiryo UI" panose="020B0604030504040204" pitchFamily="50" charset="-128"/>
                          <a:ea typeface="Meiryo UI" panose="020B0604030504040204" pitchFamily="50" charset="-128"/>
                        </a:rPr>
                        <a:t>8,9. </a:t>
                      </a:r>
                      <a:r>
                        <a:rPr lang="zh-TW" altLang="en-US" sz="1400" dirty="0">
                          <a:latin typeface="Meiryo UI" panose="020B0604030504040204" pitchFamily="50" charset="-128"/>
                          <a:ea typeface="Meiryo UI" panose="020B0604030504040204" pitchFamily="50" charset="-128"/>
                        </a:rPr>
                        <a:t>利用期間、地域 </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対象データおよび派生データの利用権限を配分する際、データを利用 可能な期間および地域を定めておくべき。</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利用可能な期間について契約上明らかにしておかなかった場合、契約の有効期間が存続する限り、データの利用は可能であると判断される可能性があり、利用可能期間が明確ではなくなるため、注意が必要</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オンライン上での利用や、海外での利用もあり得る状況で、データを利用可能な地域を定めておかなければ、後々紛争の原因になりかねないため、利用可能な地域を定めておくことが望ましい</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6" name="正方形/長方形 5"/>
          <p:cNvSpPr/>
          <p:nvPr/>
        </p:nvSpPr>
        <p:spPr>
          <a:xfrm>
            <a:off x="14868" y="6619058"/>
            <a:ext cx="7797492" cy="33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651472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7004"/>
            <a:ext cx="7776864" cy="503684"/>
          </a:xfrm>
        </p:spPr>
        <p:txBody>
          <a:bodyPr/>
          <a:lstStyle/>
          <a:p>
            <a:r>
              <a:rPr lang="en-US" altLang="ja-JP" sz="2000" dirty="0"/>
              <a:t>3.</a:t>
            </a:r>
            <a:r>
              <a:rPr lang="ja-JP" altLang="en-US" sz="2000" dirty="0"/>
              <a:t>データ創出型契約</a:t>
            </a:r>
            <a:r>
              <a:rPr lang="en-US" altLang="ja-JP" sz="2000" dirty="0"/>
              <a:t>(</a:t>
            </a:r>
            <a:r>
              <a:rPr lang="ja-JP" altLang="en-US" sz="2000" dirty="0"/>
              <a:t>複数当事者が関与して創出されるデータの取扱い</a:t>
            </a:r>
            <a:r>
              <a:rPr lang="en-US" altLang="ja-JP" sz="2000" dirty="0"/>
              <a:t>)</a:t>
            </a:r>
            <a:r>
              <a:rPr lang="ja-JP" altLang="en-US" sz="2000" dirty="0"/>
              <a:t>⑦</a:t>
            </a:r>
            <a:r>
              <a:rPr lang="en-US" altLang="ja-JP" sz="2000" dirty="0"/>
              <a:t/>
            </a:r>
            <a:br>
              <a:rPr lang="en-US" altLang="ja-JP" sz="2000" dirty="0"/>
            </a:br>
            <a:r>
              <a:rPr lang="ja-JP" altLang="en-US" sz="2000" dirty="0"/>
              <a:t>　</a:t>
            </a:r>
            <a:r>
              <a:rPr lang="en-US" altLang="ja-JP" sz="2000" dirty="0"/>
              <a:t>-</a:t>
            </a:r>
            <a:r>
              <a:rPr lang="ja-JP" altLang="en-US" sz="2000" dirty="0"/>
              <a:t>　法的論点　</a:t>
            </a:r>
            <a:r>
              <a:rPr lang="en-US" altLang="ja-JP" sz="2000" dirty="0"/>
              <a:t>iv</a:t>
            </a:r>
            <a:r>
              <a:rPr lang="ja-JP" altLang="en-US" sz="2000" dirty="0"/>
              <a:t>　</a:t>
            </a:r>
            <a:r>
              <a:rPr lang="en-US" altLang="ja-JP" sz="2000" dirty="0"/>
              <a:t>-</a:t>
            </a:r>
            <a:endParaRPr kumimoji="1" lang="ja-JP" altLang="en-US" sz="2000" dirty="0"/>
          </a:p>
        </p:txBody>
      </p:sp>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907490798"/>
              </p:ext>
            </p:extLst>
          </p:nvPr>
        </p:nvGraphicFramePr>
        <p:xfrm>
          <a:off x="71150" y="746937"/>
          <a:ext cx="9024654" cy="2194560"/>
        </p:xfrm>
        <a:graphic>
          <a:graphicData uri="http://schemas.openxmlformats.org/drawingml/2006/table">
            <a:tbl>
              <a:tblPr firstRow="1" bandRow="1">
                <a:tableStyleId>{5940675A-B579-460E-94D1-54222C63F5DA}</a:tableStyleId>
              </a:tblPr>
              <a:tblGrid>
                <a:gridCol w="1116474">
                  <a:extLst>
                    <a:ext uri="{9D8B030D-6E8A-4147-A177-3AD203B41FA5}">
                      <a16:colId xmlns:a16="http://schemas.microsoft.com/office/drawing/2014/main" xmlns="" val="20000"/>
                    </a:ext>
                  </a:extLst>
                </a:gridCol>
                <a:gridCol w="1866250">
                  <a:extLst>
                    <a:ext uri="{9D8B030D-6E8A-4147-A177-3AD203B41FA5}">
                      <a16:colId xmlns:a16="http://schemas.microsoft.com/office/drawing/2014/main" xmlns="" val="20001"/>
                    </a:ext>
                  </a:extLst>
                </a:gridCol>
                <a:gridCol w="6041930">
                  <a:extLst>
                    <a:ext uri="{9D8B030D-6E8A-4147-A177-3AD203B41FA5}">
                      <a16:colId xmlns:a16="http://schemas.microsoft.com/office/drawing/2014/main" xmlns="" val="20002"/>
                    </a:ext>
                  </a:extLst>
                </a:gridCol>
              </a:tblGrid>
              <a:tr h="244376">
                <a:tc>
                  <a:txBody>
                    <a:bodyPr/>
                    <a:lstStyle/>
                    <a:p>
                      <a:r>
                        <a:rPr kumimoji="1" lang="ja-JP" altLang="en-US" sz="1400" dirty="0"/>
                        <a:t>論点</a:t>
                      </a:r>
                      <a:endParaRPr kumimoji="1" lang="ja-JP" altLang="en-US" sz="1400" dirty="0">
                        <a:latin typeface="Meiryo UI" panose="020B0604030504040204" pitchFamily="50" charset="-128"/>
                        <a:ea typeface="Meiryo UI" panose="020B0604030504040204" pitchFamily="50" charset="-128"/>
                      </a:endParaRPr>
                    </a:p>
                  </a:txBody>
                  <a:tcPr>
                    <a:solidFill>
                      <a:schemeClr val="bg2">
                        <a:lumMod val="40000"/>
                        <a:lumOff val="60000"/>
                      </a:schemeClr>
                    </a:solidFill>
                  </a:tcPr>
                </a:tc>
                <a:tc>
                  <a:txBody>
                    <a:bodyPr/>
                    <a:lstStyle/>
                    <a:p>
                      <a:r>
                        <a:rPr kumimoji="1" lang="ja-JP" altLang="en-US" sz="1400" dirty="0"/>
                        <a:t>解説</a:t>
                      </a:r>
                      <a:endParaRPr kumimoji="1" lang="ja-JP" altLang="en-US" sz="1400" dirty="0">
                        <a:latin typeface="Meiryo UI" panose="020B0604030504040204" pitchFamily="50" charset="-128"/>
                        <a:ea typeface="Meiryo UI" panose="020B0604030504040204" pitchFamily="50" charset="-128"/>
                      </a:endParaRPr>
                    </a:p>
                  </a:txBody>
                  <a:tcPr>
                    <a:solidFill>
                      <a:schemeClr val="bg2">
                        <a:lumMod val="40000"/>
                        <a:lumOff val="60000"/>
                      </a:schemeClr>
                    </a:solidFill>
                  </a:tcPr>
                </a:tc>
                <a:tc>
                  <a:txBody>
                    <a:bodyPr/>
                    <a:lstStyle/>
                    <a:p>
                      <a:r>
                        <a:rPr kumimoji="1" lang="ja-JP" altLang="en-US" sz="1400" dirty="0"/>
                        <a:t>対応策</a:t>
                      </a:r>
                      <a:endParaRPr kumimoji="1" lang="ja-JP" altLang="en-US" sz="1400" dirty="0">
                        <a:latin typeface="Meiryo UI" panose="020B0604030504040204" pitchFamily="50" charset="-128"/>
                        <a:ea typeface="Meiryo UI" panose="020B0604030504040204" pitchFamily="50" charset="-128"/>
                      </a:endParaRPr>
                    </a:p>
                  </a:txBody>
                  <a:tcPr>
                    <a:solidFill>
                      <a:schemeClr val="bg2">
                        <a:lumMod val="40000"/>
                        <a:lumOff val="60000"/>
                      </a:schemeClr>
                    </a:solidFill>
                  </a:tcPr>
                </a:tc>
                <a:extLst>
                  <a:ext uri="{0D108BD9-81ED-4DB2-BD59-A6C34878D82A}">
                    <a16:rowId xmlns:a16="http://schemas.microsoft.com/office/drawing/2014/main" xmlns="" val="10000"/>
                  </a:ext>
                </a:extLst>
              </a:tr>
              <a:tr h="865997">
                <a:tc>
                  <a:txBody>
                    <a:bodyPr/>
                    <a:lstStyle/>
                    <a:p>
                      <a:r>
                        <a:rPr lang="en-US" altLang="ja-JP" sz="1400" dirty="0">
                          <a:latin typeface="Meiryo UI" panose="020B0604030504040204" pitchFamily="50" charset="-128"/>
                          <a:ea typeface="Meiryo UI" panose="020B0604030504040204" pitchFamily="50" charset="-128"/>
                        </a:rPr>
                        <a:t>10. </a:t>
                      </a:r>
                      <a:r>
                        <a:rPr lang="ja-JP" altLang="en-US" sz="1400" dirty="0">
                          <a:latin typeface="Meiryo UI" panose="020B0604030504040204" pitchFamily="50" charset="-128"/>
                          <a:ea typeface="Meiryo UI" panose="020B0604030504040204" pitchFamily="50" charset="-128"/>
                        </a:rPr>
                        <a:t>契約終了時の扱い</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174625" indent="-174625">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利用期間が終了した後に、データを削除・変換するか決める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営業秘密、ノ ウハウまたは個人情報等については廃棄または消去を要するが、それ以外のデータについては、その後も利用権限を継続して有することができる等、データの種類によって、契約終了時の扱いに差異を設けることも可能。</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データの管理方法について定めている条項等については存続条項を定めておくことが望ましい。</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584200">
                <a:tc>
                  <a:txBody>
                    <a:bodyPr/>
                    <a:lstStyle/>
                    <a:p>
                      <a:r>
                        <a:rPr lang="en-US" altLang="ja-JP" sz="1400" dirty="0">
                          <a:latin typeface="Meiryo UI" panose="020B0604030504040204" pitchFamily="50" charset="-128"/>
                          <a:ea typeface="Meiryo UI" panose="020B0604030504040204" pitchFamily="50" charset="-128"/>
                        </a:rPr>
                        <a:t>11. </a:t>
                      </a:r>
                      <a:r>
                        <a:rPr lang="ja-JP" altLang="en-US" sz="1400" dirty="0">
                          <a:latin typeface="Meiryo UI" panose="020B0604030504040204" pitchFamily="50" charset="-128"/>
                          <a:ea typeface="Meiryo UI" panose="020B0604030504040204" pitchFamily="50" charset="-128"/>
                        </a:rPr>
                        <a:t>準拠法・裁判管轄 </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法律および裁判管轄について決める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データの創出過程で個人情報が含まれる場合は、各国によって規制が異なるので、その国の法制度について注意が必要である。</a:t>
                      </a:r>
                      <a:endParaRPr kumimoji="1" lang="en-US" altLang="ja-JP"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7" name="テキスト ボックス 6"/>
          <p:cNvSpPr txBox="1"/>
          <p:nvPr/>
        </p:nvSpPr>
        <p:spPr>
          <a:xfrm>
            <a:off x="71150" y="3140968"/>
            <a:ext cx="5747463"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消費者との間でデータ創出型契約を締結する場合の留意点 </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88686" y="3537081"/>
            <a:ext cx="7358509"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消費者契約法</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条は、消費者と事業者との間で締結される消費者契約について、法律上の任意規定が適用される場合と比べて、消費者の権利 を制限しまたは消費者の義務を加重する条項であって、信義則に反して </a:t>
            </a:r>
            <a:r>
              <a:rPr lang="ja-JP" altLang="en-US" sz="1400" b="1" dirty="0">
                <a:latin typeface="Meiryo UI" panose="020B0604030504040204" pitchFamily="50" charset="-128"/>
                <a:ea typeface="Meiryo UI" panose="020B0604030504040204" pitchFamily="50" charset="-128"/>
              </a:rPr>
              <a:t>消費者の利益を一方的に害するものは、無効とすると定められているため、消費者保護法制にも留意</a:t>
            </a:r>
            <a:r>
              <a:rPr lang="ja-JP" altLang="en-US" sz="1400" dirty="0">
                <a:latin typeface="Meiryo UI" panose="020B0604030504040204" pitchFamily="50" charset="-128"/>
                <a:ea typeface="Meiryo UI" panose="020B0604030504040204" pitchFamily="50" charset="-128"/>
              </a:rPr>
              <a:t>をする必要がある。</a:t>
            </a:r>
            <a:endParaRPr kumimoji="1"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duotone>
              <a:prstClr val="black"/>
              <a:schemeClr val="accent3">
                <a:tint val="45000"/>
                <a:satMod val="400000"/>
              </a:schemeClr>
            </a:duotone>
          </a:blip>
          <a:stretch>
            <a:fillRect/>
          </a:stretch>
        </p:blipFill>
        <p:spPr>
          <a:xfrm>
            <a:off x="7560378" y="3414486"/>
            <a:ext cx="1389733" cy="903834"/>
          </a:xfrm>
          <a:prstGeom prst="rect">
            <a:avLst/>
          </a:prstGeom>
        </p:spPr>
      </p:pic>
      <p:sp>
        <p:nvSpPr>
          <p:cNvPr id="10" name="テキスト ボックス 9"/>
          <p:cNvSpPr txBox="1"/>
          <p:nvPr/>
        </p:nvSpPr>
        <p:spPr>
          <a:xfrm>
            <a:off x="71150" y="4538610"/>
            <a:ext cx="663302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独占禁止法・下請法 </a:t>
            </a:r>
            <a:endParaRPr kumimoji="1" lang="ja-JP" altLang="en-US" dirty="0">
              <a:solidFill>
                <a:schemeClr val="bg1"/>
              </a:solidFill>
              <a:latin typeface="Meiryo UI" panose="020B0604030504040204" pitchFamily="50" charset="-128"/>
              <a:ea typeface="Meiryo UI" panose="020B0604030504040204" pitchFamily="50" charset="-128"/>
            </a:endParaRPr>
          </a:p>
        </p:txBody>
      </p:sp>
      <p:pic>
        <p:nvPicPr>
          <p:cNvPr id="11" name="Picture 2" descr="äºæ¬¡ä¸è«ãã®ã¤ã©ã¹ã"/>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24534" y="4671966"/>
            <a:ext cx="1811962" cy="181196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49498" y="4977766"/>
            <a:ext cx="6975602" cy="160043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以下の場合は注意が必要</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下請けの立場にある製造業者が、</a:t>
            </a:r>
            <a:r>
              <a:rPr lang="ja-JP" altLang="en-US" sz="1400" b="1" dirty="0">
                <a:latin typeface="Meiryo UI" panose="020B0604030504040204" pitchFamily="50" charset="-128"/>
                <a:ea typeface="Meiryo UI" panose="020B0604030504040204" pitchFamily="50" charset="-128"/>
              </a:rPr>
              <a:t>優越的な地位にあることが認められる事業者からその地位を利用して、製造にかかわるデータを一方的に提供することを求められ、</a:t>
            </a:r>
            <a:r>
              <a:rPr lang="ja-JP" altLang="en-US" sz="1400" dirty="0">
                <a:latin typeface="Meiryo UI" panose="020B0604030504040204" pitchFamily="50" charset="-128"/>
                <a:ea typeface="Meiryo UI" panose="020B0604030504040204" pitchFamily="50" charset="-128"/>
              </a:rPr>
              <a:t>対象となるデータの範囲および データの利用権限の配分が当該製造業者に不当に不利益を与えるものである場合には、</a:t>
            </a:r>
            <a:r>
              <a:rPr lang="ja-JP" altLang="en-US" sz="1400" b="1" dirty="0">
                <a:latin typeface="Meiryo UI" panose="020B0604030504040204" pitchFamily="50" charset="-128"/>
                <a:ea typeface="Meiryo UI" panose="020B0604030504040204" pitchFamily="50" charset="-128"/>
              </a:rPr>
              <a:t>独占禁止法上の優越的地位の濫用等に該当</a:t>
            </a:r>
            <a:r>
              <a:rPr lang="ja-JP" altLang="en-US" sz="1400" dirty="0">
                <a:latin typeface="Meiryo UI" panose="020B0604030504040204" pitchFamily="50" charset="-128"/>
                <a:ea typeface="Meiryo UI" panose="020B0604030504040204" pitchFamily="50" charset="-128"/>
              </a:rPr>
              <a:t>することがあり得る 。</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下請法の適用がある場合には、</a:t>
            </a:r>
            <a:r>
              <a:rPr lang="ja-JP" altLang="en-US" sz="1400" b="1" dirty="0">
                <a:latin typeface="Meiryo UI" panose="020B0604030504040204" pitchFamily="50" charset="-128"/>
                <a:ea typeface="Meiryo UI" panose="020B0604030504040204" pitchFamily="50" charset="-128"/>
              </a:rPr>
              <a:t>不当な経済上の利益の提供要請の禁止に該当する可能性</a:t>
            </a:r>
            <a:r>
              <a:rPr lang="ja-JP" altLang="en-US" sz="1400" dirty="0">
                <a:latin typeface="Meiryo UI" panose="020B0604030504040204" pitchFamily="50" charset="-128"/>
                <a:ea typeface="Meiryo UI" panose="020B0604030504040204" pitchFamily="50" charset="-128"/>
              </a:rPr>
              <a:t>にも留意する必要がある。</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4868" y="6619058"/>
            <a:ext cx="7869500" cy="23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参考資料：「</a:t>
            </a:r>
            <a:r>
              <a:rPr lang="en-US" altLang="ja-JP" sz="1200" dirty="0">
                <a:solidFill>
                  <a:schemeClr val="tx1"/>
                </a:solidFill>
              </a:rPr>
              <a:t>AI</a:t>
            </a:r>
            <a:r>
              <a:rPr lang="ja-JP" altLang="en-US" sz="1200" dirty="0">
                <a:solidFill>
                  <a:schemeClr val="tx1"/>
                </a:solidFill>
              </a:rPr>
              <a:t>・データの利用に関する契約ガイドライン</a:t>
            </a:r>
            <a:r>
              <a:rPr lang="en-US" altLang="ja-JP" sz="1200" dirty="0">
                <a:solidFill>
                  <a:schemeClr val="tx1"/>
                </a:solidFill>
              </a:rPr>
              <a:t>1.1</a:t>
            </a:r>
            <a:r>
              <a:rPr lang="ja-JP" altLang="en-US" sz="1200" dirty="0">
                <a:solidFill>
                  <a:schemeClr val="tx1"/>
                </a:solidFill>
              </a:rPr>
              <a:t>版</a:t>
            </a:r>
            <a:r>
              <a:rPr lang="en-US" altLang="ja-JP" sz="1200" dirty="0">
                <a:solidFill>
                  <a:schemeClr val="tx1"/>
                </a:solidFill>
              </a:rPr>
              <a:t>(</a:t>
            </a:r>
            <a:r>
              <a:rPr lang="ja-JP" altLang="en-US" sz="1200" dirty="0">
                <a:solidFill>
                  <a:schemeClr val="tx1"/>
                </a:solidFill>
              </a:rPr>
              <a:t>データ編</a:t>
            </a:r>
            <a:r>
              <a:rPr lang="en-US" altLang="ja-JP" sz="1200" dirty="0">
                <a:solidFill>
                  <a:schemeClr val="tx1"/>
                </a:solidFill>
              </a:rPr>
              <a:t>)</a:t>
            </a:r>
            <a:r>
              <a:rPr lang="ja-JP" altLang="en-US" sz="1200" dirty="0">
                <a:solidFill>
                  <a:schemeClr val="tx1"/>
                </a:solidFill>
              </a:rPr>
              <a:t>」、経済産業省、令和元年</a:t>
            </a: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kumimoji="1" lang="ja-JP" altLang="en-US" sz="1200" dirty="0">
                <a:solidFill>
                  <a:schemeClr val="tx1"/>
                </a:solidFill>
              </a:rPr>
              <a:t>　</a:t>
            </a:r>
          </a:p>
        </p:txBody>
      </p:sp>
    </p:spTree>
    <p:extLst>
      <p:ext uri="{BB962C8B-B14F-4D97-AF65-F5344CB8AC3E}">
        <p14:creationId xmlns:p14="http://schemas.microsoft.com/office/powerpoint/2010/main" val="986241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96</a:t>
            </a:fld>
            <a:endParaRPr lang="en-US" altLang="ja-JP"/>
          </a:p>
        </p:txBody>
      </p:sp>
      <p:sp>
        <p:nvSpPr>
          <p:cNvPr id="5" name="タイトル 1"/>
          <p:cNvSpPr txBox="1">
            <a:spLocks noGrp="1"/>
          </p:cNvSpPr>
          <p:nvPr>
            <p:ph type="title"/>
          </p:nvPr>
        </p:nvSpPr>
        <p:spPr>
          <a:xfrm>
            <a:off x="1403648" y="116632"/>
            <a:ext cx="7632848" cy="503684"/>
          </a:xfrm>
          <a:prstGeom prst="rect">
            <a:avLst/>
          </a:prstGeom>
        </p:spPr>
        <p:txBody>
          <a:bodyPr>
            <a:noAutofit/>
          </a:bodyPr>
          <a:lstStyle>
            <a:lvl1pPr algn="ctr" defTabSz="914400" rtl="0" eaLnBrk="1" latinLnBrk="0" hangingPunct="1">
              <a:lnSpc>
                <a:spcPct val="100000"/>
              </a:lnSpc>
              <a:spcBef>
                <a:spcPct val="0"/>
              </a:spcBef>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pPr algn="l"/>
            <a:r>
              <a:rPr lang="en-US" altLang="ja-JP" sz="2000" b="0" dirty="0">
                <a:solidFill>
                  <a:schemeClr val="tx1"/>
                </a:solidFill>
              </a:rPr>
              <a:t>4.</a:t>
            </a:r>
            <a:r>
              <a:rPr lang="ja-JP" altLang="en-US" sz="2000" b="0" dirty="0">
                <a:solidFill>
                  <a:schemeClr val="tx1"/>
                </a:solidFill>
              </a:rPr>
              <a:t>データ共用型契約（プラットフォーム</a:t>
            </a:r>
            <a:r>
              <a:rPr lang="en-US" altLang="ja-JP" sz="2000" b="0" dirty="0">
                <a:solidFill>
                  <a:schemeClr val="tx1"/>
                </a:solidFill>
              </a:rPr>
              <a:t>(PF)</a:t>
            </a:r>
            <a:r>
              <a:rPr lang="ja-JP" altLang="en-US" sz="2000" b="0" dirty="0">
                <a:solidFill>
                  <a:schemeClr val="tx1"/>
                </a:solidFill>
              </a:rPr>
              <a:t>を利用しデータ共用）①</a:t>
            </a:r>
          </a:p>
        </p:txBody>
      </p:sp>
      <p:sp>
        <p:nvSpPr>
          <p:cNvPr id="7" name="正方形/長方形 6"/>
          <p:cNvSpPr/>
          <p:nvPr/>
        </p:nvSpPr>
        <p:spPr>
          <a:xfrm>
            <a:off x="1115616" y="2316104"/>
            <a:ext cx="668386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データ連携</a:t>
            </a:r>
            <a:r>
              <a:rPr lang="en-US" altLang="ja-JP" dirty="0">
                <a:solidFill>
                  <a:schemeClr val="tx1"/>
                </a:solidFill>
                <a:latin typeface="Meiryo UI" panose="020B0604030504040204" pitchFamily="50" charset="-128"/>
                <a:ea typeface="Meiryo UI" panose="020B0604030504040204" pitchFamily="50" charset="-128"/>
              </a:rPr>
              <a:t>PF</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8" name="フローチャート: 磁気ディスク 7"/>
          <p:cNvSpPr/>
          <p:nvPr/>
        </p:nvSpPr>
        <p:spPr>
          <a:xfrm>
            <a:off x="1740339" y="2912145"/>
            <a:ext cx="936104" cy="576064"/>
          </a:xfrm>
          <a:prstGeom prst="flowChartMagneticDisk">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1499560" y="2525860"/>
            <a:ext cx="1512168"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データ解析</a:t>
            </a:r>
          </a:p>
        </p:txBody>
      </p:sp>
      <p:sp>
        <p:nvSpPr>
          <p:cNvPr id="10" name="正方形/長方形 9"/>
          <p:cNvSpPr/>
          <p:nvPr/>
        </p:nvSpPr>
        <p:spPr>
          <a:xfrm>
            <a:off x="807421" y="970369"/>
            <a:ext cx="1404183"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介護サービス地域包括ケア</a:t>
            </a:r>
          </a:p>
        </p:txBody>
      </p:sp>
      <p:sp>
        <p:nvSpPr>
          <p:cNvPr id="11" name="角丸四角形吹き出し 10"/>
          <p:cNvSpPr/>
          <p:nvPr/>
        </p:nvSpPr>
        <p:spPr>
          <a:xfrm>
            <a:off x="251520" y="1724656"/>
            <a:ext cx="1115616" cy="881060"/>
          </a:xfrm>
          <a:prstGeom prst="wedgeRoundRectCallout">
            <a:avLst>
              <a:gd name="adj1" fmla="val 87983"/>
              <a:gd name="adj2" fmla="val -2071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tx1"/>
                </a:solidFill>
                <a:latin typeface="Meiryo UI" panose="020B0604030504040204" pitchFamily="50" charset="-128"/>
                <a:ea typeface="Meiryo UI" panose="020B0604030504040204" pitchFamily="50" charset="-128"/>
              </a:rPr>
              <a:t>生活情報</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行動情報</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健康データ</a:t>
            </a:r>
          </a:p>
        </p:txBody>
      </p:sp>
      <p:sp>
        <p:nvSpPr>
          <p:cNvPr id="12" name="正方形/長方形 11"/>
          <p:cNvSpPr/>
          <p:nvPr/>
        </p:nvSpPr>
        <p:spPr>
          <a:xfrm>
            <a:off x="2320312" y="974173"/>
            <a:ext cx="1097775"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見守り緊急駆付</a:t>
            </a:r>
          </a:p>
        </p:txBody>
      </p:sp>
      <p:sp>
        <p:nvSpPr>
          <p:cNvPr id="13" name="正方形/長方形 12"/>
          <p:cNvSpPr/>
          <p:nvPr/>
        </p:nvSpPr>
        <p:spPr>
          <a:xfrm>
            <a:off x="3542069" y="968835"/>
            <a:ext cx="1003312" cy="692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電話健康相談</a:t>
            </a:r>
          </a:p>
        </p:txBody>
      </p:sp>
      <p:sp>
        <p:nvSpPr>
          <p:cNvPr id="14" name="正方形/長方形 13"/>
          <p:cNvSpPr/>
          <p:nvPr/>
        </p:nvSpPr>
        <p:spPr>
          <a:xfrm>
            <a:off x="4669364" y="969972"/>
            <a:ext cx="1074494"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栄養相談</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配食</a:t>
            </a:r>
          </a:p>
        </p:txBody>
      </p:sp>
      <p:sp>
        <p:nvSpPr>
          <p:cNvPr id="15" name="正方形/長方形 14"/>
          <p:cNvSpPr/>
          <p:nvPr/>
        </p:nvSpPr>
        <p:spPr>
          <a:xfrm>
            <a:off x="5878421" y="961242"/>
            <a:ext cx="970152"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運動指導</a:t>
            </a:r>
          </a:p>
        </p:txBody>
      </p:sp>
      <p:sp>
        <p:nvSpPr>
          <p:cNvPr id="16" name="正方形/長方形 15"/>
          <p:cNvSpPr/>
          <p:nvPr/>
        </p:nvSpPr>
        <p:spPr>
          <a:xfrm>
            <a:off x="6954114" y="955732"/>
            <a:ext cx="970152"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脳トレ</a:t>
            </a:r>
          </a:p>
        </p:txBody>
      </p:sp>
      <p:sp>
        <p:nvSpPr>
          <p:cNvPr id="17" name="正方形/長方形 16"/>
          <p:cNvSpPr/>
          <p:nvPr/>
        </p:nvSpPr>
        <p:spPr>
          <a:xfrm>
            <a:off x="5949470" y="3020157"/>
            <a:ext cx="1512168"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データ取得連携</a:t>
            </a:r>
          </a:p>
        </p:txBody>
      </p:sp>
      <p:sp>
        <p:nvSpPr>
          <p:cNvPr id="18" name="正方形/長方形 17"/>
          <p:cNvSpPr/>
          <p:nvPr/>
        </p:nvSpPr>
        <p:spPr>
          <a:xfrm>
            <a:off x="5753554" y="2541943"/>
            <a:ext cx="756084"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課金</a:t>
            </a:r>
          </a:p>
        </p:txBody>
      </p:sp>
      <p:sp>
        <p:nvSpPr>
          <p:cNvPr id="19" name="正方形/長方形 18"/>
          <p:cNvSpPr/>
          <p:nvPr/>
        </p:nvSpPr>
        <p:spPr>
          <a:xfrm>
            <a:off x="6848573" y="2541523"/>
            <a:ext cx="756084"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UI</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11561" y="4226483"/>
            <a:ext cx="1708752" cy="127535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A</a:t>
            </a:r>
            <a:r>
              <a:rPr lang="ja-JP" altLang="en-US" sz="1600" dirty="0">
                <a:solidFill>
                  <a:schemeClr val="tx1"/>
                </a:solidFill>
                <a:latin typeface="Meiryo UI" panose="020B0604030504040204" pitchFamily="50" charset="-128"/>
                <a:ea typeface="Meiryo UI" panose="020B0604030504040204" pitchFamily="50" charset="-128"/>
              </a:rPr>
              <a:t>社</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（家電</a:t>
            </a:r>
            <a:r>
              <a:rPr lang="ja-JP" altLang="en-US" sz="1400" dirty="0">
                <a:solidFill>
                  <a:schemeClr val="tx1"/>
                </a:solidFill>
                <a:latin typeface="Meiryo UI" panose="020B0604030504040204" pitchFamily="50" charset="-128"/>
                <a:ea typeface="Meiryo UI" panose="020B0604030504040204" pitchFamily="50" charset="-128"/>
              </a:rPr>
              <a:t>メーカー</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生活情報、機器利用情報、行動情報</a:t>
            </a:r>
          </a:p>
        </p:txBody>
      </p:sp>
      <p:cxnSp>
        <p:nvCxnSpPr>
          <p:cNvPr id="21" name="直線矢印コネクタ 20"/>
          <p:cNvCxnSpPr>
            <a:stCxn id="20" idx="0"/>
          </p:cNvCxnSpPr>
          <p:nvPr/>
        </p:nvCxnSpPr>
        <p:spPr>
          <a:xfrm flipH="1" flipV="1">
            <a:off x="1456001" y="3533047"/>
            <a:ext cx="9936" cy="6934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2385777" y="4237146"/>
            <a:ext cx="1483452" cy="128017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B</a:t>
            </a:r>
            <a:r>
              <a:rPr lang="ja-JP" altLang="en-US" sz="1600" dirty="0">
                <a:solidFill>
                  <a:schemeClr val="tx1"/>
                </a:solidFill>
                <a:latin typeface="Meiryo UI" panose="020B0604030504040204" pitchFamily="50" charset="-128"/>
                <a:ea typeface="Meiryo UI" panose="020B0604030504040204" pitchFamily="50" charset="-128"/>
              </a:rPr>
              <a:t>社</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生活情報、機器利用情報、行動情報</a:t>
            </a:r>
          </a:p>
        </p:txBody>
      </p:sp>
      <p:cxnSp>
        <p:nvCxnSpPr>
          <p:cNvPr id="25" name="直線矢印コネクタ 24"/>
          <p:cNvCxnSpPr>
            <a:stCxn id="23" idx="0"/>
          </p:cNvCxnSpPr>
          <p:nvPr/>
        </p:nvCxnSpPr>
        <p:spPr>
          <a:xfrm flipH="1" flipV="1">
            <a:off x="3118968" y="3554912"/>
            <a:ext cx="8535" cy="6822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3907181" y="4237146"/>
            <a:ext cx="1380036" cy="127535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C</a:t>
            </a:r>
            <a:r>
              <a:rPr lang="ja-JP" altLang="en-US" sz="1600" dirty="0">
                <a:solidFill>
                  <a:schemeClr val="tx1"/>
                </a:solidFill>
                <a:latin typeface="Meiryo UI" panose="020B0604030504040204" pitchFamily="50" charset="-128"/>
                <a:ea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睡眠・呼吸データ</a:t>
            </a:r>
          </a:p>
        </p:txBody>
      </p:sp>
      <p:cxnSp>
        <p:nvCxnSpPr>
          <p:cNvPr id="27" name="直線矢印コネクタ 26"/>
          <p:cNvCxnSpPr>
            <a:stCxn id="26" idx="0"/>
          </p:cNvCxnSpPr>
          <p:nvPr/>
        </p:nvCxnSpPr>
        <p:spPr>
          <a:xfrm flipV="1">
            <a:off x="4597199" y="3540240"/>
            <a:ext cx="0" cy="6969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flipV="1">
            <a:off x="1805016" y="1657125"/>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a:off x="1941560" y="1642885"/>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flipV="1">
            <a:off x="3059832" y="1647998"/>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a:off x="3168755" y="1627992"/>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flipV="1">
            <a:off x="3907181" y="1657125"/>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a:off x="4043725" y="1642885"/>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flipV="1">
            <a:off x="5070067" y="1657125"/>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5206611" y="1642885"/>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flipV="1">
            <a:off x="6226953" y="1657125"/>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6363497" y="1642885"/>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flipV="1">
            <a:off x="7325094" y="1671365"/>
            <a:ext cx="0" cy="653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a:off x="7461638" y="1657125"/>
            <a:ext cx="0" cy="6823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正方形/長方形 41"/>
          <p:cNvSpPr/>
          <p:nvPr/>
        </p:nvSpPr>
        <p:spPr>
          <a:xfrm>
            <a:off x="5325169" y="4226426"/>
            <a:ext cx="1314570" cy="127540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D</a:t>
            </a:r>
            <a:r>
              <a:rPr lang="ja-JP" altLang="en-US" sz="1600" dirty="0">
                <a:solidFill>
                  <a:schemeClr val="tx1"/>
                </a:solidFill>
                <a:latin typeface="Meiryo UI" panose="020B0604030504040204" pitchFamily="50" charset="-128"/>
                <a:ea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体重・血圧データ</a:t>
            </a:r>
          </a:p>
        </p:txBody>
      </p:sp>
      <p:cxnSp>
        <p:nvCxnSpPr>
          <p:cNvPr id="43" name="直線矢印コネクタ 42"/>
          <p:cNvCxnSpPr>
            <a:stCxn id="42" idx="0"/>
          </p:cNvCxnSpPr>
          <p:nvPr/>
        </p:nvCxnSpPr>
        <p:spPr>
          <a:xfrm flipH="1" flipV="1">
            <a:off x="5969610" y="3533047"/>
            <a:ext cx="12844" cy="6933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正方形/長方形 43"/>
          <p:cNvSpPr/>
          <p:nvPr/>
        </p:nvSpPr>
        <p:spPr>
          <a:xfrm>
            <a:off x="6677691" y="4226426"/>
            <a:ext cx="1450362" cy="127540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rPr>
              <a:t>E</a:t>
            </a:r>
            <a:r>
              <a:rPr lang="ja-JP" altLang="en-US" sz="1400" dirty="0">
                <a:solidFill>
                  <a:schemeClr val="tx1"/>
                </a:solidFill>
                <a:latin typeface="Meiryo UI" panose="020B0604030504040204" pitchFamily="50" charset="-128"/>
                <a:ea typeface="Meiryo UI" panose="020B0604030504040204" pitchFamily="50" charset="-128"/>
              </a:rPr>
              <a:t>社</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バイタルデータ</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ウエラブル、人感、体温、脈拍等</a:t>
            </a:r>
          </a:p>
        </p:txBody>
      </p:sp>
      <p:cxnSp>
        <p:nvCxnSpPr>
          <p:cNvPr id="45" name="直線矢印コネクタ 44"/>
          <p:cNvCxnSpPr>
            <a:stCxn id="44" idx="0"/>
          </p:cNvCxnSpPr>
          <p:nvPr/>
        </p:nvCxnSpPr>
        <p:spPr>
          <a:xfrm flipH="1" flipV="1">
            <a:off x="7380312" y="3533047"/>
            <a:ext cx="22560" cy="6933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正方形/長方形 45"/>
          <p:cNvSpPr/>
          <p:nvPr/>
        </p:nvSpPr>
        <p:spPr>
          <a:xfrm>
            <a:off x="8045318" y="3379082"/>
            <a:ext cx="902261" cy="74182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メーカークラウド</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8023803" y="2377967"/>
            <a:ext cx="945290" cy="687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サービス事業者</a:t>
            </a:r>
          </a:p>
        </p:txBody>
      </p:sp>
      <p:sp>
        <p:nvSpPr>
          <p:cNvPr id="48" name="角丸四角形吹き出し 47"/>
          <p:cNvSpPr/>
          <p:nvPr/>
        </p:nvSpPr>
        <p:spPr>
          <a:xfrm>
            <a:off x="2051837" y="1724656"/>
            <a:ext cx="959891" cy="518152"/>
          </a:xfrm>
          <a:prstGeom prst="wedgeRoundRectCallout">
            <a:avLst>
              <a:gd name="adj1" fmla="val -61267"/>
              <a:gd name="adj2" fmla="val 393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tx1"/>
                </a:solidFill>
                <a:latin typeface="Meiryo UI" panose="020B0604030504040204" pitchFamily="50" charset="-128"/>
                <a:ea typeface="Meiryo UI" panose="020B0604030504040204" pitchFamily="50" charset="-128"/>
              </a:rPr>
              <a:t>サービス</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データ</a:t>
            </a:r>
          </a:p>
        </p:txBody>
      </p:sp>
      <p:sp>
        <p:nvSpPr>
          <p:cNvPr id="49" name="角丸四角形吹き出し 48"/>
          <p:cNvSpPr/>
          <p:nvPr/>
        </p:nvSpPr>
        <p:spPr>
          <a:xfrm>
            <a:off x="1701837" y="3614809"/>
            <a:ext cx="1069963" cy="506101"/>
          </a:xfrm>
          <a:prstGeom prst="wedgeRoundRectCallout">
            <a:avLst>
              <a:gd name="adj1" fmla="val -61267"/>
              <a:gd name="adj2" fmla="val 393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tx1"/>
                </a:solidFill>
                <a:latin typeface="Meiryo UI" panose="020B0604030504040204" pitchFamily="50" charset="-128"/>
                <a:ea typeface="Meiryo UI" panose="020B0604030504040204" pitchFamily="50" charset="-128"/>
              </a:rPr>
              <a:t>家電取得データ</a:t>
            </a: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14" y="5476183"/>
            <a:ext cx="914731" cy="1181386"/>
          </a:xfrm>
          <a:prstGeom prst="rect">
            <a:avLst/>
          </a:prstGeom>
        </p:spPr>
      </p:pic>
      <p:sp>
        <p:nvSpPr>
          <p:cNvPr id="51" name="角丸四角形吹き出し 50"/>
          <p:cNvSpPr/>
          <p:nvPr/>
        </p:nvSpPr>
        <p:spPr>
          <a:xfrm>
            <a:off x="705642" y="5633556"/>
            <a:ext cx="6899015" cy="891057"/>
          </a:xfrm>
          <a:prstGeom prst="wedgeRoundRectCallout">
            <a:avLst>
              <a:gd name="adj1" fmla="val 53435"/>
              <a:gd name="adj2" fmla="val -528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2000" dirty="0">
                <a:solidFill>
                  <a:prstClr val="black"/>
                </a:solidFill>
                <a:latin typeface="メイリオ" panose="020B0604030504040204" pitchFamily="50" charset="-128"/>
                <a:ea typeface="メイリオ" panose="020B0604030504040204" pitchFamily="50" charset="-128"/>
              </a:rPr>
              <a:t>契約にあたりどの点を気をつければいいの？</a:t>
            </a:r>
          </a:p>
        </p:txBody>
      </p:sp>
    </p:spTree>
    <p:extLst>
      <p:ext uri="{BB962C8B-B14F-4D97-AF65-F5344CB8AC3E}">
        <p14:creationId xmlns:p14="http://schemas.microsoft.com/office/powerpoint/2010/main" val="13648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053388" y="6474252"/>
            <a:ext cx="1090612" cy="360362"/>
          </a:xfrm>
        </p:spPr>
        <p:txBody>
          <a:bodyPr/>
          <a:lstStyle/>
          <a:p>
            <a:fld id="{D85BA4AD-56A0-4EC7-904E-EE41E1C5FBCF}" type="slidenum">
              <a:rPr lang="en-US" altLang="ja-JP" smtClean="0"/>
              <a:pPr/>
              <a:t>97</a:t>
            </a:fld>
            <a:endParaRPr lang="en-US" altLang="ja-JP" dirty="0"/>
          </a:p>
        </p:txBody>
      </p:sp>
      <p:sp>
        <p:nvSpPr>
          <p:cNvPr id="5" name="正方形/長方形 4"/>
          <p:cNvSpPr/>
          <p:nvPr/>
        </p:nvSpPr>
        <p:spPr>
          <a:xfrm>
            <a:off x="1331640" y="129197"/>
            <a:ext cx="7704856" cy="830997"/>
          </a:xfrm>
          <a:prstGeom prst="rect">
            <a:avLst/>
          </a:prstGeom>
        </p:spPr>
        <p:txBody>
          <a:bodyPr wrap="square">
            <a:spAutoFit/>
          </a:bodyPr>
          <a:lstStyle/>
          <a:p>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データ共用型契約（</a:t>
            </a:r>
            <a:r>
              <a:rPr lang="en-US" altLang="ja-JP" sz="2400" dirty="0">
                <a:latin typeface="Meiryo UI" panose="020B0604030504040204" pitchFamily="50" charset="-128"/>
                <a:ea typeface="Meiryo UI" panose="020B0604030504040204" pitchFamily="50" charset="-128"/>
              </a:rPr>
              <a:t>PF</a:t>
            </a:r>
            <a:r>
              <a:rPr lang="ja-JP" altLang="en-US" sz="2400" dirty="0">
                <a:latin typeface="Meiryo UI" panose="020B0604030504040204" pitchFamily="50" charset="-128"/>
                <a:ea typeface="Meiryo UI" panose="020B0604030504040204" pitchFamily="50" charset="-128"/>
              </a:rPr>
              <a:t>を利用しデータ共用）②</a:t>
            </a:r>
            <a:br>
              <a:rPr lang="ja-JP" altLang="en-US"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6" name="正方形/長方形 5"/>
          <p:cNvSpPr/>
          <p:nvPr/>
        </p:nvSpPr>
        <p:spPr>
          <a:xfrm>
            <a:off x="80414" y="4373146"/>
            <a:ext cx="8784976" cy="2062103"/>
          </a:xfrm>
          <a:prstGeom prst="rect">
            <a:avLst/>
          </a:prstGeom>
        </p:spPr>
        <p:txBody>
          <a:bodyPr wrap="square">
            <a:spAutoFit/>
          </a:bodyPr>
          <a:lstStyle/>
          <a:p>
            <a:r>
              <a:rPr lang="ja-JP" altLang="en-US"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a:t>
            </a:r>
            <a:r>
              <a:rPr lang="en-US" altLang="ja-JP"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提供利用規約</a:t>
            </a:r>
            <a:r>
              <a:rPr lang="en-US" altLang="ja-JP"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a:p>
            <a:pPr marL="257175" indent="-257175">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データを利用できる範囲（利用目的、利用場所、利用期間、利用範囲、転用の可否</a:t>
            </a:r>
            <a:r>
              <a:rPr lang="en-US" altLang="ja-JP" sz="1600" dirty="0">
                <a:latin typeface="Meiryo UI" panose="020B0604030504040204" pitchFamily="50" charset="-128"/>
                <a:ea typeface="Meiryo UI" panose="020B0604030504040204" pitchFamily="50" charset="-128"/>
              </a:rPr>
              <a:t>)</a:t>
            </a:r>
          </a:p>
          <a:p>
            <a:pPr marL="257175" indent="-257175">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セカンダリデータの利用権</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知財権</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提供データに基づき生成された学習済モデルの取り扱い</a:t>
            </a:r>
            <a:endParaRPr lang="en-US" altLang="ja-JP" sz="1600" dirty="0">
              <a:latin typeface="Meiryo UI" panose="020B0604030504040204" pitchFamily="50" charset="-128"/>
              <a:ea typeface="Meiryo UI" panose="020B0604030504040204" pitchFamily="50" charset="-128"/>
            </a:endParaRPr>
          </a:p>
          <a:p>
            <a:pPr marL="257175" indent="-257175">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サイバーセキュリティ等、プラットフォーマのデータ管理義務</a:t>
            </a:r>
            <a:endParaRPr lang="en-US" altLang="ja-JP" sz="1600" dirty="0">
              <a:latin typeface="Meiryo UI" panose="020B0604030504040204" pitchFamily="50" charset="-128"/>
              <a:ea typeface="Meiryo UI" panose="020B0604030504040204" pitchFamily="50" charset="-128"/>
            </a:endParaRPr>
          </a:p>
          <a:p>
            <a:pPr marL="257175" indent="-257175">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提供データに起因した損害等に係わる補償、営業秘密・個人情報を含まないことの保証など</a:t>
            </a:r>
            <a:r>
              <a:rPr lang="en-US" altLang="ja-JP" sz="1600" dirty="0">
                <a:latin typeface="Meiryo UI" panose="020B0604030504040204" pitchFamily="50" charset="-128"/>
                <a:ea typeface="Meiryo UI" panose="020B0604030504040204" pitchFamily="50" charset="-128"/>
              </a:rPr>
              <a:t> </a:t>
            </a:r>
          </a:p>
          <a:p>
            <a:pPr marL="257175" indent="-257175">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契約終了時のデータ削除等の義務   等 </a:t>
            </a:r>
            <a:r>
              <a:rPr lang="ja-JP" altLang="en-US" sz="1600" b="1" dirty="0">
                <a:latin typeface="Meiryo UI" panose="020B0604030504040204" pitchFamily="50" charset="-128"/>
                <a:ea typeface="Meiryo UI" panose="020B0604030504040204" pitchFamily="50" charset="-128"/>
              </a:rPr>
              <a:t>→データの種類・範囲の選択が重要！</a:t>
            </a:r>
            <a:endParaRPr lang="en-US" altLang="ja-JP" sz="1600" b="1" dirty="0">
              <a:latin typeface="Meiryo UI" panose="020B0604030504040204" pitchFamily="50" charset="-128"/>
              <a:ea typeface="Meiryo UI" panose="020B0604030504040204" pitchFamily="50" charset="-128"/>
            </a:endParaRPr>
          </a:p>
          <a:p>
            <a:r>
              <a:rPr lang="ja-JP" altLang="en-US"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a:t>
            </a:r>
            <a:r>
              <a:rPr lang="en-US" altLang="ja-JP"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利用規約</a:t>
            </a:r>
            <a:endParaRPr lang="en-US" altLang="ja-JP" sz="1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データ提供者から提供されたデータ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の利用目的、利用範囲、サービスの利用目的など</a:t>
            </a:r>
            <a:endParaRPr lang="en-US" altLang="ja-JP" dirty="0">
              <a:latin typeface="Meiryo UI" panose="020B0604030504040204" pitchFamily="50" charset="-128"/>
              <a:ea typeface="Meiryo UI" panose="020B0604030504040204" pitchFamily="50" charset="-128"/>
            </a:endParaRPr>
          </a:p>
        </p:txBody>
      </p:sp>
      <p:sp>
        <p:nvSpPr>
          <p:cNvPr id="8" name="左右矢印 7"/>
          <p:cNvSpPr/>
          <p:nvPr/>
        </p:nvSpPr>
        <p:spPr>
          <a:xfrm flipV="1">
            <a:off x="1590248" y="3130729"/>
            <a:ext cx="2034332" cy="117987"/>
          </a:xfrm>
          <a:prstGeom prst="leftRightArrow">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コンテンツ プレースホルダー 2"/>
          <p:cNvSpPr>
            <a:spLocks noGrp="1"/>
          </p:cNvSpPr>
          <p:nvPr>
            <p:ph idx="1"/>
          </p:nvPr>
        </p:nvSpPr>
        <p:spPr>
          <a:xfrm>
            <a:off x="79947" y="697623"/>
            <a:ext cx="8884542" cy="1872208"/>
          </a:xfrm>
          <a:ln>
            <a:noFill/>
          </a:ln>
        </p:spPr>
        <p:txBody>
          <a:bodyPr/>
          <a:lstStyle/>
          <a:p>
            <a:pPr marL="0" indent="0" algn="ctr" fontAlgn="ctr">
              <a:buNone/>
            </a:pPr>
            <a:r>
              <a:rPr lang="ja-JP" altLang="en-US" sz="1600" b="1" dirty="0">
                <a:latin typeface="Meiryo UI" panose="020B0604030504040204" pitchFamily="50" charset="-128"/>
                <a:ea typeface="Meiryo UI" panose="020B0604030504040204" pitchFamily="50" charset="-128"/>
              </a:rPr>
              <a:t>データ共用型（プラットフォーム（</a:t>
            </a:r>
            <a:r>
              <a:rPr lang="en-US" altLang="ja-JP" sz="1600" b="1" dirty="0">
                <a:latin typeface="Meiryo UI" panose="020B0604030504040204" pitchFamily="50" charset="-128"/>
                <a:ea typeface="Meiryo UI" panose="020B0604030504040204" pitchFamily="50" charset="-128"/>
              </a:rPr>
              <a:t>PF</a:t>
            </a:r>
            <a:r>
              <a:rPr lang="ja-JP" altLang="en-US" sz="1600" b="1" dirty="0">
                <a:latin typeface="Meiryo UI" panose="020B0604030504040204" pitchFamily="50" charset="-128"/>
                <a:ea typeface="Meiryo UI" panose="020B0604030504040204" pitchFamily="50" charset="-128"/>
              </a:rPr>
              <a:t>）型）契約</a:t>
            </a:r>
            <a:endParaRPr lang="en-US" altLang="ja-JP" sz="1600" b="1" dirty="0">
              <a:latin typeface="Meiryo UI" panose="020B0604030504040204" pitchFamily="50" charset="-128"/>
              <a:ea typeface="Meiryo UI" panose="020B0604030504040204" pitchFamily="50" charset="-128"/>
            </a:endParaRPr>
          </a:p>
          <a:p>
            <a:pPr marL="0" indent="0" fontAlgn="ctr">
              <a:buNone/>
            </a:pPr>
            <a:r>
              <a:rPr lang="ja-JP" altLang="en-US" sz="1600" dirty="0">
                <a:latin typeface="Meiryo UI" panose="020B0604030504040204" pitchFamily="50" charset="-128"/>
                <a:ea typeface="Meiryo UI" panose="020B0604030504040204" pitchFamily="50" charset="-128"/>
              </a:rPr>
              <a:t>複数の</a:t>
            </a:r>
            <a:r>
              <a:rPr lang="ja-JP" altLang="en-US" sz="1600" b="1" dirty="0">
                <a:latin typeface="Meiryo UI" panose="020B0604030504040204" pitchFamily="50" charset="-128"/>
                <a:ea typeface="Meiryo UI" panose="020B0604030504040204" pitchFamily="50" charset="-128"/>
              </a:rPr>
              <a:t>データ提供者</a:t>
            </a:r>
            <a:r>
              <a:rPr lang="ja-JP" altLang="en-US" sz="1600" dirty="0">
                <a:latin typeface="Meiryo UI" panose="020B0604030504040204" pitchFamily="50" charset="-128"/>
                <a:ea typeface="Meiryo UI" panose="020B0604030504040204" pitchFamily="50" charset="-128"/>
              </a:rPr>
              <a:t>が、データをデータ</a:t>
            </a:r>
            <a:r>
              <a:rPr lang="en-US" altLang="ja-JP" sz="1600" dirty="0">
                <a:latin typeface="Meiryo UI" panose="020B0604030504040204" pitchFamily="50" charset="-128"/>
                <a:ea typeface="Meiryo UI" panose="020B0604030504040204" pitchFamily="50" charset="-128"/>
              </a:rPr>
              <a:t>PF</a:t>
            </a:r>
            <a:r>
              <a:rPr lang="ja-JP" altLang="en-US" sz="1600" dirty="0">
                <a:latin typeface="Meiryo UI" panose="020B0604030504040204" pitchFamily="50" charset="-128"/>
                <a:ea typeface="Meiryo UI" panose="020B0604030504040204" pitchFamily="50" charset="-128"/>
              </a:rPr>
              <a:t>に提供し、</a:t>
            </a:r>
            <a:r>
              <a:rPr lang="en-US" altLang="ja-JP" sz="1600" dirty="0">
                <a:latin typeface="Meiryo UI" panose="020B0604030504040204" pitchFamily="50" charset="-128"/>
                <a:ea typeface="Meiryo UI" panose="020B0604030504040204" pitchFamily="50" charset="-128"/>
              </a:rPr>
              <a:t>PF</a:t>
            </a:r>
            <a:r>
              <a:rPr lang="ja-JP" altLang="en-US" sz="1600" dirty="0">
                <a:latin typeface="Meiryo UI" panose="020B0604030504040204" pitchFamily="50" charset="-128"/>
                <a:ea typeface="Meiryo UI" panose="020B0604030504040204" pitchFamily="50" charset="-128"/>
              </a:rPr>
              <a:t>が集約・管理・加工・解析・改変等したデータを複数の</a:t>
            </a:r>
            <a:r>
              <a:rPr lang="ja-JP" altLang="en-US" sz="1600" b="1" dirty="0">
                <a:latin typeface="Meiryo UI" panose="020B0604030504040204" pitchFamily="50" charset="-128"/>
                <a:ea typeface="Meiryo UI" panose="020B0604030504040204" pitchFamily="50" charset="-128"/>
              </a:rPr>
              <a:t>データ利用者</a:t>
            </a:r>
            <a:r>
              <a:rPr lang="ja-JP" altLang="en-US" sz="1600" dirty="0">
                <a:latin typeface="Meiryo UI" panose="020B0604030504040204" pitchFamily="50" charset="-128"/>
                <a:ea typeface="Meiryo UI" panose="020B0604030504040204" pitchFamily="50" charset="-128"/>
              </a:rPr>
              <a:t>が共有利用する形態。</a:t>
            </a:r>
            <a:r>
              <a:rPr lang="en-US" altLang="ja-JP"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データ提供者がデータ</a:t>
            </a:r>
            <a:r>
              <a:rPr lang="en-US" altLang="ja-JP" sz="1600" u="sng"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ユーザーであるケースも多い。</a:t>
            </a:r>
            <a:endParaRPr lang="en-US" altLang="ja-JP" sz="1600" dirty="0">
              <a:latin typeface="Meiryo UI" panose="020B0604030504040204" pitchFamily="50" charset="-128"/>
              <a:ea typeface="Meiryo UI" panose="020B0604030504040204" pitchFamily="50" charset="-128"/>
            </a:endParaRPr>
          </a:p>
          <a:p>
            <a:pPr marL="0" indent="0" fontAlgn="ctr">
              <a:buNone/>
            </a:pPr>
            <a:endParaRPr lang="en-US" altLang="ja-JP" dirty="0">
              <a:latin typeface="Meiryo UI" panose="020B0604030504040204" pitchFamily="50" charset="-128"/>
              <a:ea typeface="Meiryo UI" panose="020B0604030504040204" pitchFamily="50" charset="-128"/>
            </a:endParaRPr>
          </a:p>
        </p:txBody>
      </p:sp>
      <p:pic>
        <p:nvPicPr>
          <p:cNvPr id="10" name="Picture 4" descr="C:\Users\nishitania\AppData\Local\Microsoft\Windows\Temporary Internet Files\Content.IE5\0ECK35B8\large-Abstract-person-166.6-10974[1].gif"/>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66228" y="2565666"/>
            <a:ext cx="512785" cy="7411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円柱 10"/>
          <p:cNvSpPr/>
          <p:nvPr/>
        </p:nvSpPr>
        <p:spPr>
          <a:xfrm>
            <a:off x="3735219" y="2315618"/>
            <a:ext cx="1584176" cy="1413496"/>
          </a:xfrm>
          <a:prstGeom prst="can">
            <a:avLst>
              <a:gd name="adj" fmla="val 19824"/>
            </a:avLst>
          </a:prstGeom>
          <a:solidFill>
            <a:schemeClr val="tx2">
              <a:lumMod val="20000"/>
              <a:lumOff val="80000"/>
            </a:schemeClr>
          </a:solidFill>
          <a:ln w="6350">
            <a:solidFill>
              <a:schemeClr val="tx1"/>
            </a:solidFill>
          </a:ln>
        </p:spPr>
        <p:style>
          <a:lnRef idx="2">
            <a:schemeClr val="accent1"/>
          </a:lnRef>
          <a:fillRef idx="1">
            <a:schemeClr val="lt1"/>
          </a:fillRef>
          <a:effectRef idx="0">
            <a:schemeClr val="accent1"/>
          </a:effectRef>
          <a:fontRef idx="minor">
            <a:schemeClr val="dk1"/>
          </a:fontRef>
        </p:style>
        <p:txBody>
          <a:bodyPr tIns="46800" bIns="0" rtlCol="0" anchor="b" anchorCtr="0"/>
          <a:lstStyle/>
          <a:p>
            <a:pPr algn="ctr">
              <a:lnSpc>
                <a:spcPct val="130000"/>
              </a:lnSpc>
            </a:pP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4005715" y="3157246"/>
            <a:ext cx="889986" cy="522678"/>
            <a:chOff x="1871848" y="4181825"/>
            <a:chExt cx="1260000" cy="621845"/>
          </a:xfrm>
          <a:solidFill>
            <a:schemeClr val="bg1"/>
          </a:solidFill>
        </p:grpSpPr>
        <p:sp>
          <p:nvSpPr>
            <p:cNvPr id="13" name="フローチャート : 書類 20"/>
            <p:cNvSpPr/>
            <p:nvPr/>
          </p:nvSpPr>
          <p:spPr>
            <a:xfrm>
              <a:off x="2024466" y="4293096"/>
              <a:ext cx="1107382" cy="510574"/>
            </a:xfrm>
            <a:prstGeom prst="flowChartDocument">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フローチャート : 書類 19"/>
            <p:cNvSpPr/>
            <p:nvPr/>
          </p:nvSpPr>
          <p:spPr>
            <a:xfrm>
              <a:off x="1948157" y="4237461"/>
              <a:ext cx="1107382" cy="510574"/>
            </a:xfrm>
            <a:prstGeom prst="flowChartDocument">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フローチャート : 書類 4"/>
            <p:cNvSpPr/>
            <p:nvPr/>
          </p:nvSpPr>
          <p:spPr>
            <a:xfrm>
              <a:off x="1871848" y="4181825"/>
              <a:ext cx="1107382" cy="510574"/>
            </a:xfrm>
            <a:prstGeom prst="flowChartDocument">
              <a:avLst/>
            </a:prstGeom>
            <a:grp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正方形/長方形 15"/>
          <p:cNvSpPr/>
          <p:nvPr/>
        </p:nvSpPr>
        <p:spPr>
          <a:xfrm>
            <a:off x="203570" y="2260702"/>
            <a:ext cx="1805302" cy="369332"/>
          </a:xfrm>
          <a:prstGeom prst="rect">
            <a:avLst/>
          </a:prstGeom>
          <a:ln>
            <a:noFill/>
          </a:ln>
        </p:spPr>
        <p:txBody>
          <a:bodyPr wrap="none">
            <a:spAutoFit/>
          </a:bodyPr>
          <a:lstStyle/>
          <a:p>
            <a:r>
              <a:rPr lang="ja-JP" altLang="en-US" dirty="0">
                <a:latin typeface="メイリオ" panose="020B0604030504040204" pitchFamily="50" charset="-128"/>
                <a:ea typeface="メイリオ" panose="020B0604030504040204" pitchFamily="50" charset="-128"/>
              </a:rPr>
              <a:t>データ提供者</a:t>
            </a:r>
            <a:r>
              <a:rPr lang="en-US" altLang="ja-JP" dirty="0">
                <a:latin typeface="メイリオ" panose="020B0604030504040204" pitchFamily="50" charset="-128"/>
                <a:ea typeface="メイリオ" panose="020B0604030504040204" pitchFamily="50" charset="-128"/>
              </a:rPr>
              <a:t> A</a:t>
            </a:r>
          </a:p>
        </p:txBody>
      </p:sp>
      <p:pic>
        <p:nvPicPr>
          <p:cNvPr id="17" name="Picture 3" descr="C:\Users\nishitania\AppData\Local\Microsoft\Windows\Temporary Internet Files\Content.IE5\BGAIDNLU\large-Abstract-person-66.6-10974[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480969" y="2377606"/>
            <a:ext cx="454725" cy="6874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7080943" y="2106011"/>
            <a:ext cx="1180131" cy="369332"/>
          </a:xfrm>
          <a:prstGeom prst="rect">
            <a:avLst/>
          </a:prstGeom>
          <a:ln>
            <a:noFill/>
          </a:ln>
        </p:spPr>
        <p:txBody>
          <a:bodyPr wrap="none">
            <a:spAutoFit/>
          </a:bodyPr>
          <a:lstStyle/>
          <a:p>
            <a:r>
              <a:rPr lang="ja-JP" altLang="en-US" dirty="0">
                <a:latin typeface="Meiryo UI" panose="020B0604030504040204" pitchFamily="50" charset="-128"/>
                <a:ea typeface="Meiryo UI" panose="020B0604030504040204" pitchFamily="50" charset="-128"/>
              </a:rPr>
              <a:t>ユーザー</a:t>
            </a:r>
            <a:r>
              <a:rPr lang="en-US" altLang="ja-JP" dirty="0">
                <a:latin typeface="Meiryo UI" panose="020B0604030504040204" pitchFamily="50" charset="-128"/>
                <a:ea typeface="Meiryo UI" panose="020B0604030504040204" pitchFamily="50" charset="-128"/>
              </a:rPr>
              <a:t> A</a:t>
            </a:r>
          </a:p>
        </p:txBody>
      </p:sp>
      <p:pic>
        <p:nvPicPr>
          <p:cNvPr id="19" name="Picture 3" descr="C:\Users\nishitania\AppData\Local\Microsoft\Windows\Temporary Internet Files\Content.IE5\BGAIDNLU\large-Abstract-person-66.6-10974[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509847" y="3735834"/>
            <a:ext cx="485830" cy="7344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113004" y="3074293"/>
            <a:ext cx="1116011" cy="646331"/>
          </a:xfrm>
          <a:prstGeom prst="rect">
            <a:avLst/>
          </a:prstGeom>
          <a:ln>
            <a:noFill/>
          </a:ln>
        </p:spPr>
        <p:txBody>
          <a:bodyPr wrap="none">
            <a:spAutoFit/>
          </a:bodyPr>
          <a:lstStyle/>
          <a:p>
            <a:r>
              <a:rPr lang="en-US" altLang="ja-JP" dirty="0"/>
              <a:t>     </a:t>
            </a:r>
            <a:r>
              <a:rPr lang="ja-JP" altLang="en-US" dirty="0"/>
              <a:t>   </a:t>
            </a:r>
            <a:r>
              <a:rPr lang="en-US" altLang="ja-JP" dirty="0"/>
              <a:t>:</a:t>
            </a:r>
          </a:p>
          <a:p>
            <a:r>
              <a:rPr lang="ja-JP" altLang="en-US" dirty="0">
                <a:latin typeface="Meiryo UI" panose="020B0604030504040204" pitchFamily="50" charset="-128"/>
                <a:ea typeface="Meiryo UI" panose="020B0604030504040204" pitchFamily="50" charset="-128"/>
              </a:rPr>
              <a:t>ユーザー</a:t>
            </a:r>
            <a:r>
              <a:rPr lang="en-US" altLang="ja-JP" dirty="0">
                <a:latin typeface="Meiryo UI" panose="020B0604030504040204" pitchFamily="50" charset="-128"/>
                <a:ea typeface="Meiryo UI" panose="020B0604030504040204" pitchFamily="50" charset="-128"/>
              </a:rPr>
              <a:t>N</a:t>
            </a:r>
          </a:p>
        </p:txBody>
      </p:sp>
      <p:cxnSp>
        <p:nvCxnSpPr>
          <p:cNvPr id="21" name="直線矢印コネクタ 20"/>
          <p:cNvCxnSpPr/>
          <p:nvPr/>
        </p:nvCxnSpPr>
        <p:spPr>
          <a:xfrm flipV="1">
            <a:off x="1363971" y="2781081"/>
            <a:ext cx="2329641" cy="5695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22" name="Picture 4" descr="C:\Users\nishitania\AppData\Local\Microsoft\Windows\Temporary Internet Files\Content.IE5\0ECK35B8\large-Abstract-person-166.6-10974[1].gi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137" y="3707787"/>
            <a:ext cx="505876" cy="7311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78648" y="3180232"/>
            <a:ext cx="1665841" cy="646331"/>
          </a:xfrm>
          <a:prstGeom prst="rect">
            <a:avLst/>
          </a:prstGeom>
          <a:ln>
            <a:noFill/>
          </a:ln>
        </p:spPr>
        <p:txBody>
          <a:bodyPr wrap="none">
            <a:spAutoFit/>
          </a:bodyPr>
          <a:lstStyle/>
          <a:p>
            <a:r>
              <a:rPr lang="en-US" altLang="ja-JP" dirty="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 </a:t>
            </a:r>
            <a:r>
              <a:rPr lang="en-US" altLang="ja-JP">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データ提供者</a:t>
            </a:r>
            <a:r>
              <a:rPr lang="en-US" altLang="ja-JP" dirty="0">
                <a:latin typeface="Meiryo UI" panose="020B0604030504040204" pitchFamily="50" charset="-128"/>
                <a:ea typeface="Meiryo UI" panose="020B0604030504040204" pitchFamily="50" charset="-128"/>
              </a:rPr>
              <a:t> N</a:t>
            </a:r>
          </a:p>
        </p:txBody>
      </p:sp>
      <p:cxnSp>
        <p:nvCxnSpPr>
          <p:cNvPr id="24" name="直線矢印コネクタ 23"/>
          <p:cNvCxnSpPr/>
          <p:nvPr/>
        </p:nvCxnSpPr>
        <p:spPr>
          <a:xfrm flipV="1">
            <a:off x="1516873" y="3585587"/>
            <a:ext cx="2191781" cy="41333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3927294" y="2607854"/>
            <a:ext cx="1205778" cy="523220"/>
          </a:xfrm>
          <a:prstGeom prst="rect">
            <a:avLst/>
          </a:prstGeom>
          <a:ln>
            <a:solidFill>
              <a:schemeClr val="tx1"/>
            </a:solidFill>
          </a:ln>
        </p:spPr>
        <p:txBody>
          <a:bodyPr wrap="none">
            <a:spAutoFit/>
          </a:bodyPr>
          <a:lstStyle/>
          <a:p>
            <a:pPr algn="ctr"/>
            <a:r>
              <a:rPr lang="ja-JP" altLang="en-US" sz="1400" dirty="0">
                <a:latin typeface="Meiryo UI" panose="020B0604030504040204" pitchFamily="50" charset="-128"/>
                <a:ea typeface="Meiryo UI" panose="020B0604030504040204" pitchFamily="50" charset="-128"/>
              </a:rPr>
              <a:t>データ</a:t>
            </a:r>
            <a:r>
              <a:rPr lang="en-US" altLang="ja-JP" sz="1400" dirty="0">
                <a:latin typeface="Meiryo UI" panose="020B0604030504040204" pitchFamily="50" charset="-128"/>
                <a:ea typeface="Meiryo UI" panose="020B0604030504040204" pitchFamily="50" charset="-128"/>
              </a:rPr>
              <a:t> </a:t>
            </a:r>
          </a:p>
          <a:p>
            <a:pPr algn="ctr"/>
            <a:r>
              <a:rPr lang="ja-JP" altLang="en-US" sz="1400" dirty="0">
                <a:latin typeface="Meiryo UI" panose="020B0604030504040204" pitchFamily="50" charset="-128"/>
                <a:ea typeface="Meiryo UI" panose="020B0604030504040204" pitchFamily="50" charset="-128"/>
              </a:rPr>
              <a:t>プラットフォーム</a:t>
            </a:r>
            <a:endParaRPr lang="en-US" altLang="ja-JP" sz="1400" dirty="0">
              <a:latin typeface="Meiryo UI" panose="020B0604030504040204" pitchFamily="50" charset="-128"/>
              <a:ea typeface="Meiryo UI" panose="020B0604030504040204" pitchFamily="50" charset="-128"/>
            </a:endParaRPr>
          </a:p>
        </p:txBody>
      </p:sp>
      <p:cxnSp>
        <p:nvCxnSpPr>
          <p:cNvPr id="26" name="直線矢印コネクタ 25"/>
          <p:cNvCxnSpPr/>
          <p:nvPr/>
        </p:nvCxnSpPr>
        <p:spPr>
          <a:xfrm flipH="1">
            <a:off x="5258963" y="2658513"/>
            <a:ext cx="2028996" cy="71648"/>
          </a:xfrm>
          <a:prstGeom prst="straightConnector1">
            <a:avLst/>
          </a:prstGeom>
          <a:ln w="2857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p:cNvCxnSpPr>
            <a:stCxn id="19" idx="1"/>
          </p:cNvCxnSpPr>
          <p:nvPr/>
        </p:nvCxnSpPr>
        <p:spPr>
          <a:xfrm flipH="1" flipV="1">
            <a:off x="5486521" y="3648697"/>
            <a:ext cx="2023326" cy="454380"/>
          </a:xfrm>
          <a:prstGeom prst="straightConnector1">
            <a:avLst/>
          </a:prstGeom>
          <a:ln w="2857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flipV="1">
            <a:off x="2857556" y="3996264"/>
            <a:ext cx="1329319" cy="531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4154504" y="3801761"/>
            <a:ext cx="1263487" cy="369332"/>
          </a:xfrm>
          <a:prstGeom prst="rect">
            <a:avLst/>
          </a:prstGeom>
          <a:ln>
            <a:noFill/>
          </a:ln>
        </p:spPr>
        <p:txBody>
          <a:bodyPr wrap="none">
            <a:spAutoFit/>
          </a:bodyPr>
          <a:lstStyle/>
          <a:p>
            <a:r>
              <a:rPr lang="ja-JP" altLang="en-US" dirty="0">
                <a:latin typeface="Meiryo UI" panose="020B0604030504040204" pitchFamily="50" charset="-128"/>
                <a:ea typeface="Meiryo UI" panose="020B0604030504040204" pitchFamily="50" charset="-128"/>
              </a:rPr>
              <a:t>データ</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提供</a:t>
            </a:r>
            <a:endParaRPr lang="en-US" altLang="ja-JP" dirty="0">
              <a:latin typeface="Meiryo UI" panose="020B0604030504040204" pitchFamily="50" charset="-128"/>
              <a:ea typeface="Meiryo UI" panose="020B0604030504040204" pitchFamily="50" charset="-128"/>
            </a:endParaRPr>
          </a:p>
        </p:txBody>
      </p:sp>
      <p:cxnSp>
        <p:nvCxnSpPr>
          <p:cNvPr id="30" name="直線矢印コネクタ 29"/>
          <p:cNvCxnSpPr/>
          <p:nvPr/>
        </p:nvCxnSpPr>
        <p:spPr>
          <a:xfrm flipV="1">
            <a:off x="2861674" y="4257812"/>
            <a:ext cx="1329319" cy="5314"/>
          </a:xfrm>
          <a:prstGeom prst="straightConnector1">
            <a:avLst/>
          </a:prstGeom>
          <a:ln w="2857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4161826" y="4056578"/>
            <a:ext cx="2409634" cy="369332"/>
          </a:xfrm>
          <a:prstGeom prst="rect">
            <a:avLst/>
          </a:prstGeom>
          <a:ln>
            <a:noFill/>
          </a:ln>
        </p:spPr>
        <p:txBody>
          <a:bodyPr wrap="none">
            <a:spAutoFit/>
          </a:bodyPr>
          <a:lstStyle/>
          <a:p>
            <a:r>
              <a:rPr lang="ja-JP" altLang="en-US" dirty="0">
                <a:latin typeface="Meiryo UI" panose="020B0604030504040204" pitchFamily="50" charset="-128"/>
                <a:ea typeface="Meiryo UI" panose="020B0604030504040204" pitchFamily="50" charset="-128"/>
              </a:rPr>
              <a:t>データ</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又はサービス利</a:t>
            </a:r>
            <a:r>
              <a:rPr lang="ja-JP" altLang="en-US" dirty="0"/>
              <a:t>用</a:t>
            </a:r>
            <a:endParaRPr lang="en-US" altLang="ja-JP" dirty="0"/>
          </a:p>
        </p:txBody>
      </p:sp>
      <p:sp>
        <p:nvSpPr>
          <p:cNvPr id="32" name="メモ 31"/>
          <p:cNvSpPr/>
          <p:nvPr/>
        </p:nvSpPr>
        <p:spPr>
          <a:xfrm>
            <a:off x="1918008" y="2903021"/>
            <a:ext cx="1245844" cy="585701"/>
          </a:xfrm>
          <a:prstGeom prst="foldedCorner">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1600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データ</a:t>
            </a:r>
            <a:r>
              <a:rPr kumimoji="1" lang="en-US" altLang="ja-JP"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提供利用規約</a:t>
            </a:r>
            <a:endParaRPr kumimoji="1" lang="en-US" altLang="ja-JP"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3" name="左右矢印 32"/>
          <p:cNvSpPr/>
          <p:nvPr/>
        </p:nvSpPr>
        <p:spPr>
          <a:xfrm flipV="1">
            <a:off x="5295006" y="3108209"/>
            <a:ext cx="2034332" cy="117987"/>
          </a:xfrm>
          <a:prstGeom prst="leftRightArrow">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メモ 33"/>
          <p:cNvSpPr/>
          <p:nvPr/>
        </p:nvSpPr>
        <p:spPr>
          <a:xfrm>
            <a:off x="5671238" y="2918327"/>
            <a:ext cx="1345202" cy="55971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1600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データ</a:t>
            </a:r>
            <a:r>
              <a:rPr kumimoji="1" lang="en-US" altLang="ja-JP"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利用</a:t>
            </a:r>
            <a:endParaRPr kumimoji="1" lang="en-US" altLang="ja-JP"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利用規約</a:t>
            </a:r>
            <a:endParaRPr kumimoji="1" lang="ja-JP" altLang="en-US" sz="14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35" name="カギ線コネクタ 34"/>
          <p:cNvCxnSpPr>
            <a:endCxn id="18" idx="0"/>
          </p:cNvCxnSpPr>
          <p:nvPr/>
        </p:nvCxnSpPr>
        <p:spPr>
          <a:xfrm flipV="1">
            <a:off x="1089807" y="2106011"/>
            <a:ext cx="6581202" cy="123278"/>
          </a:xfrm>
          <a:prstGeom prst="bentConnector4">
            <a:avLst>
              <a:gd name="adj1" fmla="val -92"/>
              <a:gd name="adj2" fmla="val 285435"/>
            </a:avLst>
          </a:prstGeom>
          <a:ln w="28575">
            <a:solidFill>
              <a:schemeClr val="tx1"/>
            </a:solidFill>
            <a:prstDash val="sysDot"/>
            <a:tailEnd type="triangle"/>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1516873" y="1917418"/>
            <a:ext cx="5912059" cy="338554"/>
          </a:xfrm>
          <a:prstGeom prst="rect">
            <a:avLst/>
          </a:prstGeom>
          <a:ln>
            <a:noFill/>
          </a:ln>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データユーザーへの直接的な責任追及は困難</a:t>
            </a:r>
            <a:endParaRPr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36397" y="6647469"/>
            <a:ext cx="9086278"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参考資料：「</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・データの利用に関する契約ガイドライン</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データ編</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」、経済産業省、令和元年</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p>
        </p:txBody>
      </p:sp>
    </p:spTree>
    <p:extLst>
      <p:ext uri="{BB962C8B-B14F-4D97-AF65-F5344CB8AC3E}">
        <p14:creationId xmlns:p14="http://schemas.microsoft.com/office/powerpoint/2010/main" val="33056260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85BA4AD-56A0-4EC7-904E-EE41E1C5FBCF}" type="slidenum">
              <a:rPr lang="en-US" altLang="ja-JP" smtClean="0"/>
              <a:pPr/>
              <a:t>98</a:t>
            </a:fld>
            <a:endParaRPr lang="en-US" altLang="ja-JP"/>
          </a:p>
        </p:txBody>
      </p:sp>
      <p:sp>
        <p:nvSpPr>
          <p:cNvPr id="5" name="タイトル 1"/>
          <p:cNvSpPr>
            <a:spLocks noGrp="1"/>
          </p:cNvSpPr>
          <p:nvPr>
            <p:ph type="title"/>
          </p:nvPr>
        </p:nvSpPr>
        <p:spPr>
          <a:xfrm>
            <a:off x="1403648" y="-20934"/>
            <a:ext cx="7655747" cy="692696"/>
          </a:xfrm>
        </p:spPr>
        <p:txBody>
          <a:bodyPr/>
          <a:lstStyle/>
          <a:p>
            <a:r>
              <a:rPr lang="en-US" altLang="ja-JP" sz="2400" b="0" dirty="0">
                <a:solidFill>
                  <a:schemeClr val="tx1"/>
                </a:solidFill>
                <a:latin typeface="Meiryo UI" panose="020B0604030504040204" pitchFamily="50" charset="-128"/>
                <a:ea typeface="Meiryo UI" panose="020B0604030504040204" pitchFamily="50" charset="-128"/>
              </a:rPr>
              <a:t/>
            </a:r>
            <a:br>
              <a:rPr lang="en-US" altLang="ja-JP" sz="2400" b="0" dirty="0">
                <a:solidFill>
                  <a:schemeClr val="tx1"/>
                </a:solidFill>
                <a:latin typeface="Meiryo UI" panose="020B0604030504040204" pitchFamily="50" charset="-128"/>
                <a:ea typeface="Meiryo UI" panose="020B0604030504040204" pitchFamily="50" charset="-128"/>
              </a:rPr>
            </a:br>
            <a:r>
              <a:rPr lang="en-US" altLang="ja-JP" sz="2400" b="0" dirty="0">
                <a:solidFill>
                  <a:schemeClr val="tx1"/>
                </a:solidFill>
                <a:latin typeface="Meiryo UI" panose="020B0604030504040204" pitchFamily="50" charset="-128"/>
                <a:ea typeface="Meiryo UI" panose="020B0604030504040204" pitchFamily="50" charset="-128"/>
              </a:rPr>
              <a:t>4.</a:t>
            </a:r>
            <a:r>
              <a:rPr lang="ja-JP" altLang="en-US" sz="2400" b="0" dirty="0">
                <a:solidFill>
                  <a:schemeClr val="tx1"/>
                </a:solidFill>
                <a:latin typeface="Meiryo UI" panose="020B0604030504040204" pitchFamily="50" charset="-128"/>
                <a:ea typeface="Meiryo UI" panose="020B0604030504040204" pitchFamily="50" charset="-128"/>
              </a:rPr>
              <a:t>データ共用型契約</a:t>
            </a:r>
            <a:r>
              <a:rPr lang="ja-JP" altLang="en-US" sz="2400" b="0" dirty="0">
                <a:latin typeface="Meiryo UI" panose="020B0604030504040204" pitchFamily="50" charset="-128"/>
                <a:ea typeface="Meiryo UI" panose="020B0604030504040204" pitchFamily="50" charset="-128"/>
              </a:rPr>
              <a:t>（</a:t>
            </a:r>
            <a:r>
              <a:rPr lang="en-US" altLang="ja-JP" sz="2400" b="0" dirty="0">
                <a:latin typeface="Meiryo UI" panose="020B0604030504040204" pitchFamily="50" charset="-128"/>
                <a:ea typeface="Meiryo UI" panose="020B0604030504040204" pitchFamily="50" charset="-128"/>
              </a:rPr>
              <a:t>PF</a:t>
            </a:r>
            <a:r>
              <a:rPr lang="ja-JP" altLang="en-US" sz="2400" b="0" dirty="0">
                <a:latin typeface="Meiryo UI" panose="020B0604030504040204" pitchFamily="50" charset="-128"/>
                <a:ea typeface="Meiryo UI" panose="020B0604030504040204" pitchFamily="50" charset="-128"/>
              </a:rPr>
              <a:t>を利用しデータ共用）③</a:t>
            </a:r>
            <a:r>
              <a:rPr lang="ja-JP" altLang="en-US" sz="2000" b="0" dirty="0"/>
              <a:t/>
            </a:r>
            <a:br>
              <a:rPr lang="ja-JP" altLang="en-US" sz="2000" b="0" dirty="0"/>
            </a:br>
            <a:endParaRPr kumimoji="1" lang="ja-JP" altLang="en-US" sz="1800" b="0" dirty="0"/>
          </a:p>
        </p:txBody>
      </p:sp>
      <p:grpSp>
        <p:nvGrpSpPr>
          <p:cNvPr id="6" name="グループ化 5"/>
          <p:cNvGrpSpPr/>
          <p:nvPr/>
        </p:nvGrpSpPr>
        <p:grpSpPr>
          <a:xfrm>
            <a:off x="107504" y="1068828"/>
            <a:ext cx="8877418" cy="5431896"/>
            <a:chOff x="1738031" y="397984"/>
            <a:chExt cx="8849975" cy="6291514"/>
          </a:xfrm>
        </p:grpSpPr>
        <p:pic>
          <p:nvPicPr>
            <p:cNvPr id="7" name="図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123716" y="1961528"/>
              <a:ext cx="3028593" cy="1916221"/>
            </a:xfrm>
            <a:prstGeom prst="rect">
              <a:avLst/>
            </a:prstGeom>
          </p:spPr>
        </p:pic>
        <p:sp>
          <p:nvSpPr>
            <p:cNvPr id="8" name="U ターン矢印 7"/>
            <p:cNvSpPr/>
            <p:nvPr/>
          </p:nvSpPr>
          <p:spPr>
            <a:xfrm rot="10800000">
              <a:off x="3459235" y="2986658"/>
              <a:ext cx="5240332" cy="753851"/>
            </a:xfrm>
            <a:prstGeom prst="uturnArrow">
              <a:avLst>
                <a:gd name="adj1" fmla="val 25000"/>
                <a:gd name="adj2" fmla="val 6119"/>
                <a:gd name="adj3" fmla="val 43763"/>
                <a:gd name="adj4" fmla="val 7489"/>
                <a:gd name="adj5" fmla="val 68433"/>
              </a:avLst>
            </a:prstGeom>
            <a:solidFill>
              <a:schemeClr val="bg1">
                <a:lumMod val="75000"/>
              </a:schemeClr>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9" name="正方形/長方形 8"/>
            <p:cNvSpPr/>
            <p:nvPr/>
          </p:nvSpPr>
          <p:spPr>
            <a:xfrm>
              <a:off x="1884057" y="397984"/>
              <a:ext cx="8595953" cy="748615"/>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ユーザー</a:t>
              </a:r>
              <a:r>
                <a:rPr lang="ja-JP" altLang="en-US" dirty="0">
                  <a:latin typeface="Meiryo UI" panose="020B0604030504040204" pitchFamily="50" charset="-128"/>
                  <a:ea typeface="Meiryo UI" panose="020B0604030504040204" pitchFamily="50" charset="-128"/>
                </a:rPr>
                <a:t>がデータを送り、</a:t>
              </a:r>
              <a:r>
                <a:rPr lang="ja-JP" altLang="en-US" b="1" dirty="0">
                  <a:latin typeface="Meiryo UI" panose="020B0604030504040204" pitchFamily="50" charset="-128"/>
                  <a:ea typeface="Meiryo UI" panose="020B0604030504040204" pitchFamily="50" charset="-128"/>
                </a:rPr>
                <a:t>サービス提供者</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が</a:t>
              </a:r>
              <a:r>
                <a:rPr lang="en-US" altLang="ja-JP" u="sng" dirty="0">
                  <a:latin typeface="Meiryo UI" panose="020B0604030504040204" pitchFamily="50" charset="-128"/>
                  <a:ea typeface="Meiryo UI" panose="020B0604030504040204" pitchFamily="50" charset="-128"/>
                </a:rPr>
                <a:t>AI</a:t>
              </a:r>
              <a:r>
                <a:rPr lang="ja-JP" altLang="en-US" u="sng" dirty="0">
                  <a:latin typeface="Meiryo UI" panose="020B0604030504040204" pitchFamily="50" charset="-128"/>
                  <a:ea typeface="Meiryo UI" panose="020B0604030504040204" pitchFamily="50" charset="-128"/>
                </a:rPr>
                <a:t>サービスを提供する類型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AI</a:t>
              </a:r>
              <a:r>
                <a:rPr lang="ja-JP" altLang="en-US" dirty="0">
                  <a:latin typeface="Meiryo UI" panose="020B0604030504040204" pitchFamily="50" charset="-128"/>
                  <a:ea typeface="Meiryo UI" panose="020B0604030504040204" pitchFamily="50" charset="-128"/>
                </a:rPr>
                <a:t>サービスはクラウド上で実行される場合が多い</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pic>
          <p:nvPicPr>
            <p:cNvPr id="10" name="Picture 3" descr="C:\Users\nishitania\AppData\Local\Microsoft\Windows\Temporary Internet Files\Content.IE5\BGAIDNLU\large-Abstract-person-66.6-10974[1].gif"/>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419695" y="1914078"/>
              <a:ext cx="698542" cy="105606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954567" y="1430823"/>
              <a:ext cx="1267571" cy="392131"/>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ユーザー企業</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8726737" y="1271672"/>
              <a:ext cx="1861269" cy="641670"/>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サービス</a:t>
              </a:r>
              <a:r>
                <a:rPr lang="ja-JP" altLang="en-US" sz="1600" dirty="0">
                  <a:latin typeface="メイリオ" panose="020B0604030504040204" pitchFamily="50" charset="-128"/>
                  <a:ea typeface="メイリオ" panose="020B0604030504040204" pitchFamily="50" charset="-128"/>
                </a:rPr>
                <a:t>提供者</a:t>
              </a:r>
              <a:endParaRPr lang="en-US" altLang="ja-JP" sz="16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プラットフォーマー</a:t>
              </a:r>
              <a:endParaRPr lang="en-US" altLang="ja-JP" sz="1400" dirty="0">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3663316" y="2276179"/>
              <a:ext cx="3046183" cy="188996"/>
              <a:chOff x="2825816" y="5034470"/>
              <a:chExt cx="964330" cy="216001"/>
            </a:xfrm>
          </p:grpSpPr>
          <p:sp>
            <p:nvSpPr>
              <p:cNvPr id="29" name="二等辺三角形 28"/>
              <p:cNvSpPr/>
              <p:nvPr/>
            </p:nvSpPr>
            <p:spPr>
              <a:xfrm rot="16200000" flipV="1">
                <a:off x="3462280" y="5097471"/>
                <a:ext cx="216000" cy="90000"/>
              </a:xfrm>
              <a:prstGeom prst="triangle">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30" name="二等辺三角形 29"/>
              <p:cNvSpPr/>
              <p:nvPr/>
            </p:nvSpPr>
            <p:spPr>
              <a:xfrm rot="16200000" flipV="1">
                <a:off x="3112548" y="5097470"/>
                <a:ext cx="216000" cy="90000"/>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31" name="二等辺三角形 30"/>
              <p:cNvSpPr/>
              <p:nvPr/>
            </p:nvSpPr>
            <p:spPr>
              <a:xfrm rot="16200000" flipV="1">
                <a:off x="3637146" y="5097471"/>
                <a:ext cx="216000" cy="90000"/>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32" name="二等辺三角形 31"/>
              <p:cNvSpPr/>
              <p:nvPr/>
            </p:nvSpPr>
            <p:spPr>
              <a:xfrm rot="16200000" flipV="1">
                <a:off x="3287414" y="5097471"/>
                <a:ext cx="216000" cy="90000"/>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33" name="二等辺三角形 32"/>
              <p:cNvSpPr/>
              <p:nvPr/>
            </p:nvSpPr>
            <p:spPr>
              <a:xfrm rot="16200000" flipV="1">
                <a:off x="2937682" y="5097470"/>
                <a:ext cx="216000" cy="90000"/>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34" name="二等辺三角形 33"/>
              <p:cNvSpPr/>
              <p:nvPr/>
            </p:nvSpPr>
            <p:spPr>
              <a:xfrm rot="16200000" flipV="1">
                <a:off x="2762816" y="5097470"/>
                <a:ext cx="216000" cy="90000"/>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grpSp>
        <p:pic>
          <p:nvPicPr>
            <p:cNvPr id="14" name="Picture 2" descr="FLシリーズ"/>
            <p:cNvPicPr>
              <a:picLocks noChangeAspect="1" noChangeArrowheads="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1950292" y="1913342"/>
              <a:ext cx="1379534" cy="57007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586" y="2574344"/>
              <a:ext cx="968772" cy="968771"/>
            </a:xfrm>
            <a:prstGeom prst="rect">
              <a:avLst/>
            </a:prstGeom>
          </p:spPr>
        </p:pic>
        <p:sp>
          <p:nvSpPr>
            <p:cNvPr id="16" name="正方形/長方形 15"/>
            <p:cNvSpPr/>
            <p:nvPr/>
          </p:nvSpPr>
          <p:spPr>
            <a:xfrm>
              <a:off x="2918648" y="2637372"/>
              <a:ext cx="1466441" cy="576499"/>
            </a:xfrm>
            <a:prstGeom prst="rect">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30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サービス</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lnSpc>
                  <a:spcPct val="130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警告</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正方形/長方形 16"/>
            <p:cNvSpPr/>
            <p:nvPr/>
          </p:nvSpPr>
          <p:spPr>
            <a:xfrm>
              <a:off x="3384898" y="1870846"/>
              <a:ext cx="1728003" cy="392131"/>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ログデータ</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等</a:t>
              </a:r>
              <a:endParaRPr lang="en-US" altLang="ja-JP" sz="1600" dirty="0">
                <a:latin typeface="メイリオ" panose="020B0604030504040204" pitchFamily="50" charset="-128"/>
                <a:ea typeface="メイリオ" panose="020B0604030504040204" pitchFamily="50" charset="-128"/>
              </a:endParaRPr>
            </a:p>
          </p:txBody>
        </p:sp>
        <p:sp>
          <p:nvSpPr>
            <p:cNvPr id="18" name="ホームベース 17"/>
            <p:cNvSpPr/>
            <p:nvPr/>
          </p:nvSpPr>
          <p:spPr>
            <a:xfrm flipH="1">
              <a:off x="7679800" y="3497914"/>
              <a:ext cx="1237056" cy="432048"/>
            </a:xfrm>
            <a:prstGeom prst="homePlate">
              <a:avLst>
                <a:gd name="adj" fmla="val 70399"/>
              </a:avLst>
            </a:prstGeom>
            <a:solidFill>
              <a:schemeClr val="tx2">
                <a:lumMod val="20000"/>
                <a:lumOff val="80000"/>
              </a:schemeClr>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600" dirty="0">
                  <a:latin typeface="Meiryo UI" panose="020B0604030504040204" pitchFamily="50" charset="-128"/>
                  <a:ea typeface="Meiryo UI" panose="020B0604030504040204" pitchFamily="50" charset="-128"/>
                </a:rPr>
                <a:t>AI </a:t>
              </a:r>
              <a:r>
                <a:rPr lang="ja-JP" altLang="en-US" sz="1600" dirty="0">
                  <a:latin typeface="Meiryo UI" panose="020B0604030504040204" pitchFamily="50" charset="-128"/>
                  <a:ea typeface="Meiryo UI" panose="020B0604030504040204" pitchFamily="50" charset="-128"/>
                </a:rPr>
                <a:t>出力</a:t>
              </a:r>
            </a:p>
          </p:txBody>
        </p:sp>
        <p:sp>
          <p:nvSpPr>
            <p:cNvPr id="19" name="正方形/長方形 18"/>
            <p:cNvSpPr/>
            <p:nvPr/>
          </p:nvSpPr>
          <p:spPr>
            <a:xfrm>
              <a:off x="1738031" y="3937902"/>
              <a:ext cx="8707739" cy="1390286"/>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サービス例</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既存の学習済モデルを特定のユーザーのニーズに合致するようにカスタマイズ</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学習済モデルを利用して別のサービスを提供</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学習済モデルを通してユーザーデータを解析の上、コンサルサービスの提供</a:t>
              </a:r>
              <a:endParaRPr lang="en-US" altLang="ja-JP" dirty="0">
                <a:latin typeface="Meiryo UI" panose="020B0604030504040204" pitchFamily="50" charset="-128"/>
                <a:ea typeface="Meiryo UI" panose="020B0604030504040204" pitchFamily="50" charset="-128"/>
              </a:endParaRPr>
            </a:p>
          </p:txBody>
        </p:sp>
        <p:pic>
          <p:nvPicPr>
            <p:cNvPr id="20" name="Picture 3"/>
            <p:cNvPicPr>
              <a:picLocks noChangeAspect="1" noChangeArrowheads="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230767" y="1980345"/>
              <a:ext cx="942781" cy="792356"/>
            </a:xfrm>
            <a:prstGeom prst="rect">
              <a:avLst/>
            </a:prstGeom>
            <a:noFill/>
            <a:ln w="9525">
              <a:noFill/>
              <a:miter lim="800000"/>
              <a:headEnd/>
              <a:tailEnd/>
            </a:ln>
          </p:spPr>
        </p:pic>
        <p:sp>
          <p:nvSpPr>
            <p:cNvPr id="21" name="テキスト ボックス 20"/>
            <p:cNvSpPr txBox="1"/>
            <p:nvPr/>
          </p:nvSpPr>
          <p:spPr>
            <a:xfrm>
              <a:off x="8095128" y="2794427"/>
              <a:ext cx="1324567" cy="356484"/>
            </a:xfrm>
            <a:prstGeom prst="rect">
              <a:avLst/>
            </a:prstGeom>
            <a:noFill/>
          </p:spPr>
          <p:txBody>
            <a:bodyPr wrap="square" rtlCol="0">
              <a:spAutoFit/>
            </a:bodyPr>
            <a:lstStyle/>
            <a:p>
              <a:r>
                <a:rPr lang="ja-JP" altLang="en-US" sz="1400" u="sng"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メイリオ" panose="020B0604030504040204" pitchFamily="50" charset="-128"/>
                </a:rPr>
                <a:t>学習済モデル</a:t>
              </a:r>
              <a:endParaRPr lang="en-US" altLang="ja-JP" sz="1400" u="sng"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左右矢印 21"/>
            <p:cNvSpPr/>
            <p:nvPr/>
          </p:nvSpPr>
          <p:spPr>
            <a:xfrm flipV="1">
              <a:off x="3536737" y="1506832"/>
              <a:ext cx="4774431" cy="346356"/>
            </a:xfrm>
            <a:prstGeom prst="leftRightArrow">
              <a:avLst/>
            </a:prstGeom>
            <a:solidFill>
              <a:schemeClr val="tx1"/>
            </a:solidFill>
            <a:ln w="28575">
              <a:solidFill>
                <a:schemeClr val="accent3"/>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23" name="メモ 22"/>
            <p:cNvSpPr/>
            <p:nvPr/>
          </p:nvSpPr>
          <p:spPr>
            <a:xfrm>
              <a:off x="5047440" y="1465327"/>
              <a:ext cx="1292121" cy="558739"/>
            </a:xfrm>
            <a:prstGeom prst="foldedCorner">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16000" rtlCol="0" anchor="ctr"/>
            <a:lstStyle/>
            <a:p>
              <a:pPr algn="ctr"/>
              <a:r>
                <a:rPr lang="ja-JP" altLang="en-US" sz="14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利用規約</a:t>
              </a:r>
            </a:p>
          </p:txBody>
        </p:sp>
        <p:sp>
          <p:nvSpPr>
            <p:cNvPr id="24" name="二等辺三角形 23"/>
            <p:cNvSpPr/>
            <p:nvPr/>
          </p:nvSpPr>
          <p:spPr>
            <a:xfrm rot="16200000" flipV="1">
              <a:off x="7726042" y="2264455"/>
              <a:ext cx="188995" cy="284297"/>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sp>
          <p:nvSpPr>
            <p:cNvPr id="25" name="角丸四角形 24"/>
            <p:cNvSpPr/>
            <p:nvPr/>
          </p:nvSpPr>
          <p:spPr>
            <a:xfrm>
              <a:off x="1893258" y="5411832"/>
              <a:ext cx="8647963" cy="1277666"/>
            </a:xfrm>
            <a:prstGeom prst="roundRect">
              <a:avLst>
                <a:gd name="adj" fmla="val 3414"/>
              </a:avLst>
            </a:prstGeom>
            <a:solidFill>
              <a:schemeClr val="bg1"/>
            </a:solidFill>
            <a:ln w="28575">
              <a:solidFill>
                <a:schemeClr val="tx1">
                  <a:lumMod val="85000"/>
                  <a:lumOff val="1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契約上考慮すべきポイントは、実質的には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開発契約と同じであるが、</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定型の規約が用意されていることが多く、各条項について交渉の機会がない</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全社的に契約内容に縛られるため、利用規約を確認すべき！</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円柱 25"/>
            <p:cNvSpPr/>
            <p:nvPr/>
          </p:nvSpPr>
          <p:spPr>
            <a:xfrm>
              <a:off x="5518754" y="2056691"/>
              <a:ext cx="952879" cy="861538"/>
            </a:xfrm>
            <a:prstGeom prst="can">
              <a:avLst>
                <a:gd name="adj" fmla="val 19824"/>
              </a:avLst>
            </a:prstGeom>
            <a:ln/>
          </p:spPr>
          <p:style>
            <a:lnRef idx="2">
              <a:schemeClr val="dk1"/>
            </a:lnRef>
            <a:fillRef idx="1">
              <a:schemeClr val="lt1"/>
            </a:fillRef>
            <a:effectRef idx="0">
              <a:schemeClr val="dk1"/>
            </a:effectRef>
            <a:fontRef idx="minor">
              <a:schemeClr val="dk1"/>
            </a:fontRef>
          </p:style>
          <p:txBody>
            <a:bodyPr tIns="46800" bIns="0" rtlCol="0" anchor="b" anchorCtr="0"/>
            <a:lstStyle/>
            <a:p>
              <a:pPr algn="ctr">
                <a:lnSpc>
                  <a:spcPct val="130000"/>
                </a:lnSpc>
              </a:pP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ローチャート : 書類 4"/>
            <p:cNvSpPr/>
            <p:nvPr/>
          </p:nvSpPr>
          <p:spPr>
            <a:xfrm>
              <a:off x="5638697" y="2506754"/>
              <a:ext cx="1086673" cy="598117"/>
            </a:xfrm>
            <a:prstGeom prst="flowChartDocument">
              <a:avLst/>
            </a:prstGeom>
            <a:solidFill>
              <a:schemeClr val="bg1"/>
            </a:solidFill>
            <a:ln w="63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データ</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二等辺三角形 27"/>
            <p:cNvSpPr/>
            <p:nvPr/>
          </p:nvSpPr>
          <p:spPr>
            <a:xfrm rot="16200000" flipV="1">
              <a:off x="7173665" y="2264455"/>
              <a:ext cx="188995" cy="284297"/>
            </a:xfrm>
            <a:prstGeom prst="triangle">
              <a:avLst/>
            </a:prstGeom>
            <a:solidFill>
              <a:schemeClr val="tx2">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ea typeface="メイリオ" panose="020B0604030504040204" pitchFamily="50" charset="-128"/>
              </a:endParaRPr>
            </a:p>
          </p:txBody>
        </p:sp>
      </p:grpSp>
      <p:sp>
        <p:nvSpPr>
          <p:cNvPr id="35" name="タイトル 1"/>
          <p:cNvSpPr txBox="1">
            <a:spLocks/>
          </p:cNvSpPr>
          <p:nvPr/>
        </p:nvSpPr>
        <p:spPr bwMode="auto">
          <a:xfrm>
            <a:off x="1576955" y="665145"/>
            <a:ext cx="6120680" cy="40304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noAutofit/>
          </a:bodyPr>
          <a:lstStyle>
            <a:lvl1pPr algn="ctr" defTabSz="914400" rtl="0" eaLnBrk="1" fontAlgn="base" latinLnBrk="0" hangingPunct="1">
              <a:lnSpc>
                <a:spcPct val="100000"/>
              </a:lnSpc>
              <a:spcBef>
                <a:spcPct val="0"/>
              </a:spcBef>
              <a:spcAft>
                <a:spcPct val="0"/>
              </a:spcAft>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2pPr>
            <a:lvl3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3pPr>
            <a:lvl4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4pPr>
            <a:lvl5pPr algn="l" rtl="0" eaLnBrk="0" fontAlgn="base" hangingPunct="0">
              <a:spcBef>
                <a:spcPct val="0"/>
              </a:spcBef>
              <a:spcAft>
                <a:spcPct val="0"/>
              </a:spcAft>
              <a:defRPr kumimoji="1" sz="3400">
                <a:solidFill>
                  <a:schemeClr val="tx2"/>
                </a:solidFill>
                <a:latin typeface="Meiryo UI" pitchFamily="50" charset="-128"/>
                <a:ea typeface="Meiryo UI" pitchFamily="50" charset="-128"/>
                <a:cs typeface="Meiryo UI" pitchFamily="50" charset="-128"/>
              </a:defRPr>
            </a:lvl5pPr>
            <a:lvl6pPr marL="457200" algn="l" rtl="0" fontAlgn="base">
              <a:spcBef>
                <a:spcPct val="0"/>
              </a:spcBef>
              <a:spcAft>
                <a:spcPct val="0"/>
              </a:spcAft>
              <a:defRPr kumimoji="1" sz="3400">
                <a:solidFill>
                  <a:schemeClr val="tx2"/>
                </a:solidFill>
                <a:latin typeface="Arial" charset="0"/>
                <a:ea typeface="ＭＳ Ｐゴシック" pitchFamily="50" charset="-128"/>
              </a:defRPr>
            </a:lvl6pPr>
            <a:lvl7pPr marL="914400" algn="l" rtl="0" fontAlgn="base">
              <a:spcBef>
                <a:spcPct val="0"/>
              </a:spcBef>
              <a:spcAft>
                <a:spcPct val="0"/>
              </a:spcAft>
              <a:defRPr kumimoji="1" sz="3400">
                <a:solidFill>
                  <a:schemeClr val="tx2"/>
                </a:solidFill>
                <a:latin typeface="Arial" charset="0"/>
                <a:ea typeface="ＭＳ Ｐゴシック" pitchFamily="50" charset="-128"/>
              </a:defRPr>
            </a:lvl7pPr>
            <a:lvl8pPr marL="1371600" algn="l" rtl="0" fontAlgn="base">
              <a:spcBef>
                <a:spcPct val="0"/>
              </a:spcBef>
              <a:spcAft>
                <a:spcPct val="0"/>
              </a:spcAft>
              <a:defRPr kumimoji="1" sz="3400">
                <a:solidFill>
                  <a:schemeClr val="tx2"/>
                </a:solidFill>
                <a:latin typeface="Arial" charset="0"/>
                <a:ea typeface="ＭＳ Ｐゴシック" pitchFamily="50" charset="-128"/>
              </a:defRPr>
            </a:lvl8pPr>
            <a:lvl9pPr marL="1828800" algn="l" rtl="0" fontAlgn="base">
              <a:spcBef>
                <a:spcPct val="0"/>
              </a:spcBef>
              <a:spcAft>
                <a:spcPct val="0"/>
              </a:spcAft>
              <a:defRPr kumimoji="1" sz="3400">
                <a:solidFill>
                  <a:schemeClr val="tx2"/>
                </a:solidFill>
                <a:latin typeface="Arial" charset="0"/>
                <a:ea typeface="ＭＳ Ｐゴシック" pitchFamily="50" charset="-128"/>
              </a:defRPr>
            </a:lvl9pPr>
          </a:lstStyle>
          <a:p>
            <a:r>
              <a:rPr lang="ja-JP" altLang="en-US" sz="2000" dirty="0">
                <a:solidFill>
                  <a:schemeClr val="tx1"/>
                </a:solidFill>
              </a:rPr>
              <a:t>データ共用型契約（</a:t>
            </a:r>
            <a:r>
              <a:rPr lang="en-US" altLang="ja-JP" sz="2000" dirty="0">
                <a:solidFill>
                  <a:schemeClr val="tx1"/>
                </a:solidFill>
              </a:rPr>
              <a:t>AI</a:t>
            </a:r>
            <a:r>
              <a:rPr lang="ja-JP" altLang="en-US" sz="2000" dirty="0">
                <a:solidFill>
                  <a:schemeClr val="tx1"/>
                </a:solidFill>
              </a:rPr>
              <a:t>利用規約）</a:t>
            </a:r>
            <a:endParaRPr lang="ja-JP" altLang="en-US" dirty="0">
              <a:solidFill>
                <a:schemeClr val="tx1"/>
              </a:solidFill>
            </a:endParaRPr>
          </a:p>
        </p:txBody>
      </p:sp>
      <p:sp>
        <p:nvSpPr>
          <p:cNvPr id="3" name="正方形/長方形 2"/>
          <p:cNvSpPr/>
          <p:nvPr/>
        </p:nvSpPr>
        <p:spPr>
          <a:xfrm>
            <a:off x="12638" y="6645439"/>
            <a:ext cx="7947140" cy="276999"/>
          </a:xfrm>
          <a:prstGeom prst="rect">
            <a:avLst/>
          </a:prstGeom>
        </p:spPr>
        <p:txBody>
          <a:bodyPr wrap="square">
            <a:spAutoFit/>
          </a:bodyPr>
          <a:lstStyle/>
          <a:p>
            <a:pPr lvl="0"/>
            <a:r>
              <a:rPr lang="ja-JP" altLang="en-US" sz="1200" dirty="0">
                <a:solidFill>
                  <a:srgbClr val="000000"/>
                </a:solidFill>
                <a:latin typeface="Meiryo UI" panose="020B0604030504040204" pitchFamily="50" charset="-128"/>
                <a:ea typeface="Meiryo UI" panose="020B0604030504040204" pitchFamily="50" charset="-128"/>
              </a:rPr>
              <a:t>参考資料：「</a:t>
            </a:r>
            <a:r>
              <a:rPr lang="en-US" altLang="ja-JP" sz="1200" dirty="0">
                <a:solidFill>
                  <a:srgbClr val="000000"/>
                </a:solidFill>
                <a:latin typeface="Meiryo UI" panose="020B0604030504040204" pitchFamily="50" charset="-128"/>
                <a:ea typeface="Meiryo UI" panose="020B0604030504040204" pitchFamily="50" charset="-128"/>
              </a:rPr>
              <a:t>AI</a:t>
            </a:r>
            <a:r>
              <a:rPr lang="ja-JP" altLang="en-US" sz="1200" dirty="0">
                <a:solidFill>
                  <a:srgbClr val="000000"/>
                </a:solidFill>
                <a:latin typeface="Meiryo UI" panose="020B0604030504040204" pitchFamily="50" charset="-128"/>
                <a:ea typeface="Meiryo UI" panose="020B0604030504040204" pitchFamily="50" charset="-128"/>
              </a:rPr>
              <a:t>・データの利用に関する契約ガイドライン</a:t>
            </a:r>
            <a:r>
              <a:rPr lang="en-US" altLang="ja-JP" sz="1200" dirty="0">
                <a:solidFill>
                  <a:srgbClr val="000000"/>
                </a:solidFill>
                <a:latin typeface="Meiryo UI" panose="020B0604030504040204" pitchFamily="50" charset="-128"/>
                <a:ea typeface="Meiryo UI" panose="020B0604030504040204" pitchFamily="50" charset="-128"/>
              </a:rPr>
              <a:t>1.1</a:t>
            </a:r>
            <a:r>
              <a:rPr lang="ja-JP" altLang="en-US" sz="1200" dirty="0">
                <a:solidFill>
                  <a:srgbClr val="000000"/>
                </a:solidFill>
                <a:latin typeface="Meiryo UI" panose="020B0604030504040204" pitchFamily="50" charset="-128"/>
                <a:ea typeface="Meiryo UI" panose="020B0604030504040204" pitchFamily="50" charset="-128"/>
              </a:rPr>
              <a:t>版</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データ編</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」、経済産業省、令和元年</a:t>
            </a:r>
            <a:r>
              <a:rPr lang="en-US" altLang="ja-JP" sz="1200" dirty="0">
                <a:solidFill>
                  <a:srgbClr val="000000"/>
                </a:solidFill>
                <a:latin typeface="Meiryo UI" panose="020B0604030504040204" pitchFamily="50" charset="-128"/>
                <a:ea typeface="Meiryo UI" panose="020B0604030504040204" pitchFamily="50" charset="-128"/>
              </a:rPr>
              <a:t>(2019</a:t>
            </a:r>
            <a:r>
              <a:rPr lang="ja-JP" altLang="en-US" sz="1200" dirty="0">
                <a:solidFill>
                  <a:srgbClr val="000000"/>
                </a:solidFill>
                <a:latin typeface="Meiryo UI" panose="020B0604030504040204" pitchFamily="50" charset="-128"/>
                <a:ea typeface="Meiryo UI" panose="020B0604030504040204" pitchFamily="50" charset="-128"/>
              </a:rPr>
              <a:t>年</a:t>
            </a:r>
            <a:r>
              <a:rPr lang="en-US" altLang="ja-JP" sz="1200" dirty="0">
                <a:solidFill>
                  <a:srgbClr val="000000"/>
                </a:solidFill>
                <a:latin typeface="Meiryo UI" panose="020B0604030504040204" pitchFamily="50" charset="-128"/>
                <a:ea typeface="Meiryo UI" panose="020B0604030504040204" pitchFamily="50" charset="-128"/>
              </a:rPr>
              <a:t>)12</a:t>
            </a:r>
            <a:r>
              <a:rPr lang="ja-JP" altLang="en-US" sz="1200" dirty="0">
                <a:solidFill>
                  <a:srgbClr val="000000"/>
                </a:solidFill>
                <a:latin typeface="Meiryo UI" panose="020B0604030504040204" pitchFamily="50" charset="-128"/>
                <a:ea typeface="Meiryo UI" panose="020B0604030504040204" pitchFamily="50" charset="-128"/>
              </a:rPr>
              <a:t>月</a:t>
            </a:r>
          </a:p>
        </p:txBody>
      </p:sp>
    </p:spTree>
    <p:extLst>
      <p:ext uri="{BB962C8B-B14F-4D97-AF65-F5344CB8AC3E}">
        <p14:creationId xmlns:p14="http://schemas.microsoft.com/office/powerpoint/2010/main" val="3518621269"/>
      </p:ext>
    </p:extLst>
  </p:cSld>
  <p:clrMapOvr>
    <a:masterClrMapping/>
  </p:clrMapOvr>
</p:sld>
</file>

<file path=ppt/theme/theme1.xml><?xml version="1.0" encoding="utf-8"?>
<a:theme xmlns:a="http://schemas.openxmlformats.org/drawingml/2006/main" name="デザインの設定">
  <a:themeElements>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デザインの設定">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18055</Words>
  <Application>Microsoft Office PowerPoint</Application>
  <PresentationFormat>画面に合わせる (4:3)</PresentationFormat>
  <Paragraphs>2406</Paragraphs>
  <Slides>106</Slides>
  <Notes>98</Notes>
  <HiddenSlides>0</HiddenSlides>
  <MMClips>0</MMClips>
  <ScaleCrop>false</ScaleCrop>
  <HeadingPairs>
    <vt:vector size="4" baseType="variant">
      <vt:variant>
        <vt:lpstr>テーマ</vt:lpstr>
      </vt:variant>
      <vt:variant>
        <vt:i4>2</vt:i4>
      </vt:variant>
      <vt:variant>
        <vt:lpstr>スライド タイトル</vt:lpstr>
      </vt:variant>
      <vt:variant>
        <vt:i4>106</vt:i4>
      </vt:variant>
    </vt:vector>
  </HeadingPairs>
  <TitlesOfParts>
    <vt:vector size="108" baseType="lpstr">
      <vt:lpstr>デザインの設定</vt:lpstr>
      <vt:lpstr>1_デザインの設定</vt:lpstr>
      <vt:lpstr>データ利活用に関わるオープンイノベーションにおける契約事例</vt:lpstr>
      <vt:lpstr>　目次（１／３）</vt:lpstr>
      <vt:lpstr>　目次（２／３）</vt:lpstr>
      <vt:lpstr>　目次（３／３）</vt:lpstr>
      <vt:lpstr>はじめに</vt:lpstr>
      <vt:lpstr>はじめに（１／２）</vt:lpstr>
      <vt:lpstr>はじめに（２／２）</vt:lpstr>
      <vt:lpstr>2019年度ライセンス第１委員会第１小委員会のメンバー</vt:lpstr>
      <vt:lpstr>第１章　概要</vt:lpstr>
      <vt:lpstr>１．目的</vt:lpstr>
      <vt:lpstr>２．データ利活用に関わるオープンイノベーション</vt:lpstr>
      <vt:lpstr>３．知財取扱いの交渉における留意点</vt:lpstr>
      <vt:lpstr>４．契約事例の使い方</vt:lpstr>
      <vt:lpstr>５．契約事例（第2章）のスライド構成</vt:lpstr>
      <vt:lpstr>６．知財取扱フレームワーク</vt:lpstr>
      <vt:lpstr>(参考)　AIに関する用語集</vt:lpstr>
      <vt:lpstr>(参考) データ契約の法的な基礎知識</vt:lpstr>
      <vt:lpstr>(参考) 提供、創出、派生データの説明</vt:lpstr>
      <vt:lpstr>(参考) データの利用条件の観点</vt:lpstr>
      <vt:lpstr>第２章　契約事例</vt:lpstr>
      <vt:lpstr>事例（１）~事例（４）の概要</vt:lpstr>
      <vt:lpstr>各事例の模擬交渉上の争点の概要</vt:lpstr>
      <vt:lpstr>事例（１） データ提供・AI活用事例 ベンチャー協業（機械翻訳）　 </vt:lpstr>
      <vt:lpstr>事例（１）協業の背景</vt:lpstr>
      <vt:lpstr>仮想交渉ケース1-1 （B1社が学習済みモデル作成） </vt:lpstr>
      <vt:lpstr>協業事前分析</vt:lpstr>
      <vt:lpstr>協業条件</vt:lpstr>
      <vt:lpstr>交渉サマリー（交渉の争点と結果）</vt:lpstr>
      <vt:lpstr>交渉の争点と方針(A1社視点)</vt:lpstr>
      <vt:lpstr>交渉経緯</vt:lpstr>
      <vt:lpstr>交渉結果</vt:lpstr>
      <vt:lpstr>考察１</vt:lpstr>
      <vt:lpstr>(参考)学習済みモデルの知財取扱い</vt:lpstr>
      <vt:lpstr>考察２</vt:lpstr>
      <vt:lpstr>(参考) 知財取扱フレームワーク詳細</vt:lpstr>
      <vt:lpstr>仮想交渉ケース1-2 （A1社、B1社それぞれが学習済みモデル作成） </vt:lpstr>
      <vt:lpstr>協業事前分析</vt:lpstr>
      <vt:lpstr>協業条件案１（両社で技術交流）-A1社提案　　</vt:lpstr>
      <vt:lpstr>協業条件案２(B1社の学習用プログラム利用)-B1社 提案　　　　　　　　　　　 　　　　</vt:lpstr>
      <vt:lpstr>ケース1-2　交渉サマリー（交渉の争点と結果）</vt:lpstr>
      <vt:lpstr>交渉の争点と方針(A1社視点)</vt:lpstr>
      <vt:lpstr>交渉経緯</vt:lpstr>
      <vt:lpstr>交渉結果</vt:lpstr>
      <vt:lpstr>考察</vt:lpstr>
      <vt:lpstr>事例（１）総括</vt:lpstr>
      <vt:lpstr>事例（２）データ創出事例　 異業種協業（無人店舗） </vt:lpstr>
      <vt:lpstr>事例（２）協業の背景</vt:lpstr>
      <vt:lpstr>仮想交渉ケース２-1 （IoT技術によるコンビニ運営の省力化検討） </vt:lpstr>
      <vt:lpstr>協業事前分析　</vt:lpstr>
      <vt:lpstr>協業条件</vt:lpstr>
      <vt:lpstr>交渉サマリー（交渉の争点と結果）</vt:lpstr>
      <vt:lpstr>交渉の争点と方針 (B2社視点)</vt:lpstr>
      <vt:lpstr>交渉経緯</vt:lpstr>
      <vt:lpstr>交渉結果</vt:lpstr>
      <vt:lpstr>考察１</vt:lpstr>
      <vt:lpstr>(参考) 創出データの取扱い</vt:lpstr>
      <vt:lpstr>考察２</vt:lpstr>
      <vt:lpstr>(参考) 知財成果取扱フレームワーク詳細</vt:lpstr>
      <vt:lpstr>仮想交渉ケース２-２ （創出データおよび提供データと連携した無人店舗の実現）</vt:lpstr>
      <vt:lpstr>協業事前分析</vt:lpstr>
      <vt:lpstr>協業条件</vt:lpstr>
      <vt:lpstr>交渉サマリー（交渉の争点と結果）</vt:lpstr>
      <vt:lpstr>交渉の争点と方針（B2社視点）</vt:lpstr>
      <vt:lpstr>交渉経緯</vt:lpstr>
      <vt:lpstr>交渉結果</vt:lpstr>
      <vt:lpstr>考察</vt:lpstr>
      <vt:lpstr>(参考）知財取扱フレームワーク詳細(1/2)</vt:lpstr>
      <vt:lpstr>(参考）知財取扱フレームワーク詳細(2/2)</vt:lpstr>
      <vt:lpstr>事例（２）総括</vt:lpstr>
      <vt:lpstr>第３章　考察</vt:lpstr>
      <vt:lpstr>シチュエーションの違いによる交渉結果への影響</vt:lpstr>
      <vt:lpstr>シチュエーションの違いによる交渉結果への影響</vt:lpstr>
      <vt:lpstr>その他知財取扱いに与える影響因子に関する考察</vt:lpstr>
      <vt:lpstr>その他知財取扱いに与える影響因子に関する考察</vt:lpstr>
      <vt:lpstr>その他知財取扱いに与える影響因子に関する考察</vt:lpstr>
      <vt:lpstr>交渉の基本スタンス</vt:lpstr>
      <vt:lpstr>補足資料</vt:lpstr>
      <vt:lpstr>（１）データの取扱い</vt:lpstr>
      <vt:lpstr>目次</vt:lpstr>
      <vt:lpstr>1.データ契約の法的な基礎知識①</vt:lpstr>
      <vt:lpstr>1.データ契約の法的な基礎知識②</vt:lpstr>
      <vt:lpstr>1.データ契約の法的な基礎知識③</vt:lpstr>
      <vt:lpstr>1.データ契約の法的な基礎知識④　-契約類型-</vt:lpstr>
      <vt:lpstr>1.データ契約の法的な基礎知識④　-契約類型-</vt:lpstr>
      <vt:lpstr>2.データ提供型契約（一方当事者から他方当事者へのデータ提供）①</vt:lpstr>
      <vt:lpstr>2.データ提供型契約（一方当事者から他方当事者へのデータ提供）② 　　　　ー主な法的論点　i　ー</vt:lpstr>
      <vt:lpstr>2.データ提供型契約（一方当事者から他方当事者へのデータ提供）③ 　　　　ー主な法的論点　ii　ー</vt:lpstr>
      <vt:lpstr>2.データ提供型契約（一方当事者から他方当事者へのデータ提供）④ 　　　　ー主な法的論点　iii　ー</vt:lpstr>
      <vt:lpstr>3.データ創出型契約(複数当事者が関与して創出されるデータの取扱い)①</vt:lpstr>
      <vt:lpstr>3.データ創出型契約(複数当事者が関与して創出されるデータの取扱い)②</vt:lpstr>
      <vt:lpstr>3.データ創出型契約(複数当事者が関与して創出されるデータの取扱い)③</vt:lpstr>
      <vt:lpstr>3.データ創出型契約(複数当事者が関与して創出されるデータの取扱い)④ 　　ー　法的論点　i　－</vt:lpstr>
      <vt:lpstr>3.データ創出型契約(複数当事者が関与して創出されるデータの取扱い)⑤ 　-　法的論点　ⅱ　－</vt:lpstr>
      <vt:lpstr>3.データ創出型契約(複数当事者が関与して創出されるデータの取扱い)⑥ 　-　法的論点　iii　-</vt:lpstr>
      <vt:lpstr>3.データ創出型契約(複数当事者が関与して創出されるデータの取扱い)⑥ 　-　法的論点　iii　-</vt:lpstr>
      <vt:lpstr>3.データ創出型契約(複数当事者が関与して創出されるデータの取扱い)⑦ 　-　法的論点　iv　-</vt:lpstr>
      <vt:lpstr>4.データ共用型契約（プラットフォーム(PF)を利用しデータ共用）①</vt:lpstr>
      <vt:lpstr>PowerPoint プレゼンテーション</vt:lpstr>
      <vt:lpstr> 4.データ共用型契約（PFを利用しデータ共用）③ </vt:lpstr>
      <vt:lpstr>  4.データ共用型契約（PFを利用しデータ共用）④  </vt:lpstr>
      <vt:lpstr>4.データ共用型契約（プラットフォームを利用しデータ共用）⑤ 　　最終消費者（顧客）のデータをPFに提供する際の注意点</vt:lpstr>
      <vt:lpstr>4.データ共用型契約（PFを利用しデータ共用）⑥ 　　最終消費者（顧客）のデータをPFに提供する際の注意点</vt:lpstr>
      <vt:lpstr>PowerPoint プレゼンテーション</vt:lpstr>
      <vt:lpstr>4.データ共用型契約（PFを利用しデータ共用）⑧</vt:lpstr>
      <vt:lpstr>おわりに</vt:lpstr>
      <vt:lpstr>おわりに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2020-08-05T06:42:45Z</dcterms:modified>
</cp:coreProperties>
</file>