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4">
  <p:sldMasterIdLst>
    <p:sldMasterId id="2147483689" r:id="rId1"/>
    <p:sldMasterId id="2147483702" r:id="rId2"/>
    <p:sldMasterId id="2147483850" r:id="rId3"/>
    <p:sldMasterId id="2147485318" r:id="rId4"/>
  </p:sldMasterIdLst>
  <p:notesMasterIdLst>
    <p:notesMasterId r:id="rId18"/>
  </p:notesMasterIdLst>
  <p:handoutMasterIdLst>
    <p:handoutMasterId r:id="rId19"/>
  </p:handoutMasterIdLst>
  <p:sldIdLst>
    <p:sldId id="381" r:id="rId5"/>
    <p:sldId id="572" r:id="rId6"/>
    <p:sldId id="565" r:id="rId7"/>
    <p:sldId id="564" r:id="rId8"/>
    <p:sldId id="559" r:id="rId9"/>
    <p:sldId id="560" r:id="rId10"/>
    <p:sldId id="561" r:id="rId11"/>
    <p:sldId id="562" r:id="rId12"/>
    <p:sldId id="571" r:id="rId13"/>
    <p:sldId id="563" r:id="rId14"/>
    <p:sldId id="539" r:id="rId15"/>
    <p:sldId id="557" r:id="rId16"/>
    <p:sldId id="474" r:id="rId17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20000"/>
      </a:spcBef>
      <a:spcAft>
        <a:spcPct val="0"/>
      </a:spcAft>
      <a:buFont typeface="Wingdings" pitchFamily="2" charset="2"/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5613" indent="1588" algn="l" rtl="0" fontAlgn="base">
      <a:spcBef>
        <a:spcPct val="20000"/>
      </a:spcBef>
      <a:spcAft>
        <a:spcPct val="0"/>
      </a:spcAft>
      <a:buFont typeface="Wingdings" pitchFamily="2" charset="2"/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2813" indent="1588" algn="l" rtl="0" fontAlgn="base">
      <a:spcBef>
        <a:spcPct val="20000"/>
      </a:spcBef>
      <a:spcAft>
        <a:spcPct val="0"/>
      </a:spcAft>
      <a:buFont typeface="Wingdings" pitchFamily="2" charset="2"/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0013" indent="1588" algn="l" rtl="0" fontAlgn="base">
      <a:spcBef>
        <a:spcPct val="20000"/>
      </a:spcBef>
      <a:spcAft>
        <a:spcPct val="0"/>
      </a:spcAft>
      <a:buFont typeface="Wingdings" pitchFamily="2" charset="2"/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7213" indent="1588" algn="l" rtl="0" fontAlgn="base">
      <a:spcBef>
        <a:spcPct val="20000"/>
      </a:spcBef>
      <a:spcAft>
        <a:spcPct val="0"/>
      </a:spcAft>
      <a:buFont typeface="Wingdings" pitchFamily="2" charset="2"/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6BCF"/>
    <a:srgbClr val="28287E"/>
    <a:srgbClr val="333399"/>
    <a:srgbClr val="A4A4C5"/>
    <a:srgbClr val="0000FF"/>
    <a:srgbClr val="053863"/>
    <a:srgbClr val="11426B"/>
    <a:srgbClr val="FF0000"/>
    <a:srgbClr val="15456D"/>
    <a:srgbClr val="393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9" autoAdjust="0"/>
    <p:restoredTop sz="89664" autoAdjust="0"/>
  </p:normalViewPr>
  <p:slideViewPr>
    <p:cSldViewPr>
      <p:cViewPr varScale="1">
        <p:scale>
          <a:sx n="96" d="100"/>
          <a:sy n="96" d="100"/>
        </p:scale>
        <p:origin x="324" y="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4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2184" y="10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9565" cy="493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626" y="0"/>
            <a:ext cx="2919565" cy="493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0868"/>
            <a:ext cx="2919565" cy="49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626" y="9370868"/>
            <a:ext cx="2919565" cy="49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A0449796-2217-4D20-BDA7-76BC2582322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39051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9565" cy="493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626" y="0"/>
            <a:ext cx="2919565" cy="493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5325" y="739775"/>
            <a:ext cx="53451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690" y="4686223"/>
            <a:ext cx="5392385" cy="444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0868"/>
            <a:ext cx="2919565" cy="49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626" y="9370868"/>
            <a:ext cx="2919565" cy="49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2E0EBF9-A4F6-410E-B753-0BA422DC3E1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1898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5588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96913" y="739775"/>
            <a:ext cx="5343525" cy="3700463"/>
          </a:xfrm>
          <a:ln/>
        </p:spPr>
      </p:sp>
      <p:sp>
        <p:nvSpPr>
          <p:cNvPr id="39939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6377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96913" y="739775"/>
            <a:ext cx="5343525" cy="3700463"/>
          </a:xfrm>
          <a:ln/>
        </p:spPr>
      </p:sp>
      <p:sp>
        <p:nvSpPr>
          <p:cNvPr id="39939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1288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58925" y="739775"/>
            <a:ext cx="3503613" cy="24257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690" y="3217243"/>
            <a:ext cx="5392385" cy="591063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ja-JP" altLang="en-US" sz="1000" dirty="0"/>
              <a:t>●ご清聴ありがとうございました。</a:t>
            </a:r>
            <a:endParaRPr lang="en-US" altLang="ja-JP" sz="1000" dirty="0"/>
          </a:p>
        </p:txBody>
      </p:sp>
    </p:spTree>
    <p:extLst>
      <p:ext uri="{BB962C8B-B14F-4D97-AF65-F5344CB8AC3E}">
        <p14:creationId xmlns:p14="http://schemas.microsoft.com/office/powerpoint/2010/main" val="237536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 lIns="91423" tIns="45712" rIns="91423" bIns="45712"/>
          <a:lstStyle>
            <a:lvl1pPr marL="0" indent="0" algn="ctr">
              <a:buNone/>
              <a:defRPr/>
            </a:lvl1pPr>
            <a:lvl2pPr marL="457117" indent="0" algn="ctr">
              <a:buNone/>
              <a:defRPr/>
            </a:lvl2pPr>
            <a:lvl3pPr marL="914235" indent="0" algn="ctr">
              <a:buNone/>
              <a:defRPr/>
            </a:lvl3pPr>
            <a:lvl4pPr marL="1371353" indent="0" algn="ctr">
              <a:buNone/>
              <a:defRPr/>
            </a:lvl4pPr>
            <a:lvl5pPr marL="1828470" indent="0" algn="ctr">
              <a:buNone/>
              <a:defRPr/>
            </a:lvl5pPr>
            <a:lvl6pPr marL="2285588" indent="0" algn="ctr">
              <a:buNone/>
              <a:defRPr/>
            </a:lvl6pPr>
            <a:lvl7pPr marL="2742705" indent="0" algn="ctr">
              <a:buNone/>
              <a:defRPr/>
            </a:lvl7pPr>
            <a:lvl8pPr marL="3199823" indent="0" algn="ctr">
              <a:buNone/>
              <a:defRPr/>
            </a:lvl8pPr>
            <a:lvl9pPr marL="365694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489504" y="6453336"/>
            <a:ext cx="510877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70040-83C2-4BAE-8992-BA2D7A58B8F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82434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 lIns="91423" tIns="45712" rIns="91423" bIns="45712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10475" y="6553200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80B5D-7B0F-4B56-9EE3-61D22FA0373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4270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08826" y="115889"/>
            <a:ext cx="2301875" cy="60102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00025" y="115889"/>
            <a:ext cx="6756400" cy="6010275"/>
          </a:xfrm>
          <a:prstGeom prst="rect">
            <a:avLst/>
          </a:prstGeom>
        </p:spPr>
        <p:txBody>
          <a:bodyPr vert="eaVert" lIns="91423" tIns="45712" rIns="91423" bIns="45712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10475" y="6553200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E3D11-381E-4A0A-B044-183A0052A08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9904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026" y="115889"/>
            <a:ext cx="7921625" cy="43338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lIns="91423" tIns="45712" rIns="91423" bIns="45712"/>
          <a:lstStyle/>
          <a:p>
            <a:pPr lvl="0"/>
            <a:endParaRPr lang="ja-JP" altLang="en-US" noProof="0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10475" y="6553200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161AE-B4A3-447D-9670-FB8327CEB18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627270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675" y="266700"/>
            <a:ext cx="17160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6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913938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84403" y="1771650"/>
            <a:ext cx="7527925" cy="1620838"/>
          </a:xfrm>
        </p:spPr>
        <p:txBody>
          <a:bodyPr/>
          <a:lstStyle>
            <a:lvl1pPr algn="r">
              <a:lnSpc>
                <a:spcPct val="110000"/>
              </a:lnSpc>
              <a:defRPr sz="290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4308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9164638" y="6669088"/>
            <a:ext cx="434975" cy="219075"/>
          </a:xfrm>
        </p:spPr>
        <p:txBody>
          <a:bodyPr/>
          <a:lstStyle>
            <a:lvl1pPr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fld id="{6902942C-CAA2-4145-9BEC-A9C47B9A043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7540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4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4"/>
            <a:ext cx="8420100" cy="1500187"/>
          </a:xfrm>
        </p:spPr>
        <p:txBody>
          <a:bodyPr anchor="b"/>
          <a:lstStyle>
            <a:lvl1pPr marL="0" indent="0">
              <a:buNone/>
              <a:defRPr sz="2100"/>
            </a:lvl1pPr>
            <a:lvl2pPr marL="478736" indent="0">
              <a:buNone/>
              <a:defRPr sz="1900"/>
            </a:lvl2pPr>
            <a:lvl3pPr marL="957472" indent="0">
              <a:buNone/>
              <a:defRPr sz="1600"/>
            </a:lvl3pPr>
            <a:lvl4pPr marL="1436206" indent="0">
              <a:buNone/>
              <a:defRPr sz="1500"/>
            </a:lvl4pPr>
            <a:lvl5pPr marL="1914941" indent="0">
              <a:buNone/>
              <a:defRPr sz="1500"/>
            </a:lvl5pPr>
            <a:lvl6pPr marL="2393675" indent="0">
              <a:buNone/>
              <a:defRPr sz="1500"/>
            </a:lvl6pPr>
            <a:lvl7pPr marL="2872411" indent="0">
              <a:buNone/>
              <a:defRPr sz="1500"/>
            </a:lvl7pPr>
            <a:lvl8pPr marL="3351146" indent="0">
              <a:buNone/>
              <a:defRPr sz="1500"/>
            </a:lvl8pPr>
            <a:lvl9pPr marL="3829881" indent="0">
              <a:buNone/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fld id="{5ECDC3A2-3DCB-4FA1-8AC4-96C7BBD118F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2903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28588" y="873126"/>
            <a:ext cx="4811712" cy="579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92700" y="873126"/>
            <a:ext cx="4813300" cy="579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fld id="{E8C484E8-D822-4F21-8A37-66BC88CF683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9844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736" indent="0">
              <a:buNone/>
              <a:defRPr sz="2100" b="1"/>
            </a:lvl2pPr>
            <a:lvl3pPr marL="957472" indent="0">
              <a:buNone/>
              <a:defRPr sz="1900" b="1"/>
            </a:lvl3pPr>
            <a:lvl4pPr marL="1436206" indent="0">
              <a:buNone/>
              <a:defRPr sz="1600" b="1"/>
            </a:lvl4pPr>
            <a:lvl5pPr marL="1914941" indent="0">
              <a:buNone/>
              <a:defRPr sz="1600" b="1"/>
            </a:lvl5pPr>
            <a:lvl6pPr marL="2393675" indent="0">
              <a:buNone/>
              <a:defRPr sz="1600" b="1"/>
            </a:lvl6pPr>
            <a:lvl7pPr marL="2872411" indent="0">
              <a:buNone/>
              <a:defRPr sz="1600" b="1"/>
            </a:lvl7pPr>
            <a:lvl8pPr marL="3351146" indent="0">
              <a:buNone/>
              <a:defRPr sz="1600" b="1"/>
            </a:lvl8pPr>
            <a:lvl9pPr marL="382988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9" y="1535113"/>
            <a:ext cx="437832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736" indent="0">
              <a:buNone/>
              <a:defRPr sz="2100" b="1"/>
            </a:lvl2pPr>
            <a:lvl3pPr marL="957472" indent="0">
              <a:buNone/>
              <a:defRPr sz="1900" b="1"/>
            </a:lvl3pPr>
            <a:lvl4pPr marL="1436206" indent="0">
              <a:buNone/>
              <a:defRPr sz="1600" b="1"/>
            </a:lvl4pPr>
            <a:lvl5pPr marL="1914941" indent="0">
              <a:buNone/>
              <a:defRPr sz="1600" b="1"/>
            </a:lvl5pPr>
            <a:lvl6pPr marL="2393675" indent="0">
              <a:buNone/>
              <a:defRPr sz="1600" b="1"/>
            </a:lvl6pPr>
            <a:lvl7pPr marL="2872411" indent="0">
              <a:buNone/>
              <a:defRPr sz="1600" b="1"/>
            </a:lvl7pPr>
            <a:lvl8pPr marL="3351146" indent="0">
              <a:buNone/>
              <a:defRPr sz="1600" b="1"/>
            </a:lvl8pPr>
            <a:lvl9pPr marL="382988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9" y="2174875"/>
            <a:ext cx="437832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fld id="{C6CAC941-1571-44DF-8600-5936CBE970B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03673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fld id="{F9F3B68A-8CE8-49C6-BBDA-525202C0684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5651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fld id="{4F98D91B-81B0-4787-93DD-0EEEA812BDF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846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lIns="91423" tIns="45712" rIns="91423" bIns="45712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489504" y="6525344"/>
            <a:ext cx="511175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92B46-F301-49E9-BD8C-AC235DF3FF3F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072851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2" y="273051"/>
            <a:ext cx="5537201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138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736" indent="0">
              <a:buNone/>
              <a:defRPr sz="1300"/>
            </a:lvl2pPr>
            <a:lvl3pPr marL="957472" indent="0">
              <a:buNone/>
              <a:defRPr sz="1000"/>
            </a:lvl3pPr>
            <a:lvl4pPr marL="1436206" indent="0">
              <a:buNone/>
              <a:defRPr sz="1000"/>
            </a:lvl4pPr>
            <a:lvl5pPr marL="1914941" indent="0">
              <a:buNone/>
              <a:defRPr sz="1000"/>
            </a:lvl5pPr>
            <a:lvl6pPr marL="2393675" indent="0">
              <a:buNone/>
              <a:defRPr sz="1000"/>
            </a:lvl6pPr>
            <a:lvl7pPr marL="2872411" indent="0">
              <a:buNone/>
              <a:defRPr sz="1000"/>
            </a:lvl7pPr>
            <a:lvl8pPr marL="3351146" indent="0">
              <a:buNone/>
              <a:defRPr sz="1000"/>
            </a:lvl8pPr>
            <a:lvl9pPr marL="3829881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fld id="{0C2142B7-8779-45B8-960C-345309A3134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6809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736" indent="0">
              <a:buNone/>
              <a:defRPr sz="2900"/>
            </a:lvl2pPr>
            <a:lvl3pPr marL="957472" indent="0">
              <a:buNone/>
              <a:defRPr sz="2500"/>
            </a:lvl3pPr>
            <a:lvl4pPr marL="1436206" indent="0">
              <a:buNone/>
              <a:defRPr sz="2100"/>
            </a:lvl4pPr>
            <a:lvl5pPr marL="1914941" indent="0">
              <a:buNone/>
              <a:defRPr sz="2100"/>
            </a:lvl5pPr>
            <a:lvl6pPr marL="2393675" indent="0">
              <a:buNone/>
              <a:defRPr sz="2100"/>
            </a:lvl6pPr>
            <a:lvl7pPr marL="2872411" indent="0">
              <a:buNone/>
              <a:defRPr sz="2100"/>
            </a:lvl7pPr>
            <a:lvl8pPr marL="3351146" indent="0">
              <a:buNone/>
              <a:defRPr sz="2100"/>
            </a:lvl8pPr>
            <a:lvl9pPr marL="3829881" indent="0">
              <a:buNone/>
              <a:defRPr sz="2100"/>
            </a:lvl9pPr>
          </a:lstStyle>
          <a:p>
            <a:pPr lvl="0"/>
            <a:r>
              <a:rPr lang="ja-JP" altLang="en-US" noProof="0" dirty="0" smtClean="0"/>
              <a:t>アイコンをクリックして図を追加</a:t>
            </a:r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736" indent="0">
              <a:buNone/>
              <a:defRPr sz="1300"/>
            </a:lvl2pPr>
            <a:lvl3pPr marL="957472" indent="0">
              <a:buNone/>
              <a:defRPr sz="1000"/>
            </a:lvl3pPr>
            <a:lvl4pPr marL="1436206" indent="0">
              <a:buNone/>
              <a:defRPr sz="1000"/>
            </a:lvl4pPr>
            <a:lvl5pPr marL="1914941" indent="0">
              <a:buNone/>
              <a:defRPr sz="1000"/>
            </a:lvl5pPr>
            <a:lvl6pPr marL="2393675" indent="0">
              <a:buNone/>
              <a:defRPr sz="1000"/>
            </a:lvl6pPr>
            <a:lvl7pPr marL="2872411" indent="0">
              <a:buNone/>
              <a:defRPr sz="1000"/>
            </a:lvl7pPr>
            <a:lvl8pPr marL="3351146" indent="0">
              <a:buNone/>
              <a:defRPr sz="1000"/>
            </a:lvl8pPr>
            <a:lvl9pPr marL="3829881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fld id="{F2D70D89-6805-44DB-BBD0-0C23A3D7652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9162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fld id="{FB03B3EF-9A4C-4642-83BB-05228DBFCAF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51142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62840" y="-11111"/>
            <a:ext cx="2443161" cy="6680201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28589" y="-11111"/>
            <a:ext cx="7181850" cy="6680201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fld id="{7CFCCF0E-EC47-4CE3-9AC5-01544637398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48608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675" y="266700"/>
            <a:ext cx="17160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6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913938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84402" y="1771650"/>
            <a:ext cx="7527925" cy="1620838"/>
          </a:xfrm>
        </p:spPr>
        <p:txBody>
          <a:bodyPr/>
          <a:lstStyle>
            <a:lvl1pPr algn="r">
              <a:lnSpc>
                <a:spcPct val="110000"/>
              </a:lnSpc>
              <a:defRPr sz="290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90777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9164638" y="6669088"/>
            <a:ext cx="434975" cy="219075"/>
          </a:xfrm>
        </p:spPr>
        <p:txBody>
          <a:bodyPr/>
          <a:lstStyle>
            <a:lvl1pPr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fld id="{E866111F-0FA6-40DC-A5E6-A3FA081EDA3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41017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3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4"/>
            <a:ext cx="8420100" cy="1500187"/>
          </a:xfrm>
        </p:spPr>
        <p:txBody>
          <a:bodyPr anchor="b"/>
          <a:lstStyle>
            <a:lvl1pPr marL="0" indent="0">
              <a:buNone/>
              <a:defRPr sz="2100"/>
            </a:lvl1pPr>
            <a:lvl2pPr marL="478822" indent="0">
              <a:buNone/>
              <a:defRPr sz="1900"/>
            </a:lvl2pPr>
            <a:lvl3pPr marL="957644" indent="0">
              <a:buNone/>
              <a:defRPr sz="1600"/>
            </a:lvl3pPr>
            <a:lvl4pPr marL="1436465" indent="0">
              <a:buNone/>
              <a:defRPr sz="1500"/>
            </a:lvl4pPr>
            <a:lvl5pPr marL="1915286" indent="0">
              <a:buNone/>
              <a:defRPr sz="1500"/>
            </a:lvl5pPr>
            <a:lvl6pPr marL="2394107" indent="0">
              <a:buNone/>
              <a:defRPr sz="1500"/>
            </a:lvl6pPr>
            <a:lvl7pPr marL="2872929" indent="0">
              <a:buNone/>
              <a:defRPr sz="1500"/>
            </a:lvl7pPr>
            <a:lvl8pPr marL="3351750" indent="0">
              <a:buNone/>
              <a:defRPr sz="1500"/>
            </a:lvl8pPr>
            <a:lvl9pPr marL="3830572" indent="0">
              <a:buNone/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fld id="{EBA37B68-12B1-451A-84CA-849B9AA5746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82041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28588" y="873126"/>
            <a:ext cx="4811712" cy="579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92700" y="873126"/>
            <a:ext cx="4813300" cy="579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fld id="{DA57F9D5-5249-470A-B6B2-841D46E9184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32910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22" indent="0">
              <a:buNone/>
              <a:defRPr sz="2100" b="1"/>
            </a:lvl2pPr>
            <a:lvl3pPr marL="957644" indent="0">
              <a:buNone/>
              <a:defRPr sz="1900" b="1"/>
            </a:lvl3pPr>
            <a:lvl4pPr marL="1436465" indent="0">
              <a:buNone/>
              <a:defRPr sz="1600" b="1"/>
            </a:lvl4pPr>
            <a:lvl5pPr marL="1915286" indent="0">
              <a:buNone/>
              <a:defRPr sz="1600" b="1"/>
            </a:lvl5pPr>
            <a:lvl6pPr marL="2394107" indent="0">
              <a:buNone/>
              <a:defRPr sz="1600" b="1"/>
            </a:lvl6pPr>
            <a:lvl7pPr marL="2872929" indent="0">
              <a:buNone/>
              <a:defRPr sz="1600" b="1"/>
            </a:lvl7pPr>
            <a:lvl8pPr marL="3351750" indent="0">
              <a:buNone/>
              <a:defRPr sz="1600" b="1"/>
            </a:lvl8pPr>
            <a:lvl9pPr marL="383057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8" y="1535113"/>
            <a:ext cx="437832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22" indent="0">
              <a:buNone/>
              <a:defRPr sz="2100" b="1"/>
            </a:lvl2pPr>
            <a:lvl3pPr marL="957644" indent="0">
              <a:buNone/>
              <a:defRPr sz="1900" b="1"/>
            </a:lvl3pPr>
            <a:lvl4pPr marL="1436465" indent="0">
              <a:buNone/>
              <a:defRPr sz="1600" b="1"/>
            </a:lvl4pPr>
            <a:lvl5pPr marL="1915286" indent="0">
              <a:buNone/>
              <a:defRPr sz="1600" b="1"/>
            </a:lvl5pPr>
            <a:lvl6pPr marL="2394107" indent="0">
              <a:buNone/>
              <a:defRPr sz="1600" b="1"/>
            </a:lvl6pPr>
            <a:lvl7pPr marL="2872929" indent="0">
              <a:buNone/>
              <a:defRPr sz="1600" b="1"/>
            </a:lvl7pPr>
            <a:lvl8pPr marL="3351750" indent="0">
              <a:buNone/>
              <a:defRPr sz="1600" b="1"/>
            </a:lvl8pPr>
            <a:lvl9pPr marL="3830572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8" y="2174875"/>
            <a:ext cx="437832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fld id="{50FB46F4-A8BE-4984-9B69-396FC944941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14426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fld id="{DEF1201A-2971-427D-9D16-F422F8F1316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2769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4"/>
            <a:ext cx="8420100" cy="1500187"/>
          </a:xfrm>
          <a:prstGeom prst="rect">
            <a:avLst/>
          </a:prstGeom>
        </p:spPr>
        <p:txBody>
          <a:bodyPr lIns="91423" tIns="45712" rIns="91423" bIns="45712" anchor="b"/>
          <a:lstStyle>
            <a:lvl1pPr marL="0" indent="0">
              <a:buNone/>
              <a:defRPr sz="2000"/>
            </a:lvl1pPr>
            <a:lvl2pPr marL="457117" indent="0">
              <a:buNone/>
              <a:defRPr sz="1800"/>
            </a:lvl2pPr>
            <a:lvl3pPr marL="914235" indent="0">
              <a:buNone/>
              <a:defRPr sz="1600"/>
            </a:lvl3pPr>
            <a:lvl4pPr marL="1371353" indent="0">
              <a:buNone/>
              <a:defRPr sz="1400"/>
            </a:lvl4pPr>
            <a:lvl5pPr marL="1828470" indent="0">
              <a:buNone/>
              <a:defRPr sz="1400"/>
            </a:lvl5pPr>
            <a:lvl6pPr marL="2285588" indent="0">
              <a:buNone/>
              <a:defRPr sz="1400"/>
            </a:lvl6pPr>
            <a:lvl7pPr marL="2742705" indent="0">
              <a:buNone/>
              <a:defRPr sz="1400"/>
            </a:lvl7pPr>
            <a:lvl8pPr marL="3199823" indent="0">
              <a:buNone/>
              <a:defRPr sz="1400"/>
            </a:lvl8pPr>
            <a:lvl9pPr marL="36569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10475" y="6553200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12AA3-98E4-447A-A201-9B96E817948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654185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fld id="{C96A77E8-72CA-4627-9F29-31E3B375CE1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96873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1" y="273051"/>
            <a:ext cx="5537201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138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22" indent="0">
              <a:buNone/>
              <a:defRPr sz="1300"/>
            </a:lvl2pPr>
            <a:lvl3pPr marL="957644" indent="0">
              <a:buNone/>
              <a:defRPr sz="1000"/>
            </a:lvl3pPr>
            <a:lvl4pPr marL="1436465" indent="0">
              <a:buNone/>
              <a:defRPr sz="1000"/>
            </a:lvl4pPr>
            <a:lvl5pPr marL="1915286" indent="0">
              <a:buNone/>
              <a:defRPr sz="1000"/>
            </a:lvl5pPr>
            <a:lvl6pPr marL="2394107" indent="0">
              <a:buNone/>
              <a:defRPr sz="1000"/>
            </a:lvl6pPr>
            <a:lvl7pPr marL="2872929" indent="0">
              <a:buNone/>
              <a:defRPr sz="1000"/>
            </a:lvl7pPr>
            <a:lvl8pPr marL="3351750" indent="0">
              <a:buNone/>
              <a:defRPr sz="1000"/>
            </a:lvl8pPr>
            <a:lvl9pPr marL="3830572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fld id="{B1326347-2EAD-4996-97AA-98F7617D028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10295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822" indent="0">
              <a:buNone/>
              <a:defRPr sz="2900"/>
            </a:lvl2pPr>
            <a:lvl3pPr marL="957644" indent="0">
              <a:buNone/>
              <a:defRPr sz="2500"/>
            </a:lvl3pPr>
            <a:lvl4pPr marL="1436465" indent="0">
              <a:buNone/>
              <a:defRPr sz="2100"/>
            </a:lvl4pPr>
            <a:lvl5pPr marL="1915286" indent="0">
              <a:buNone/>
              <a:defRPr sz="2100"/>
            </a:lvl5pPr>
            <a:lvl6pPr marL="2394107" indent="0">
              <a:buNone/>
              <a:defRPr sz="2100"/>
            </a:lvl6pPr>
            <a:lvl7pPr marL="2872929" indent="0">
              <a:buNone/>
              <a:defRPr sz="2100"/>
            </a:lvl7pPr>
            <a:lvl8pPr marL="3351750" indent="0">
              <a:buNone/>
              <a:defRPr sz="2100"/>
            </a:lvl8pPr>
            <a:lvl9pPr marL="3830572" indent="0">
              <a:buNone/>
              <a:defRPr sz="2100"/>
            </a:lvl9pPr>
          </a:lstStyle>
          <a:p>
            <a:pPr lvl="0"/>
            <a:r>
              <a:rPr lang="ja-JP" altLang="en-US" noProof="0" dirty="0" smtClean="0"/>
              <a:t>アイコンをクリックして図を追加</a:t>
            </a:r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822" indent="0">
              <a:buNone/>
              <a:defRPr sz="1300"/>
            </a:lvl2pPr>
            <a:lvl3pPr marL="957644" indent="0">
              <a:buNone/>
              <a:defRPr sz="1000"/>
            </a:lvl3pPr>
            <a:lvl4pPr marL="1436465" indent="0">
              <a:buNone/>
              <a:defRPr sz="1000"/>
            </a:lvl4pPr>
            <a:lvl5pPr marL="1915286" indent="0">
              <a:buNone/>
              <a:defRPr sz="1000"/>
            </a:lvl5pPr>
            <a:lvl6pPr marL="2394107" indent="0">
              <a:buNone/>
              <a:defRPr sz="1000"/>
            </a:lvl6pPr>
            <a:lvl7pPr marL="2872929" indent="0">
              <a:buNone/>
              <a:defRPr sz="1000"/>
            </a:lvl7pPr>
            <a:lvl8pPr marL="3351750" indent="0">
              <a:buNone/>
              <a:defRPr sz="1000"/>
            </a:lvl8pPr>
            <a:lvl9pPr marL="3830572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fld id="{3C71E6F9-8B47-4975-8259-D2FF7A03E12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06304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fld id="{4BCE765B-F61B-48A9-83AA-482DC1D5E35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14374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62840" y="-11111"/>
            <a:ext cx="2443161" cy="6680201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28589" y="-11111"/>
            <a:ext cx="7181850" cy="6680201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20000"/>
              </a:spcBef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buFont typeface="Wingdings" pitchFamily="2" charset="2"/>
              <a:buNone/>
              <a:defRPr b="1"/>
            </a:lvl1pPr>
          </a:lstStyle>
          <a:p>
            <a:pPr>
              <a:defRPr/>
            </a:pPr>
            <a:fld id="{DFE6A5EC-B9CD-4F4B-91F8-6C27FAB62D5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69702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97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30" y="3886200"/>
            <a:ext cx="6934201" cy="1752600"/>
          </a:xfrm>
          <a:prstGeom prst="rect">
            <a:avLst/>
          </a:prstGeom>
        </p:spPr>
        <p:txBody>
          <a:bodyPr lIns="91402" tIns="45702" rIns="91402" bIns="45702"/>
          <a:lstStyle>
            <a:lvl1pPr marL="0" indent="0" algn="ctr">
              <a:buNone/>
              <a:defRPr/>
            </a:lvl1pPr>
            <a:lvl2pPr marL="457013" indent="0" algn="ctr">
              <a:buNone/>
              <a:defRPr/>
            </a:lvl2pPr>
            <a:lvl3pPr marL="914027" indent="0" algn="ctr">
              <a:buNone/>
              <a:defRPr/>
            </a:lvl3pPr>
            <a:lvl4pPr marL="1371041" indent="0" algn="ctr">
              <a:buNone/>
              <a:defRPr/>
            </a:lvl4pPr>
            <a:lvl5pPr marL="1828054" indent="0" algn="ctr">
              <a:buNone/>
              <a:defRPr/>
            </a:lvl5pPr>
            <a:lvl6pPr marL="2285069" indent="0" algn="ctr">
              <a:buNone/>
              <a:defRPr/>
            </a:lvl6pPr>
            <a:lvl7pPr marL="2742081" indent="0" algn="ctr">
              <a:buNone/>
              <a:defRPr/>
            </a:lvl7pPr>
            <a:lvl8pPr marL="3199095" indent="0" algn="ctr">
              <a:buNone/>
              <a:defRPr/>
            </a:lvl8pPr>
            <a:lvl9pPr marL="3656108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E2672-F863-4604-B410-4809A611F1E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58218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81500" cy="4525963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1"/>
            <a:ext cx="4381500" cy="4525963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10475" y="6553200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B38AF-56DC-4661-B838-9B329F6DC53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24795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lIns="91423" tIns="45712" rIns="91423" bIns="45712"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6" y="1535113"/>
            <a:ext cx="4378325" cy="639762"/>
          </a:xfrm>
          <a:prstGeom prst="rect">
            <a:avLst/>
          </a:prstGeom>
        </p:spPr>
        <p:txBody>
          <a:bodyPr lIns="91423" tIns="45712" rIns="91423" bIns="45712"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6" y="2174875"/>
            <a:ext cx="4378325" cy="3951288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10475" y="6553200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AF2DE-0A87-4ACA-B34B-BC416D8D279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43065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10475" y="6553200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77AEF-C8C3-4004-B762-47CAC37FE43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4259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10475" y="6553200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59805-DC8E-4658-9368-78882AD406C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6828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1"/>
            <a:ext cx="5537200" cy="5853113"/>
          </a:xfrm>
          <a:prstGeom prst="rect">
            <a:avLst/>
          </a:prstGeom>
        </p:spPr>
        <p:txBody>
          <a:bodyPr lIns="91423" tIns="45712" rIns="91423" bIns="45712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138" cy="4691063"/>
          </a:xfrm>
          <a:prstGeom prst="rect">
            <a:avLst/>
          </a:prstGeom>
        </p:spPr>
        <p:txBody>
          <a:bodyPr lIns="91423" tIns="45712" rIns="91423" bIns="45712"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10475" y="6553200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B3814-21A4-41A1-8578-DEAB7A9BB04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49331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 lIns="91423" tIns="45712" rIns="91423" bIns="45712"/>
          <a:lstStyle>
            <a:lvl1pPr marL="0" indent="0">
              <a:buNone/>
              <a:defRPr sz="3200"/>
            </a:lvl1pPr>
            <a:lvl2pPr marL="457117" indent="0">
              <a:buNone/>
              <a:defRPr sz="2800"/>
            </a:lvl2pPr>
            <a:lvl3pPr marL="914235" indent="0">
              <a:buNone/>
              <a:defRPr sz="2400"/>
            </a:lvl3pPr>
            <a:lvl4pPr marL="1371353" indent="0">
              <a:buNone/>
              <a:defRPr sz="2000"/>
            </a:lvl4pPr>
            <a:lvl5pPr marL="1828470" indent="0">
              <a:buNone/>
              <a:defRPr sz="2000"/>
            </a:lvl5pPr>
            <a:lvl6pPr marL="2285588" indent="0">
              <a:buNone/>
              <a:defRPr sz="2000"/>
            </a:lvl6pPr>
            <a:lvl7pPr marL="2742705" indent="0">
              <a:buNone/>
              <a:defRPr sz="2000"/>
            </a:lvl7pPr>
            <a:lvl8pPr marL="3199823" indent="0">
              <a:buNone/>
              <a:defRPr sz="2000"/>
            </a:lvl8pPr>
            <a:lvl9pPr marL="365694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 lIns="91423" tIns="45712" rIns="91423" bIns="45712"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10475" y="6553200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2B42A-4311-44B2-B8A1-9D85AACA1F1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79161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0025" y="115888"/>
            <a:ext cx="7921625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１．タイトル　</a:t>
            </a:r>
          </a:p>
        </p:txBody>
      </p:sp>
      <p:sp>
        <p:nvSpPr>
          <p:cNvPr id="2" name="AutoShape 6"/>
          <p:cNvSpPr>
            <a:spLocks noChangeArrowheads="1"/>
          </p:cNvSpPr>
          <p:nvPr userDrawn="1"/>
        </p:nvSpPr>
        <p:spPr bwMode="auto">
          <a:xfrm flipV="1">
            <a:off x="200025" y="549275"/>
            <a:ext cx="9648825" cy="76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33FF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23" tIns="45712" rIns="91423" bIns="45712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ja-JP" altLang="en-US" sz="1200" b="0" dirty="0" smtClean="0"/>
          </a:p>
        </p:txBody>
      </p:sp>
      <p:pic>
        <p:nvPicPr>
          <p:cNvPr id="1029" name="Picture 12" descr="特許庁欧文ロゴ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8036" y="144463"/>
            <a:ext cx="10795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284" r:id="rId1"/>
    <p:sldLayoutId id="2147485285" r:id="rId2"/>
    <p:sldLayoutId id="2147485286" r:id="rId3"/>
    <p:sldLayoutId id="2147485287" r:id="rId4"/>
    <p:sldLayoutId id="2147485288" r:id="rId5"/>
    <p:sldLayoutId id="2147485289" r:id="rId6"/>
    <p:sldLayoutId id="2147485290" r:id="rId7"/>
    <p:sldLayoutId id="2147485291" r:id="rId8"/>
    <p:sldLayoutId id="2147485292" r:id="rId9"/>
    <p:sldLayoutId id="2147485293" r:id="rId10"/>
    <p:sldLayoutId id="2147485294" r:id="rId11"/>
    <p:sldLayoutId id="214748529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3333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3333FF"/>
          </a:solidFill>
          <a:latin typeface="Arial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3333FF"/>
          </a:solidFill>
          <a:latin typeface="Arial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3333FF"/>
          </a:solidFill>
          <a:latin typeface="Arial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3333FF"/>
          </a:solidFill>
          <a:latin typeface="Arial" pitchFamily="34" charset="0"/>
          <a:ea typeface="ＭＳ Ｐゴシック" pitchFamily="50" charset="-128"/>
        </a:defRPr>
      </a:lvl5pPr>
      <a:lvl6pPr marL="457117" algn="l" rtl="0" fontAlgn="base">
        <a:spcBef>
          <a:spcPct val="0"/>
        </a:spcBef>
        <a:spcAft>
          <a:spcPct val="0"/>
        </a:spcAft>
        <a:defRPr kumimoji="1" sz="2400" b="1">
          <a:solidFill>
            <a:srgbClr val="3333FF"/>
          </a:solidFill>
          <a:latin typeface="Arial" pitchFamily="34" charset="0"/>
          <a:ea typeface="ＭＳ Ｐゴシック" pitchFamily="50" charset="-128"/>
        </a:defRPr>
      </a:lvl6pPr>
      <a:lvl7pPr marL="914235" algn="l" rtl="0" fontAlgn="base">
        <a:spcBef>
          <a:spcPct val="0"/>
        </a:spcBef>
        <a:spcAft>
          <a:spcPct val="0"/>
        </a:spcAft>
        <a:defRPr kumimoji="1" sz="2400" b="1">
          <a:solidFill>
            <a:srgbClr val="3333FF"/>
          </a:solidFill>
          <a:latin typeface="Arial" pitchFamily="34" charset="0"/>
          <a:ea typeface="ＭＳ Ｐゴシック" pitchFamily="50" charset="-128"/>
        </a:defRPr>
      </a:lvl7pPr>
      <a:lvl8pPr marL="1371353" algn="l" rtl="0" fontAlgn="base">
        <a:spcBef>
          <a:spcPct val="0"/>
        </a:spcBef>
        <a:spcAft>
          <a:spcPct val="0"/>
        </a:spcAft>
        <a:defRPr kumimoji="1" sz="2400" b="1">
          <a:solidFill>
            <a:srgbClr val="3333FF"/>
          </a:solidFill>
          <a:latin typeface="Arial" pitchFamily="34" charset="0"/>
          <a:ea typeface="ＭＳ Ｐゴシック" pitchFamily="50" charset="-128"/>
        </a:defRPr>
      </a:lvl8pPr>
      <a:lvl9pPr marL="1828470" algn="l" rtl="0" fontAlgn="base">
        <a:spcBef>
          <a:spcPct val="0"/>
        </a:spcBef>
        <a:spcAft>
          <a:spcPct val="0"/>
        </a:spcAft>
        <a:defRPr kumimoji="1" sz="2400" b="1">
          <a:solidFill>
            <a:srgbClr val="3333FF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kumimoji="1" sz="1600">
          <a:solidFill>
            <a:schemeClr val="tx1"/>
          </a:solidFill>
          <a:latin typeface="+mn-lt"/>
          <a:ea typeface="+mn-ea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kumimoji="1" sz="1400">
          <a:solidFill>
            <a:schemeClr val="tx1"/>
          </a:solidFill>
          <a:latin typeface="+mj-lt"/>
          <a:ea typeface="+mn-ea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kumimoji="1" sz="1200">
          <a:solidFill>
            <a:schemeClr val="tx1"/>
          </a:solidFill>
          <a:latin typeface="+mj-lt"/>
          <a:ea typeface="+mn-ea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j-lt"/>
          <a:ea typeface="+mn-ea"/>
        </a:defRPr>
      </a:lvl5pPr>
      <a:lvl6pPr marL="2514147" indent="-228559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j-lt"/>
          <a:ea typeface="+mn-ea"/>
        </a:defRPr>
      </a:lvl6pPr>
      <a:lvl7pPr marL="2971264" indent="-228559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j-lt"/>
          <a:ea typeface="+mn-ea"/>
        </a:defRPr>
      </a:lvl7pPr>
      <a:lvl8pPr marL="3428382" indent="-228559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j-lt"/>
          <a:ea typeface="+mn-ea"/>
        </a:defRPr>
      </a:lvl8pPr>
      <a:lvl9pPr marL="3885499" indent="-228559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j-lt"/>
          <a:ea typeface="+mn-ea"/>
        </a:defRPr>
      </a:lvl9pPr>
    </p:bodyStyle>
    <p:otherStyle>
      <a:defPPr>
        <a:defRPr lang="ja-JP"/>
      </a:defPPr>
      <a:lvl1pPr marL="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7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5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3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88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05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23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4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904413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08088" y="-11113"/>
            <a:ext cx="6710362" cy="739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588" y="873125"/>
            <a:ext cx="9777412" cy="579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46" tIns="47874" rIns="95746" bIns="478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0050" y="6743700"/>
            <a:ext cx="40179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600" b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94863" y="6670675"/>
            <a:ext cx="201612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300" b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pPr>
              <a:defRPr/>
            </a:pPr>
            <a:fld id="{1CAE53E5-73CC-474B-BD45-37AB3E73695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96" r:id="rId1"/>
    <p:sldLayoutId id="2147485297" r:id="rId2"/>
    <p:sldLayoutId id="2147485298" r:id="rId3"/>
    <p:sldLayoutId id="2147485299" r:id="rId4"/>
    <p:sldLayoutId id="2147485300" r:id="rId5"/>
    <p:sldLayoutId id="2147485301" r:id="rId6"/>
    <p:sldLayoutId id="2147485302" r:id="rId7"/>
    <p:sldLayoutId id="2147485303" r:id="rId8"/>
    <p:sldLayoutId id="2147485304" r:id="rId9"/>
    <p:sldLayoutId id="2147485305" r:id="rId10"/>
    <p:sldLayoutId id="2147485306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5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5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5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5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5pPr>
      <a:lvl6pPr marL="478736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5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6pPr>
      <a:lvl7pPr marL="957472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5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7pPr>
      <a:lvl8pPr marL="1436206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5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8pPr>
      <a:lvl9pPr marL="1914941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5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55600" indent="-355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kumimoji="1" sz="2100">
          <a:solidFill>
            <a:schemeClr val="tx1"/>
          </a:solidFill>
          <a:latin typeface="+mn-lt"/>
          <a:ea typeface="+mn-ea"/>
          <a:cs typeface="+mn-cs"/>
        </a:defRPr>
      </a:lvl1pPr>
      <a:lvl2pPr marL="774700" indent="-2952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kumimoji="1">
          <a:solidFill>
            <a:schemeClr val="tx1"/>
          </a:solidFill>
          <a:latin typeface="+mn-lt"/>
          <a:ea typeface="+mn-ea"/>
        </a:defRPr>
      </a:lvl2pPr>
      <a:lvl3pPr marL="1193800" indent="-2349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3pPr>
      <a:lvl4pPr marL="1671638" indent="-234950" algn="l" rtl="0" eaLnBrk="0" fontAlgn="base" hangingPunct="0">
        <a:lnSpc>
          <a:spcPct val="140000"/>
        </a:lnSpc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+mn-lt"/>
          <a:ea typeface="+mn-ea"/>
        </a:defRPr>
      </a:lvl4pPr>
      <a:lvl5pPr marL="2151063" indent="-234950" algn="l" rtl="0" eaLnBrk="0" fontAlgn="base" hangingPunct="0">
        <a:lnSpc>
          <a:spcPct val="140000"/>
        </a:lnSpc>
        <a:spcBef>
          <a:spcPct val="20000"/>
        </a:spcBef>
        <a:spcAft>
          <a:spcPct val="0"/>
        </a:spcAft>
        <a:buChar char="»"/>
        <a:defRPr kumimoji="1" sz="1300">
          <a:solidFill>
            <a:schemeClr val="tx1"/>
          </a:solidFill>
          <a:latin typeface="+mn-lt"/>
          <a:ea typeface="+mn-ea"/>
        </a:defRPr>
      </a:lvl5pPr>
      <a:lvl6pPr marL="2633043" indent="-239368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Char char="»"/>
        <a:defRPr kumimoji="1" sz="1300">
          <a:solidFill>
            <a:schemeClr val="tx1"/>
          </a:solidFill>
          <a:latin typeface="+mn-lt"/>
          <a:ea typeface="+mn-ea"/>
        </a:defRPr>
      </a:lvl6pPr>
      <a:lvl7pPr marL="3111779" indent="-239368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Char char="»"/>
        <a:defRPr kumimoji="1" sz="1300">
          <a:solidFill>
            <a:schemeClr val="tx1"/>
          </a:solidFill>
          <a:latin typeface="+mn-lt"/>
          <a:ea typeface="+mn-ea"/>
        </a:defRPr>
      </a:lvl7pPr>
      <a:lvl8pPr marL="3590513" indent="-239368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Char char="»"/>
        <a:defRPr kumimoji="1" sz="1300">
          <a:solidFill>
            <a:schemeClr val="tx1"/>
          </a:solidFill>
          <a:latin typeface="+mn-lt"/>
          <a:ea typeface="+mn-ea"/>
        </a:defRPr>
      </a:lvl8pPr>
      <a:lvl9pPr marL="4069249" indent="-239368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Char char="»"/>
        <a:defRPr kumimoji="1" sz="13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5747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736" algn="l" defTabSz="95747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472" algn="l" defTabSz="95747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206" algn="l" defTabSz="95747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4941" algn="l" defTabSz="95747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3675" algn="l" defTabSz="95747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2411" algn="l" defTabSz="95747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146" algn="l" defTabSz="95747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29881" algn="l" defTabSz="95747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904413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08088" y="-11113"/>
            <a:ext cx="6710362" cy="739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588" y="873125"/>
            <a:ext cx="9777412" cy="579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64" tIns="47883" rIns="95764" bIns="47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0050" y="6743700"/>
            <a:ext cx="40179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600" b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94863" y="6670675"/>
            <a:ext cx="201612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300" b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pPr>
              <a:defRPr/>
            </a:pPr>
            <a:fld id="{6F9BF4C5-6263-460E-80E4-53EF8036DE0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07" r:id="rId1"/>
    <p:sldLayoutId id="2147485308" r:id="rId2"/>
    <p:sldLayoutId id="2147485309" r:id="rId3"/>
    <p:sldLayoutId id="2147485310" r:id="rId4"/>
    <p:sldLayoutId id="2147485311" r:id="rId5"/>
    <p:sldLayoutId id="2147485312" r:id="rId6"/>
    <p:sldLayoutId id="2147485313" r:id="rId7"/>
    <p:sldLayoutId id="2147485314" r:id="rId8"/>
    <p:sldLayoutId id="2147485315" r:id="rId9"/>
    <p:sldLayoutId id="2147485316" r:id="rId10"/>
    <p:sldLayoutId id="2147485317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5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5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5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5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5pPr>
      <a:lvl6pPr marL="478822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5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6pPr>
      <a:lvl7pPr marL="95764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5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7pPr>
      <a:lvl8pPr marL="1436465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5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8pPr>
      <a:lvl9pPr marL="1915286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5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kumimoji="1" sz="2100">
          <a:solidFill>
            <a:schemeClr val="tx1"/>
          </a:solidFill>
          <a:latin typeface="+mn-lt"/>
          <a:ea typeface="+mn-ea"/>
          <a:cs typeface="+mn-cs"/>
        </a:defRPr>
      </a:lvl1pPr>
      <a:lvl2pPr marL="776288" indent="-29686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kumimoji="1">
          <a:solidFill>
            <a:schemeClr val="tx1"/>
          </a:solidFill>
          <a:latin typeface="+mn-lt"/>
          <a:ea typeface="+mn-ea"/>
        </a:defRPr>
      </a:lvl2pPr>
      <a:lvl3pPr marL="1195388" indent="-236538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3pPr>
      <a:lvl4pPr marL="1673225" indent="-236538" algn="l" rtl="0" eaLnBrk="0" fontAlgn="base" hangingPunct="0">
        <a:lnSpc>
          <a:spcPct val="140000"/>
        </a:lnSpc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+mn-lt"/>
          <a:ea typeface="+mn-ea"/>
        </a:defRPr>
      </a:lvl4pPr>
      <a:lvl5pPr marL="2152650" indent="-236538" algn="l" rtl="0" eaLnBrk="0" fontAlgn="base" hangingPunct="0">
        <a:lnSpc>
          <a:spcPct val="140000"/>
        </a:lnSpc>
        <a:spcBef>
          <a:spcPct val="20000"/>
        </a:spcBef>
        <a:spcAft>
          <a:spcPct val="0"/>
        </a:spcAft>
        <a:buChar char="»"/>
        <a:defRPr kumimoji="1" sz="1300">
          <a:solidFill>
            <a:schemeClr val="tx1"/>
          </a:solidFill>
          <a:latin typeface="+mn-lt"/>
          <a:ea typeface="+mn-ea"/>
        </a:defRPr>
      </a:lvl5pPr>
      <a:lvl6pPr marL="2633518" indent="-239411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Char char="»"/>
        <a:defRPr kumimoji="1" sz="1300">
          <a:solidFill>
            <a:schemeClr val="tx1"/>
          </a:solidFill>
          <a:latin typeface="+mn-lt"/>
          <a:ea typeface="+mn-ea"/>
        </a:defRPr>
      </a:lvl6pPr>
      <a:lvl7pPr marL="3112340" indent="-239411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Char char="»"/>
        <a:defRPr kumimoji="1" sz="1300">
          <a:solidFill>
            <a:schemeClr val="tx1"/>
          </a:solidFill>
          <a:latin typeface="+mn-lt"/>
          <a:ea typeface="+mn-ea"/>
        </a:defRPr>
      </a:lvl7pPr>
      <a:lvl8pPr marL="3591161" indent="-239411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Char char="»"/>
        <a:defRPr kumimoji="1" sz="1300">
          <a:solidFill>
            <a:schemeClr val="tx1"/>
          </a:solidFill>
          <a:latin typeface="+mn-lt"/>
          <a:ea typeface="+mn-ea"/>
        </a:defRPr>
      </a:lvl8pPr>
      <a:lvl9pPr marL="4069983" indent="-239411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Char char="»"/>
        <a:defRPr kumimoji="1" sz="13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22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44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465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286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107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2929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750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572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0033" y="115957"/>
            <a:ext cx="7921625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2" tIns="45702" rIns="91402" bIns="457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１．タイトル　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10475" y="6553265"/>
            <a:ext cx="2311400" cy="304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2" tIns="45702" rIns="91402" bIns="45702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BD53E986-BD2F-4197-923D-5595B52DD0A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2" name="AutoShape 6"/>
          <p:cNvSpPr>
            <a:spLocks noChangeArrowheads="1"/>
          </p:cNvSpPr>
          <p:nvPr userDrawn="1"/>
        </p:nvSpPr>
        <p:spPr bwMode="auto">
          <a:xfrm flipV="1">
            <a:off x="200060" y="549275"/>
            <a:ext cx="9648825" cy="76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33FF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02" tIns="45702" rIns="91402" bIns="45702" anchor="ctr"/>
          <a:lstStyle>
            <a:lvl1pPr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kumimoji="1" b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ja-JP" altLang="en-US" sz="1200" b="0" dirty="0" smtClean="0"/>
          </a:p>
        </p:txBody>
      </p:sp>
      <p:pic>
        <p:nvPicPr>
          <p:cNvPr id="1029" name="Picture 12" descr="特許庁欧文ロゴ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349" y="115958"/>
            <a:ext cx="1079501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46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1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300" b="1">
          <a:solidFill>
            <a:srgbClr val="3333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300" b="1">
          <a:solidFill>
            <a:srgbClr val="3333FF"/>
          </a:solidFill>
          <a:latin typeface="Arial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300" b="1">
          <a:solidFill>
            <a:srgbClr val="3333FF"/>
          </a:solidFill>
          <a:latin typeface="Arial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300" b="1">
          <a:solidFill>
            <a:srgbClr val="3333FF"/>
          </a:solidFill>
          <a:latin typeface="Arial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300" b="1">
          <a:solidFill>
            <a:srgbClr val="3333FF"/>
          </a:solidFill>
          <a:latin typeface="Arial" pitchFamily="34" charset="0"/>
          <a:ea typeface="ＭＳ Ｐゴシック" pitchFamily="50" charset="-128"/>
        </a:defRPr>
      </a:lvl5pPr>
      <a:lvl6pPr marL="457013" algn="l" rtl="0" fontAlgn="base">
        <a:spcBef>
          <a:spcPct val="0"/>
        </a:spcBef>
        <a:spcAft>
          <a:spcPct val="0"/>
        </a:spcAft>
        <a:defRPr kumimoji="1" sz="2300" b="1">
          <a:solidFill>
            <a:srgbClr val="3333FF"/>
          </a:solidFill>
          <a:latin typeface="Arial" pitchFamily="34" charset="0"/>
          <a:ea typeface="ＭＳ Ｐゴシック" pitchFamily="50" charset="-128"/>
        </a:defRPr>
      </a:lvl6pPr>
      <a:lvl7pPr marL="914027" algn="l" rtl="0" fontAlgn="base">
        <a:spcBef>
          <a:spcPct val="0"/>
        </a:spcBef>
        <a:spcAft>
          <a:spcPct val="0"/>
        </a:spcAft>
        <a:defRPr kumimoji="1" sz="2300" b="1">
          <a:solidFill>
            <a:srgbClr val="3333FF"/>
          </a:solidFill>
          <a:latin typeface="Arial" pitchFamily="34" charset="0"/>
          <a:ea typeface="ＭＳ Ｐゴシック" pitchFamily="50" charset="-128"/>
        </a:defRPr>
      </a:lvl7pPr>
      <a:lvl8pPr marL="1371041" algn="l" rtl="0" fontAlgn="base">
        <a:spcBef>
          <a:spcPct val="0"/>
        </a:spcBef>
        <a:spcAft>
          <a:spcPct val="0"/>
        </a:spcAft>
        <a:defRPr kumimoji="1" sz="2300" b="1">
          <a:solidFill>
            <a:srgbClr val="3333FF"/>
          </a:solidFill>
          <a:latin typeface="Arial" pitchFamily="34" charset="0"/>
          <a:ea typeface="ＭＳ Ｐゴシック" pitchFamily="50" charset="-128"/>
        </a:defRPr>
      </a:lvl8pPr>
      <a:lvl9pPr marL="1828054" algn="l" rtl="0" fontAlgn="base">
        <a:spcBef>
          <a:spcPct val="0"/>
        </a:spcBef>
        <a:spcAft>
          <a:spcPct val="0"/>
        </a:spcAft>
        <a:defRPr kumimoji="1" sz="2300" b="1">
          <a:solidFill>
            <a:srgbClr val="3333FF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1236" indent="-341236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1195" indent="-284098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kumimoji="1" sz="1600">
          <a:solidFill>
            <a:schemeClr val="tx1"/>
          </a:solidFill>
          <a:latin typeface="+mn-lt"/>
          <a:ea typeface="+mn-ea"/>
        </a:defRPr>
      </a:lvl2pPr>
      <a:lvl3pPr marL="1141153" indent="-226961" algn="l" rtl="0" eaLnBrk="0" fontAlgn="base" hangingPunct="0">
        <a:spcBef>
          <a:spcPct val="20000"/>
        </a:spcBef>
        <a:spcAft>
          <a:spcPct val="0"/>
        </a:spcAft>
        <a:buChar char="•"/>
        <a:defRPr kumimoji="1" sz="1400">
          <a:solidFill>
            <a:schemeClr val="tx1"/>
          </a:solidFill>
          <a:latin typeface="+mj-lt"/>
          <a:ea typeface="+mn-ea"/>
        </a:defRPr>
      </a:lvl3pPr>
      <a:lvl4pPr marL="1598249" indent="-226961" algn="l" rtl="0" eaLnBrk="0" fontAlgn="base" hangingPunct="0">
        <a:spcBef>
          <a:spcPct val="20000"/>
        </a:spcBef>
        <a:spcAft>
          <a:spcPct val="0"/>
        </a:spcAft>
        <a:buChar char="–"/>
        <a:defRPr kumimoji="1" sz="1200">
          <a:solidFill>
            <a:schemeClr val="tx1"/>
          </a:solidFill>
          <a:latin typeface="+mj-lt"/>
          <a:ea typeface="+mn-ea"/>
        </a:defRPr>
      </a:lvl4pPr>
      <a:lvl5pPr marL="2055345" indent="-226961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j-lt"/>
          <a:ea typeface="+mn-ea"/>
        </a:defRPr>
      </a:lvl5pPr>
      <a:lvl6pPr marL="2513575" indent="-228507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j-lt"/>
          <a:ea typeface="+mn-ea"/>
        </a:defRPr>
      </a:lvl6pPr>
      <a:lvl7pPr marL="2970588" indent="-228507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j-lt"/>
          <a:ea typeface="+mn-ea"/>
        </a:defRPr>
      </a:lvl7pPr>
      <a:lvl8pPr marL="3427602" indent="-228507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j-lt"/>
          <a:ea typeface="+mn-ea"/>
        </a:defRPr>
      </a:lvl8pPr>
      <a:lvl9pPr marL="3884616" indent="-228507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j-lt"/>
          <a:ea typeface="+mn-ea"/>
        </a:defRPr>
      </a:lvl9pPr>
    </p:bodyStyle>
    <p:otherStyle>
      <a:defPPr>
        <a:defRPr lang="ja-JP"/>
      </a:defPPr>
      <a:lvl1pPr marL="0" algn="l" defTabSz="9140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13" algn="l" defTabSz="9140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27" algn="l" defTabSz="9140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41" algn="l" defTabSz="9140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054" algn="l" defTabSz="9140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069" algn="l" defTabSz="9140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081" algn="l" defTabSz="9140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095" algn="l" defTabSz="9140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108" algn="l" defTabSz="91402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8" y="1484511"/>
            <a:ext cx="9648825" cy="1368425"/>
          </a:xfrm>
        </p:spPr>
        <p:txBody>
          <a:bodyPr/>
          <a:lstStyle/>
          <a:p>
            <a:pPr algn="ctr" eaLnBrk="1" fontAlgn="ctr" hangingPunct="1"/>
            <a:r>
              <a:rPr lang="en-US" altLang="ja-JP" sz="4000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Mock-up Matrix</a:t>
            </a:r>
            <a:endParaRPr lang="ja-JP" altLang="en-US" sz="4000" dirty="0" smtClean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485900" y="4149080"/>
            <a:ext cx="6934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/>
            <a:endParaRPr lang="en-US" altLang="ja-JP" sz="2800" b="1" dirty="0" smtClean="0">
              <a:solidFill>
                <a:srgbClr val="000000"/>
              </a:solidFill>
              <a:latin typeface="Yu Gothic UI" panose="020B0500000000000000" pitchFamily="50" charset="-128"/>
              <a:ea typeface="Yu Gothic UI" panose="020B0500000000000000" pitchFamily="50" charset="-128"/>
              <a:cs typeface="Arial" panose="020B0604020202020204" pitchFamily="34" charset="0"/>
            </a:endParaRPr>
          </a:p>
          <a:p>
            <a:pPr eaLnBrk="1" hangingPunct="1"/>
            <a:r>
              <a:rPr lang="en-US" altLang="ja-JP" sz="2800" b="1" dirty="0" smtClean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Arial" panose="020B0604020202020204" pitchFamily="34" charset="0"/>
              </a:rPr>
              <a:t>Japan Patent Office</a:t>
            </a:r>
          </a:p>
          <a:p>
            <a:pPr eaLnBrk="1" hangingPunct="1"/>
            <a:r>
              <a:rPr lang="en-US" altLang="ja-JP" sz="2800" b="1" dirty="0" smtClean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Arial" panose="020B0604020202020204" pitchFamily="34" charset="0"/>
              </a:rPr>
              <a:t>November, 2018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025" y="115888"/>
            <a:ext cx="8137351" cy="433387"/>
          </a:xfrm>
        </p:spPr>
        <p:txBody>
          <a:bodyPr/>
          <a:lstStyle/>
          <a:p>
            <a:r>
              <a:rPr lang="en-US" altLang="ja-JP" dirty="0" smtClean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Mock-up </a:t>
            </a:r>
            <a:r>
              <a:rPr lang="en-US" altLang="ja-JP" dirty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Matrix for “Minimum XML </a:t>
            </a:r>
            <a:r>
              <a:rPr lang="en-US" altLang="ja-JP" dirty="0" smtClean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Mapping”</a:t>
            </a:r>
            <a:endParaRPr kumimoji="1" lang="ja-JP" altLang="en-US" dirty="0">
              <a:solidFill>
                <a:srgbClr val="0000FF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7E991A-7C3D-4975-944D-FFD382687AB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439339"/>
              </p:ext>
            </p:extLst>
          </p:nvPr>
        </p:nvGraphicFramePr>
        <p:xfrm>
          <a:off x="200025" y="692696"/>
          <a:ext cx="9545068" cy="3905557"/>
        </p:xfrm>
        <a:graphic>
          <a:graphicData uri="http://schemas.openxmlformats.org/drawingml/2006/table">
            <a:tbl>
              <a:tblPr/>
              <a:tblGrid>
                <a:gridCol w="300540">
                  <a:extLst>
                    <a:ext uri="{9D8B030D-6E8A-4147-A177-3AD203B41FA5}">
                      <a16:colId xmlns:a16="http://schemas.microsoft.com/office/drawing/2014/main" val="4187398442"/>
                    </a:ext>
                  </a:extLst>
                </a:gridCol>
                <a:gridCol w="1155566">
                  <a:extLst>
                    <a:ext uri="{9D8B030D-6E8A-4147-A177-3AD203B41FA5}">
                      <a16:colId xmlns:a16="http://schemas.microsoft.com/office/drawing/2014/main" val="3307313524"/>
                    </a:ext>
                  </a:extLst>
                </a:gridCol>
                <a:gridCol w="1155566">
                  <a:extLst>
                    <a:ext uri="{9D8B030D-6E8A-4147-A177-3AD203B41FA5}">
                      <a16:colId xmlns:a16="http://schemas.microsoft.com/office/drawing/2014/main" val="775060118"/>
                    </a:ext>
                  </a:extLst>
                </a:gridCol>
                <a:gridCol w="1155566">
                  <a:extLst>
                    <a:ext uri="{9D8B030D-6E8A-4147-A177-3AD203B41FA5}">
                      <a16:colId xmlns:a16="http://schemas.microsoft.com/office/drawing/2014/main" val="3127235367"/>
                    </a:ext>
                  </a:extLst>
                </a:gridCol>
                <a:gridCol w="1155566">
                  <a:extLst>
                    <a:ext uri="{9D8B030D-6E8A-4147-A177-3AD203B41FA5}">
                      <a16:colId xmlns:a16="http://schemas.microsoft.com/office/drawing/2014/main" val="2461266939"/>
                    </a:ext>
                  </a:extLst>
                </a:gridCol>
                <a:gridCol w="1155566">
                  <a:extLst>
                    <a:ext uri="{9D8B030D-6E8A-4147-A177-3AD203B41FA5}">
                      <a16:colId xmlns:a16="http://schemas.microsoft.com/office/drawing/2014/main" val="1341898449"/>
                    </a:ext>
                  </a:extLst>
                </a:gridCol>
                <a:gridCol w="1155566">
                  <a:extLst>
                    <a:ext uri="{9D8B030D-6E8A-4147-A177-3AD203B41FA5}">
                      <a16:colId xmlns:a16="http://schemas.microsoft.com/office/drawing/2014/main" val="1536827666"/>
                    </a:ext>
                  </a:extLst>
                </a:gridCol>
                <a:gridCol w="1155566">
                  <a:extLst>
                    <a:ext uri="{9D8B030D-6E8A-4147-A177-3AD203B41FA5}">
                      <a16:colId xmlns:a16="http://schemas.microsoft.com/office/drawing/2014/main" val="702036293"/>
                    </a:ext>
                  </a:extLst>
                </a:gridCol>
                <a:gridCol w="1155566">
                  <a:extLst>
                    <a:ext uri="{9D8B030D-6E8A-4147-A177-3AD203B41FA5}">
                      <a16:colId xmlns:a16="http://schemas.microsoft.com/office/drawing/2014/main" val="2599517573"/>
                    </a:ext>
                  </a:extLst>
                </a:gridCol>
              </a:tblGrid>
              <a:tr h="61626">
                <a:tc>
                  <a:txBody>
                    <a:bodyPr/>
                    <a:lstStyle/>
                    <a:p>
                      <a:pPr algn="l" fontAlgn="t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34" marR="2634" marT="263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(Decision to Grant a Patent)</a:t>
                      </a:r>
                    </a:p>
                  </a:txBody>
                  <a:tcPr marL="2634" marR="2634" marT="263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34" marR="2634" marT="263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34" marR="2634" marT="263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34" marR="2634" marT="263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34" marR="2634" marT="263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34" marR="2634" marT="263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877214"/>
                  </a:ext>
                </a:extLst>
              </a:tr>
              <a:tr h="126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No.</a:t>
                      </a:r>
                    </a:p>
                  </a:txBody>
                  <a:tcPr marL="2634" marR="2634" marT="2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Item Name</a:t>
                      </a:r>
                    </a:p>
                  </a:txBody>
                  <a:tcPr marL="2634" marR="2634" marT="2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JPO</a:t>
                      </a:r>
                    </a:p>
                  </a:txBody>
                  <a:tcPr marL="2634" marR="2634" marT="2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EPO</a:t>
                      </a:r>
                    </a:p>
                  </a:txBody>
                  <a:tcPr marL="2634" marR="2634" marT="2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KIPO</a:t>
                      </a:r>
                    </a:p>
                  </a:txBody>
                  <a:tcPr marL="2634" marR="2634" marT="2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SIPO</a:t>
                      </a:r>
                    </a:p>
                  </a:txBody>
                  <a:tcPr marL="2634" marR="2634" marT="2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USPTO</a:t>
                      </a:r>
                    </a:p>
                  </a:txBody>
                  <a:tcPr marL="2634" marR="2634" marT="2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ST.36 v. 1.14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ST.96 v. 3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210423"/>
                  </a:ext>
                </a:extLst>
              </a:tr>
              <a:tr h="1264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</a:t>
                      </a:r>
                    </a:p>
                  </a:txBody>
                  <a:tcPr marL="2634" marR="2634" marT="2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Title of the document</a:t>
                      </a:r>
                    </a:p>
                  </a:txBody>
                  <a:tcPr marL="2634" marR="2634" marT="2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jp:document-name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NotificationTitle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6081172"/>
                  </a:ext>
                </a:extLst>
              </a:tr>
              <a:tr h="1264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</a:t>
                      </a:r>
                    </a:p>
                  </a:txBody>
                  <a:tcPr marL="2634" marR="2634" marT="2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 number</a:t>
                      </a:r>
                    </a:p>
                  </a:txBody>
                  <a:tcPr marL="2634" marR="2634" marT="2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jp:application-reference/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jp:document-id/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jp:doc-number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EventIndicationTitle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EventIndicationContent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application-reference/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document-id/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doc-number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application-reference/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document-id/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doc-number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com:ApplicationNumber/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com:ApplicationNumberText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9912913"/>
                  </a:ext>
                </a:extLst>
              </a:tr>
              <a:tr h="1264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4</a:t>
                      </a:r>
                    </a:p>
                  </a:txBody>
                  <a:tcPr marL="2634" marR="2634" marT="2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Date of Drafting</a:t>
                      </a:r>
                    </a:p>
                  </a:txBody>
                  <a:tcPr marL="2634" marR="2634" marT="2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jp:drafting-date/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jp:date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Date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9920441"/>
                  </a:ext>
                </a:extLst>
              </a:tr>
              <a:tr h="1796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8</a:t>
                      </a:r>
                    </a:p>
                  </a:txBody>
                  <a:tcPr marL="2634" marR="2634" marT="2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Correspondence persons(Applicant or Agent)</a:t>
                      </a:r>
                    </a:p>
                  </a:txBody>
                  <a:tcPr marL="2634" marR="2634" marT="2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jp:addressed-to-person-group/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jp:addressbook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jp:number-of-other-persons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applicants/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correspondence-address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com:CorrespondenceAddress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586041"/>
                  </a:ext>
                </a:extLst>
              </a:tr>
              <a:tr h="1264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8-1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34" marR="2634" marT="2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</a:t>
                      </a:r>
                    </a:p>
                  </a:txBody>
                  <a:tcPr marL="2634" marR="2634" marT="2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CitizenTitle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CitizenSubTitle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CitizenContent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249053"/>
                  </a:ext>
                </a:extLst>
              </a:tr>
              <a:tr h="1264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9</a:t>
                      </a:r>
                    </a:p>
                  </a:txBody>
                  <a:tcPr marL="2634" marR="2634" marT="2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Coclusion Part</a:t>
                      </a:r>
                    </a:p>
                  </a:txBody>
                  <a:tcPr marL="2634" marR="2634" marT="2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jp:conclusion-part-article/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LawTextContent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ContentDetail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uspat:OutgoingDocument/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(uscom:FormParagraph/)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uscom:P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4798500"/>
                  </a:ext>
                </a:extLst>
              </a:tr>
              <a:tr h="1264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11</a:t>
                      </a:r>
                    </a:p>
                  </a:txBody>
                  <a:tcPr marL="2634" marR="2634" marT="2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Authorizers</a:t>
                      </a:r>
                    </a:p>
                    <a:p>
                      <a:pPr marL="0" marR="0" lvl="0" indent="0" algn="ctr" defTabSz="91423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</a:t>
                      </a:r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person who finally approve each document before sending to applicants)</a:t>
                      </a:r>
                      <a:endParaRPr lang="en-US" altLang="ja-JP" sz="200" b="0" i="0" u="none" strike="noStrike" dirty="0" smtClean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34" marR="2634" marT="26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jp:approval-column-article/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jp:staff1-group/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jp:official-title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jp:name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jp:staff-code</a:t>
                      </a:r>
                    </a:p>
                    <a:p>
                      <a:pPr algn="ctr" fontAlgn="ctr"/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Etc.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MainDuties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FirstDuties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SecondDuties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uspat:OutgoingDocument/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(uscom:FormParagraph/)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uscom:P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examiners/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primary-examine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assistant-examiner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authorized-officer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pat:ExaminerBag/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pat:PrimaryExaminer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pat:AssistantExaminer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pat:AuthorizedOfficer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2659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07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8" y="1484511"/>
            <a:ext cx="9648825" cy="1368425"/>
          </a:xfrm>
        </p:spPr>
        <p:txBody>
          <a:bodyPr/>
          <a:lstStyle/>
          <a:p>
            <a:pPr algn="ctr" eaLnBrk="1" fontAlgn="ctr" hangingPunct="1"/>
            <a:r>
              <a:rPr lang="en-US" altLang="ja-JP" sz="4000" dirty="0" smtClean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Future plan</a:t>
            </a:r>
            <a:endParaRPr lang="ja-JP" altLang="en-US" sz="4000" dirty="0" smtClean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" name="サブタイトル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93100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Future plan up to WG2/GDTF in 2019</a:t>
            </a:r>
            <a:endParaRPr kumimoji="1" lang="ja-JP" altLang="en-US" sz="2800" dirty="0">
              <a:solidFill>
                <a:srgbClr val="0000FF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7E991A-7C3D-4975-944D-FFD382687AB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23" name="AutoShape 3"/>
          <p:cNvSpPr>
            <a:spLocks noChangeArrowheads="1"/>
          </p:cNvSpPr>
          <p:nvPr/>
        </p:nvSpPr>
        <p:spPr bwMode="auto">
          <a:xfrm>
            <a:off x="167580" y="1340768"/>
            <a:ext cx="9577511" cy="4326251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144000" rIns="36000" bIns="144000">
            <a:spAutoFit/>
          </a:bodyPr>
          <a:lstStyle>
            <a:lvl1pPr marL="285750" indent="-285750" eaLnBrk="0" hangingPunct="0">
              <a:defRPr kumimoji="1" b="1">
                <a:solidFill>
                  <a:schemeClr val="tx1"/>
                </a:solidFill>
                <a:latin typeface="Arial Unicode MS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 Unicode MS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 Unicode MS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 Unicode MS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 Unicode MS" pitchFamily="50" charset="-128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 Unicode MS" pitchFamily="50" charset="-128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 Unicode MS" pitchFamily="50" charset="-128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 Unicode MS" pitchFamily="50" charset="-128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 Unicode MS" pitchFamily="50" charset="-128"/>
                <a:ea typeface="ＭＳ Ｐゴシック" pitchFamily="50" charset="-128"/>
              </a:defRPr>
            </a:lvl9pPr>
          </a:lstStyle>
          <a:p>
            <a:pPr marL="457200" indent="-457200" eaLnBrk="1" hangingPunct="1">
              <a:buFont typeface="+mj-lt"/>
              <a:buAutoNum type="arabicPeriod"/>
            </a:pPr>
            <a:r>
              <a:rPr lang="en-US" altLang="ja-JP" sz="2400" b="0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JPO’s purpose is making the draft of “Minimum XML Mapping D” based on “Mock-up Matrix”.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altLang="ja-JP" sz="2400" b="0" dirty="0" smtClean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ja-JP" sz="2400" b="0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JPO would like to inquire IP5 industry about what kinds of items they would like to add/delete “Mock-up Matrix” to make the better “Minimum XML Mapping D”.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altLang="ja-JP" sz="2400" b="0" dirty="0" smtClean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ja-JP" sz="2400" b="0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JPO are also pleased to receive opinions on “Mock-up Matrix” from IP5 Offices.</a:t>
            </a:r>
          </a:p>
        </p:txBody>
      </p:sp>
    </p:spTree>
    <p:extLst>
      <p:ext uri="{BB962C8B-B14F-4D97-AF65-F5344CB8AC3E}">
        <p14:creationId xmlns:p14="http://schemas.microsoft.com/office/powerpoint/2010/main" val="262216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5815" y="1772816"/>
            <a:ext cx="9432925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7200" i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Thank you !</a:t>
            </a:r>
            <a:endParaRPr lang="ja-JP" altLang="en-US" sz="7200" i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599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025" y="115888"/>
            <a:ext cx="8209359" cy="433387"/>
          </a:xfrm>
        </p:spPr>
        <p:txBody>
          <a:bodyPr/>
          <a:lstStyle/>
          <a:p>
            <a:r>
              <a:rPr lang="en-US" altLang="ja-JP" dirty="0" smtClean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Mock-up </a:t>
            </a:r>
            <a:r>
              <a:rPr lang="en-US" altLang="ja-JP" dirty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Matrix for “Minimum XML </a:t>
            </a:r>
            <a:r>
              <a:rPr lang="en-US" altLang="ja-JP" dirty="0" smtClean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Mapping”</a:t>
            </a:r>
            <a:endParaRPr kumimoji="1" lang="ja-JP" altLang="en-US" dirty="0">
              <a:solidFill>
                <a:srgbClr val="0000FF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7E991A-7C3D-4975-944D-FFD382687AB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/>
          </p:nvPr>
        </p:nvGraphicFramePr>
        <p:xfrm>
          <a:off x="200025" y="616454"/>
          <a:ext cx="9361043" cy="6147015"/>
        </p:xfrm>
        <a:graphic>
          <a:graphicData uri="http://schemas.openxmlformats.org/drawingml/2006/table">
            <a:tbl>
              <a:tblPr/>
              <a:tblGrid>
                <a:gridCol w="301379">
                  <a:extLst>
                    <a:ext uri="{9D8B030D-6E8A-4147-A177-3AD203B41FA5}">
                      <a16:colId xmlns:a16="http://schemas.microsoft.com/office/drawing/2014/main" val="3413765752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2743733246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2008146066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1993507001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3414262395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4056823498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1528979179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2518728722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2677398238"/>
                    </a:ext>
                  </a:extLst>
                </a:gridCol>
              </a:tblGrid>
              <a:tr h="140025">
                <a:tc>
                  <a:txBody>
                    <a:bodyPr/>
                    <a:lstStyle/>
                    <a:p>
                      <a:pPr algn="l" fontAlgn="t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(Request for a Patent)</a:t>
                      </a: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2246112"/>
                  </a:ext>
                </a:extLst>
              </a:tr>
              <a:tr h="14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No.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Item Name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KIPO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SIPO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USPTO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ST.36 v. 1.14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ST.96 v. 3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110870"/>
                  </a:ext>
                </a:extLst>
              </a:tr>
              <a:tr h="2153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Title of the document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jp:document-code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request-petition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KR_DocumentCode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KR_DocumentName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document-code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7868792"/>
                  </a:ext>
                </a:extLst>
              </a:tr>
              <a:tr h="14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Reference Number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jp:file-reference-id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file-reference-id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KR_ReferenceNumber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file-reference-id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com:ApplicantFileReference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5385012"/>
                  </a:ext>
                </a:extLst>
              </a:tr>
              <a:tr h="377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6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Indication of original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</a:t>
                      </a:r>
                    </a:p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(P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arent application)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jp:indication-of-case-article/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KR_OriginalApplicationNumber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earlier-app-reference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pat:RelatedDocumentBag/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(pat:Division |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pat:Conversion |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pat:UtilityModelBasis)/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pat:ParentDocument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3541184"/>
                  </a:ext>
                </a:extLst>
              </a:tr>
              <a:tr h="6718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7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 number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jp:parent-application-article/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jp:application-reference/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jp:document-id/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jp:doc-number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KR_ApplicationNumber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earlier-app-reference/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document-id/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doc-number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pat:RelatedDocumentBag/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(pat:Division |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pat:Conversion |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pat:UtilityModelBasis)/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pat:ParentDocument/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pat:PatentDocumentIdentification/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pat:ApplicationIdentification/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com:ApplicationNumber/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com:ApplicationNumberText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8535855"/>
                  </a:ext>
                </a:extLst>
              </a:tr>
              <a:tr h="59822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8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Filing date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jp:parent-application-article/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jp:application-reference/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jp:document-id/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KR_ApplicationDate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earlier-app-reference/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document-id/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pat:RelatedDocumentBag/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(pat:Division |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pat:Conversion |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pat:UtilityModelBasis)/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pat:ParentDocument/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pat:PatentDocumentIdentification/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pat:ApplicationIdentification/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pat:FilingDate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8353513"/>
                  </a:ext>
                </a:extLst>
              </a:tr>
              <a:tr h="42151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10-2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(Inventor’s name)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jp:inventors/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jp:inventor/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jp:addressbook/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KR_Inventor/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KR_Name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inventors/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inventor/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addressbook/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pat:InventorBag/</a:t>
                      </a:r>
                    </a:p>
                    <a:p>
                      <a:pPr algn="ctr" fontAlgn="ctr"/>
                      <a:r>
                        <a:rPr lang="pt-BR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pat:Inventor/</a:t>
                      </a:r>
                    </a:p>
                    <a:p>
                      <a:pPr algn="ctr" fontAlgn="ctr"/>
                      <a:r>
                        <a:rPr lang="pt-BR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com:Contact/</a:t>
                      </a:r>
                    </a:p>
                    <a:p>
                      <a:pPr algn="ctr" fontAlgn="ctr"/>
                      <a:r>
                        <a:rPr lang="pt-BR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com:Name/</a:t>
                      </a:r>
                    </a:p>
                    <a:p>
                      <a:pPr algn="ctr" fontAlgn="ctr"/>
                      <a:r>
                        <a:rPr lang="pt-BR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com:EntityName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694399"/>
                  </a:ext>
                </a:extLst>
              </a:tr>
              <a:tr h="2742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11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parties/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applicants/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KR_Applicant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pat:ApplicantBag/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5017155"/>
                  </a:ext>
                </a:extLst>
              </a:tr>
              <a:tr h="42151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11-1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Identification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Number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(Applicant’s number)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jp:addressbook/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jp:registered-number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KR_Applicant/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KR_ApplicantCode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addressbook/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registered-number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pat:ApplicantBag/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pat:Applicant/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com:PartyIdentifier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594653"/>
                  </a:ext>
                </a:extLst>
              </a:tr>
              <a:tr h="4509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11-2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(Applicant’s name)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jp:addressbook/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jp:name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parties/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applicants/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addressbook</a:t>
                      </a:r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KR_Applicant/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KR_Name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addressbook/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pat:ApplicantBag/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pat:Applicant/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com:Contact/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com:Name/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com:EntityName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794174"/>
                  </a:ext>
                </a:extLst>
              </a:tr>
              <a:tr h="2153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12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Patent Attorney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jp:agents/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jp:agent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KR_Agent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agents/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2240910"/>
                  </a:ext>
                </a:extLst>
              </a:tr>
              <a:tr h="42151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12-1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Identification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Number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(Attorney’s number)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jp:agents/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jp:agent/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jp:addressbook/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jp:registered-number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KR_Agent/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KR_AgentCode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addressbook/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registered-number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pat:RegisteredPractitionerBag/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pat:RegisteredPractitioner/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pat:RegisteredPractitionerRegistrationNumber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634133"/>
                  </a:ext>
                </a:extLst>
              </a:tr>
              <a:tr h="42151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12-3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(Attorney’s name)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jp:agents/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jp:agent/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jp:addressbook/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jp:name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KR_Agent/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KR_Name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addressbook/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pat:RegisteredPractitionerBag/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pat:RegisteredPractitioner/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com:Contact/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com:Name/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com:EntityName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3625637"/>
                  </a:ext>
                </a:extLst>
              </a:tr>
              <a:tr h="42151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14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Fee-related information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jp:charge-article/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jp:payment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ep-financial-data/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fees/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standard-fee/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fee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KR_Fee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(in pkgheader)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payment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com:Payment</a:t>
                      </a:r>
                      <a:endParaRPr lang="ja-JP" altLang="en-US" sz="5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6322684"/>
                  </a:ext>
                </a:extLst>
              </a:tr>
              <a:tr h="3184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14-2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Payment amount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jp:charge-article/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jp:payment/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jp:account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ep-financial-data/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fees/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fee-total-amount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KR_Fee/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KR_AmountGrandTotal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(in pkgheader)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payment/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fee-total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com:Payment/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com:PaymentModeCategory=Charge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com:PaymentIdentifier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457182"/>
                  </a:ext>
                </a:extLst>
              </a:tr>
              <a:tr h="3184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15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The list of submitted documents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jp:submission-object-list-article/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jp:list-group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ep-electronic-files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KR_AttachedDocument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8493371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 bwMode="auto">
          <a:xfrm>
            <a:off x="344488" y="524619"/>
            <a:ext cx="1368152" cy="287437"/>
          </a:xfrm>
          <a:prstGeom prst="rect">
            <a:avLst/>
          </a:prstGeom>
          <a:noFill/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endParaRPr kumimoji="1" lang="ja-JP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6" name="四角形吹き出し 5"/>
          <p:cNvSpPr/>
          <p:nvPr/>
        </p:nvSpPr>
        <p:spPr bwMode="auto">
          <a:xfrm>
            <a:off x="1869542" y="78208"/>
            <a:ext cx="2147353" cy="576808"/>
          </a:xfrm>
          <a:prstGeom prst="wedgeRectCallout">
            <a:avLst>
              <a:gd name="adj1" fmla="val -55669"/>
              <a:gd name="adj2" fmla="val 67669"/>
            </a:avLst>
          </a:prstGeom>
          <a:solidFill>
            <a:schemeClr val="bg1"/>
          </a:solidFill>
          <a:ln w="762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endParaRPr kumimoji="1" lang="ja-JP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41550" y="170676"/>
            <a:ext cx="214735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00" dirty="0" smtClean="0"/>
              <a:t>書類グループの名称</a:t>
            </a:r>
            <a:endParaRPr kumimoji="1" lang="ja-JP" altLang="en-US" sz="1700" dirty="0"/>
          </a:p>
        </p:txBody>
      </p:sp>
      <p:sp>
        <p:nvSpPr>
          <p:cNvPr id="8" name="正方形/長方形 7"/>
          <p:cNvSpPr/>
          <p:nvPr/>
        </p:nvSpPr>
        <p:spPr bwMode="auto">
          <a:xfrm>
            <a:off x="488504" y="922098"/>
            <a:ext cx="1152128" cy="583200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endParaRPr kumimoji="1" lang="ja-JP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9" name="四角形吹き出し 8"/>
          <p:cNvSpPr/>
          <p:nvPr/>
        </p:nvSpPr>
        <p:spPr bwMode="auto">
          <a:xfrm>
            <a:off x="1869541" y="1268760"/>
            <a:ext cx="2147353" cy="576808"/>
          </a:xfrm>
          <a:prstGeom prst="wedgeRectCallout">
            <a:avLst>
              <a:gd name="adj1" fmla="val -55669"/>
              <a:gd name="adj2" fmla="val 67669"/>
            </a:avLst>
          </a:prstGeom>
          <a:solidFill>
            <a:schemeClr val="bg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endParaRPr kumimoji="1" lang="ja-JP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77179" y="1380192"/>
            <a:ext cx="193207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00" dirty="0" smtClean="0"/>
              <a:t>情報項目の名称</a:t>
            </a:r>
            <a:endParaRPr kumimoji="1" lang="ja-JP" altLang="en-US" sz="1700" dirty="0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1791088" y="944248"/>
            <a:ext cx="7769979" cy="5832000"/>
          </a:xfrm>
          <a:prstGeom prst="rect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endParaRPr kumimoji="1" lang="ja-JP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2" name="四角形吹き出し 11"/>
          <p:cNvSpPr/>
          <p:nvPr/>
        </p:nvSpPr>
        <p:spPr bwMode="auto">
          <a:xfrm>
            <a:off x="4953000" y="2132856"/>
            <a:ext cx="2147353" cy="792000"/>
          </a:xfrm>
          <a:prstGeom prst="wedgeRectCallout">
            <a:avLst>
              <a:gd name="adj1" fmla="val -55669"/>
              <a:gd name="adj2" fmla="val 67669"/>
            </a:avLst>
          </a:prstGeom>
          <a:solidFill>
            <a:schemeClr val="bg1"/>
          </a:solidFill>
          <a:ln w="762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endParaRPr kumimoji="1" lang="ja-JP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953000" y="2244288"/>
            <a:ext cx="21473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00" dirty="0" smtClean="0"/>
              <a:t>情報項目に対応する</a:t>
            </a:r>
            <a:r>
              <a:rPr lang="en-US" altLang="ja-JP" sz="1700" dirty="0" smtClean="0"/>
              <a:t>XML</a:t>
            </a:r>
            <a:r>
              <a:rPr lang="ja-JP" altLang="en-US" sz="1700" dirty="0" smtClean="0"/>
              <a:t>タグ</a:t>
            </a:r>
            <a:endParaRPr kumimoji="1" lang="ja-JP" altLang="en-US" sz="17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257256" y="10795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参考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869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025" y="115888"/>
            <a:ext cx="8209359" cy="433387"/>
          </a:xfrm>
        </p:spPr>
        <p:txBody>
          <a:bodyPr/>
          <a:lstStyle/>
          <a:p>
            <a:r>
              <a:rPr lang="en-US" altLang="ja-JP" dirty="0" smtClean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Mock-up </a:t>
            </a:r>
            <a:r>
              <a:rPr lang="en-US" altLang="ja-JP" dirty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Matrix for “Minimum XML </a:t>
            </a:r>
            <a:r>
              <a:rPr lang="en-US" altLang="ja-JP" dirty="0" smtClean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Mapping”</a:t>
            </a:r>
            <a:endParaRPr kumimoji="1" lang="ja-JP" altLang="en-US" dirty="0">
              <a:solidFill>
                <a:srgbClr val="0000FF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7E991A-7C3D-4975-944D-FFD382687AB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423977"/>
              </p:ext>
            </p:extLst>
          </p:nvPr>
        </p:nvGraphicFramePr>
        <p:xfrm>
          <a:off x="200025" y="616454"/>
          <a:ext cx="9361043" cy="6147015"/>
        </p:xfrm>
        <a:graphic>
          <a:graphicData uri="http://schemas.openxmlformats.org/drawingml/2006/table">
            <a:tbl>
              <a:tblPr/>
              <a:tblGrid>
                <a:gridCol w="301379">
                  <a:extLst>
                    <a:ext uri="{9D8B030D-6E8A-4147-A177-3AD203B41FA5}">
                      <a16:colId xmlns:a16="http://schemas.microsoft.com/office/drawing/2014/main" val="3413765752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2743733246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2008146066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1993507001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3414262395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4056823498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1528979179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2518728722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2677398238"/>
                    </a:ext>
                  </a:extLst>
                </a:gridCol>
              </a:tblGrid>
              <a:tr h="140025">
                <a:tc>
                  <a:txBody>
                    <a:bodyPr/>
                    <a:lstStyle/>
                    <a:p>
                      <a:pPr algn="l" fontAlgn="t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(Request for a Patent)</a:t>
                      </a: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2246112"/>
                  </a:ext>
                </a:extLst>
              </a:tr>
              <a:tr h="14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No.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Item Name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KIPO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SIPO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USPTO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ST.36 v. 1.14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ST.96 v. 3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110870"/>
                  </a:ext>
                </a:extLst>
              </a:tr>
              <a:tr h="2153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Title of the document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jp:document-code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request-petition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KR_DocumentCode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KR_DocumentName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document-code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7868792"/>
                  </a:ext>
                </a:extLst>
              </a:tr>
              <a:tr h="14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Reference Number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jp:file-reference-id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file-reference-id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KR_ReferenceNumber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file-reference-id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com:ApplicantFileReference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5385012"/>
                  </a:ext>
                </a:extLst>
              </a:tr>
              <a:tr h="3773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6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Indication of original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</a:t>
                      </a:r>
                    </a:p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(P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arent application)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jp:indication-of-case-article/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KR_OriginalApplicationNumber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earlier-app-reference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pat:RelatedDocumentBag/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(pat:Division |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pat:Conversion |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pat:UtilityModelBasis)/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pat:ParentDocument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3541184"/>
                  </a:ext>
                </a:extLst>
              </a:tr>
              <a:tr h="6718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7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 number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jp:parent-application-article/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jp:application-reference/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jp:document-id/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jp:doc-number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KR_ApplicationNumber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earlier-app-reference/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document-id/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doc-number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pat:RelatedDocumentBag/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(pat:Division |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pat:Conversion |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pat:UtilityModelBasis)/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pat:ParentDocument/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pat:PatentDocumentIdentification/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pat:ApplicationIdentification/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com:ApplicationNumber/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com:ApplicationNumberText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8535855"/>
                  </a:ext>
                </a:extLst>
              </a:tr>
              <a:tr h="59822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8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Filing date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jp:parent-application-article/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jp:application-reference/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jp:document-id/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KR_ApplicationDate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earlier-app-reference/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document-id/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pat:RelatedDocumentBag/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(pat:Division |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pat:Conversion |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pat:UtilityModelBasis)/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pat:ParentDocument/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pat:PatentDocumentIdentification/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pat:ApplicationIdentification/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pat:FilingDate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8353513"/>
                  </a:ext>
                </a:extLst>
              </a:tr>
              <a:tr h="42151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10-2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(Inventor’s name)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jp:inventors/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jp:inventor/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jp:addressbook/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KR_Inventor/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KR_Name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inventors/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inventor/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addressbook/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pat:InventorBag/</a:t>
                      </a:r>
                    </a:p>
                    <a:p>
                      <a:pPr algn="ctr" fontAlgn="ctr"/>
                      <a:r>
                        <a:rPr lang="pt-BR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pat:Inventor/</a:t>
                      </a:r>
                    </a:p>
                    <a:p>
                      <a:pPr algn="ctr" fontAlgn="ctr"/>
                      <a:r>
                        <a:rPr lang="pt-BR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com:Contact/</a:t>
                      </a:r>
                    </a:p>
                    <a:p>
                      <a:pPr algn="ctr" fontAlgn="ctr"/>
                      <a:r>
                        <a:rPr lang="pt-BR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com:Name/</a:t>
                      </a:r>
                    </a:p>
                    <a:p>
                      <a:pPr algn="ctr" fontAlgn="ctr"/>
                      <a:r>
                        <a:rPr lang="pt-BR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com:EntityName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694399"/>
                  </a:ext>
                </a:extLst>
              </a:tr>
              <a:tr h="2742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11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parties/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applicants/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KR_Applicant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pat:ApplicantBag/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5017155"/>
                  </a:ext>
                </a:extLst>
              </a:tr>
              <a:tr h="42151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11-1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Identification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Number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(Applicant’s number)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jp:addressbook/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jp:registered-number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KR_Applicant/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KR_ApplicantCode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addressbook/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registered-number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pat:ApplicantBag/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pat:Applicant/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com:PartyIdentifier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594653"/>
                  </a:ext>
                </a:extLst>
              </a:tr>
              <a:tr h="45096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11-2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(Applicant’s name)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jp:addressbook/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jp:name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parties/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applicants/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addressbook</a:t>
                      </a:r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KR_Applicant/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KR_Name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addressbook/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pat:ApplicantBag/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pat:Applicant/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com:Contact/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com:Name/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com:EntityName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794174"/>
                  </a:ext>
                </a:extLst>
              </a:tr>
              <a:tr h="2153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12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Patent Attorney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jp:agents/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jp:agent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KR_Agent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agents/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2240910"/>
                  </a:ext>
                </a:extLst>
              </a:tr>
              <a:tr h="42151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12-1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Identification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Number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(Attorney’s number)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jp:agents/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jp:agent/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jp:addressbook/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jp:registered-number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KR_Agent/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KR_AgentCode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addressbook/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registered-number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pat:RegisteredPractitionerBag/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pat:RegisteredPractitioner/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pat:RegisteredPractitionerRegistrationNumber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634133"/>
                  </a:ext>
                </a:extLst>
              </a:tr>
              <a:tr h="42151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12-3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(Attorney’s name)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jp:agents/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jp:agent/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jp:addressbook/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jp:name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KR_Agent/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KR_Name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addressbook/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pat:RegisteredPractitionerBag/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pat:RegisteredPractitioner/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com:Contact/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com:Name/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com:EntityName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3625637"/>
                  </a:ext>
                </a:extLst>
              </a:tr>
              <a:tr h="42151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14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Fee-related information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jp:charge-article/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jp:payment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ep-financial-data/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fees/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standard-fee/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fee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KR_Fee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(in pkgheader)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payment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com:Payment</a:t>
                      </a:r>
                      <a:endParaRPr lang="ja-JP" altLang="en-US" sz="5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6322684"/>
                  </a:ext>
                </a:extLst>
              </a:tr>
              <a:tr h="3184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14-2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Payment amount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jp:charge-article/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jp:payment/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jp:account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ep-financial-data/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fees/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fee-total-amount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KR_Fee/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KR_AmountGrandTotal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(in pkgheader)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payment/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fee-total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com:Payment/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com:PaymentModeCategory=Charge</a:t>
                      </a:r>
                    </a:p>
                    <a:p>
                      <a:pPr algn="ctr" fontAlgn="ctr"/>
                      <a:r>
                        <a:rPr lang="en-US" altLang="ja-JP" sz="5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com:PaymentIdentifier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457182"/>
                  </a:ext>
                </a:extLst>
              </a:tr>
              <a:tr h="3184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15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The list of submitted documents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jp:submission-object-list-article/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jp:list-group</a:t>
                      </a:r>
                      <a:endParaRPr lang="en-US" altLang="ja-JP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ep-electronic-files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KR_AttachedDocument</a:t>
                      </a:r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8493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93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025" y="115888"/>
            <a:ext cx="8209359" cy="433387"/>
          </a:xfrm>
        </p:spPr>
        <p:txBody>
          <a:bodyPr/>
          <a:lstStyle/>
          <a:p>
            <a:r>
              <a:rPr lang="en-US" altLang="ja-JP" dirty="0" smtClean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Mock-up </a:t>
            </a:r>
            <a:r>
              <a:rPr lang="en-US" altLang="ja-JP" dirty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Matrix for “Minimum XML </a:t>
            </a:r>
            <a:r>
              <a:rPr lang="en-US" altLang="ja-JP" dirty="0" smtClean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Mapping”</a:t>
            </a:r>
            <a:endParaRPr kumimoji="1" lang="ja-JP" altLang="en-US" dirty="0">
              <a:solidFill>
                <a:srgbClr val="0000FF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7E991A-7C3D-4975-944D-FFD382687AB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965426"/>
              </p:ext>
            </p:extLst>
          </p:nvPr>
        </p:nvGraphicFramePr>
        <p:xfrm>
          <a:off x="272480" y="764704"/>
          <a:ext cx="9361043" cy="3800182"/>
        </p:xfrm>
        <a:graphic>
          <a:graphicData uri="http://schemas.openxmlformats.org/drawingml/2006/table">
            <a:tbl>
              <a:tblPr/>
              <a:tblGrid>
                <a:gridCol w="301379">
                  <a:extLst>
                    <a:ext uri="{9D8B030D-6E8A-4147-A177-3AD203B41FA5}">
                      <a16:colId xmlns:a16="http://schemas.microsoft.com/office/drawing/2014/main" val="3413765752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2743733246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2008146066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1993507001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3414262395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4056823498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1528979179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4084349245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1044722267"/>
                    </a:ext>
                  </a:extLst>
                </a:gridCol>
              </a:tblGrid>
              <a:tr h="157016">
                <a:tc>
                  <a:txBody>
                    <a:bodyPr/>
                    <a:lstStyle/>
                    <a:p>
                      <a:pPr algn="l" fontAlgn="t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(Request for a Patent)</a:t>
                      </a: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2246112"/>
                  </a:ext>
                </a:extLst>
              </a:tr>
              <a:tr h="1570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No.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Item Name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KIPO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SIPO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USPTO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ST.36 v. 1.14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ST.96 v. 3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110870"/>
                  </a:ext>
                </a:extLst>
              </a:tr>
              <a:tr h="3110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Title of the Invention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description/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invention-title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PatentDOC/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InventionTitle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pat:SpecificationDocument/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pat:Specification/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pat:P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description/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invention-title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pat:ApplicationBody/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pat:Description/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pat:InventionTitle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3252890"/>
                  </a:ext>
                </a:extLst>
              </a:tr>
              <a:tr h="3110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Field of the Invention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description/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technical-field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PatentCAFDOC/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description/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technical-field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pat:SpecificationDocument/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pat:Specification/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pat:P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description/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technical-field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pat:ApplicationBody/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pat:Description/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pat:TechnicalField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8650980"/>
                  </a:ext>
                </a:extLst>
              </a:tr>
              <a:tr h="3110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Background of the Invention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description/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background-art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PatentDOC/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Disclosure/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InventionPurpose/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BackgroundArt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pat:SpecificationDocument/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pat:Specification/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pat:P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description/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background-art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pat:ApplicationBody/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pat:Description/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pat:BackgroundArt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0075143"/>
                  </a:ext>
                </a:extLst>
              </a:tr>
              <a:tr h="1570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Summary of Invention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description/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summary-of-invention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PatentCAFDOC/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description/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summary-of-invention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pat:SpecificationDocument/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pat:Specification/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pat:P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description/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summary-of-invention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pat:ApplicationBody/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pat:Description/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pat:InventionSummary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7868792"/>
                  </a:ext>
                </a:extLst>
              </a:tr>
              <a:tr h="1570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Disciption of embodiments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description/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description-of-embodiments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PatentCAFDOC/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description/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description-of-embodiments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pat:SpecificationDocument/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pat:Specification/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description/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description-of-embodiments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pat:ApplicationBody/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pat:Description/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pat:EmbodimentDescription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694399"/>
                  </a:ext>
                </a:extLst>
              </a:tr>
              <a:tr h="1570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Citation list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description/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citation-list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PatentCAFDOC/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description/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citation-list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pat:SpecificationDocument/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pat:Specification/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pat:P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description/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citation-list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pat:ApplicationBody/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pat:Description/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com:CitationBag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203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16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025" y="115888"/>
            <a:ext cx="8065343" cy="433387"/>
          </a:xfrm>
        </p:spPr>
        <p:txBody>
          <a:bodyPr/>
          <a:lstStyle/>
          <a:p>
            <a:r>
              <a:rPr lang="en-US" altLang="ja-JP" dirty="0" smtClean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Mock-up </a:t>
            </a:r>
            <a:r>
              <a:rPr lang="en-US" altLang="ja-JP" dirty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Matrix for “Minimum XML </a:t>
            </a:r>
            <a:r>
              <a:rPr lang="en-US" altLang="ja-JP" dirty="0" smtClean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Mapping”</a:t>
            </a:r>
            <a:endParaRPr kumimoji="1" lang="ja-JP" altLang="en-US" dirty="0">
              <a:solidFill>
                <a:srgbClr val="0000FF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7E991A-7C3D-4975-944D-FFD382687AB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064759"/>
              </p:ext>
            </p:extLst>
          </p:nvPr>
        </p:nvGraphicFramePr>
        <p:xfrm>
          <a:off x="272480" y="658668"/>
          <a:ext cx="9361043" cy="1293202"/>
        </p:xfrm>
        <a:graphic>
          <a:graphicData uri="http://schemas.openxmlformats.org/drawingml/2006/table">
            <a:tbl>
              <a:tblPr/>
              <a:tblGrid>
                <a:gridCol w="301379">
                  <a:extLst>
                    <a:ext uri="{9D8B030D-6E8A-4147-A177-3AD203B41FA5}">
                      <a16:colId xmlns:a16="http://schemas.microsoft.com/office/drawing/2014/main" val="3413765752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2743733246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2008146066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1993507001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3414262395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4056823498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1528979179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2514067554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2000686901"/>
                    </a:ext>
                  </a:extLst>
                </a:gridCol>
              </a:tblGrid>
              <a:tr h="157016">
                <a:tc>
                  <a:txBody>
                    <a:bodyPr/>
                    <a:lstStyle/>
                    <a:p>
                      <a:pPr algn="l" fontAlgn="t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(Request for a Patent)</a:t>
                      </a: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2246112"/>
                  </a:ext>
                </a:extLst>
              </a:tr>
              <a:tr h="1570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No.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Item Name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KIPO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SIPO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USPTO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ST.36 v. 1.14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ST.96 v. 3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110870"/>
                  </a:ext>
                </a:extLst>
              </a:tr>
              <a:tr h="3110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Title of the document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claims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claims/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doc-page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PatentDOC/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Claims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pat:ClaimsDocument/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pat:DocumentCode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claims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pat:ApplicationBody/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pat:Claims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4814531"/>
                  </a:ext>
                </a:extLst>
              </a:tr>
              <a:tr h="3110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Claim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claims/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claim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claims/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doc-page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PatentDOC/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Claims/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Claim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pat:ClaimsDocument/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pat:ClaimSet/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pat:ClaimList/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pat:Claim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claims/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claim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pat:ApplicationBody/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pat:Claims/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pat:Claim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3252890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581901"/>
              </p:ext>
            </p:extLst>
          </p:nvPr>
        </p:nvGraphicFramePr>
        <p:xfrm>
          <a:off x="272480" y="2439878"/>
          <a:ext cx="9361043" cy="1293202"/>
        </p:xfrm>
        <a:graphic>
          <a:graphicData uri="http://schemas.openxmlformats.org/drawingml/2006/table">
            <a:tbl>
              <a:tblPr/>
              <a:tblGrid>
                <a:gridCol w="301379">
                  <a:extLst>
                    <a:ext uri="{9D8B030D-6E8A-4147-A177-3AD203B41FA5}">
                      <a16:colId xmlns:a16="http://schemas.microsoft.com/office/drawing/2014/main" val="3413765752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2743733246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2008146066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1993507001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3414262395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4056823498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1528979179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3071173402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2326161639"/>
                    </a:ext>
                  </a:extLst>
                </a:gridCol>
              </a:tblGrid>
              <a:tr h="157016">
                <a:tc>
                  <a:txBody>
                    <a:bodyPr/>
                    <a:lstStyle/>
                    <a:p>
                      <a:pPr algn="l" fontAlgn="t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(Request for a Patent)</a:t>
                      </a: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2246112"/>
                  </a:ext>
                </a:extLst>
              </a:tr>
              <a:tr h="1570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No.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Item Name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KIPO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SIPO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USPTO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ST.36 v. 1.14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ST.96 v. 3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110870"/>
                  </a:ext>
                </a:extLst>
              </a:tr>
              <a:tr h="3110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Title of the document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abstract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abstract/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doc-page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PatentDOC/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Abstract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abstract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pat:ApplicationBody/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pat:Abstract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4814531"/>
                  </a:ext>
                </a:extLst>
              </a:tr>
              <a:tr h="3110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Abstract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abstract/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abstract/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doc-page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PatentDOC/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Abstract/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Summary/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abstract/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pat:ApplicationBody/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pat:Abstract/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3252890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728120"/>
              </p:ext>
            </p:extLst>
          </p:nvPr>
        </p:nvGraphicFramePr>
        <p:xfrm>
          <a:off x="272480" y="4221088"/>
          <a:ext cx="9361043" cy="872197"/>
        </p:xfrm>
        <a:graphic>
          <a:graphicData uri="http://schemas.openxmlformats.org/drawingml/2006/table">
            <a:tbl>
              <a:tblPr/>
              <a:tblGrid>
                <a:gridCol w="301379">
                  <a:extLst>
                    <a:ext uri="{9D8B030D-6E8A-4147-A177-3AD203B41FA5}">
                      <a16:colId xmlns:a16="http://schemas.microsoft.com/office/drawing/2014/main" val="3413765752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2743733246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2008146066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1993507001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3414262395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4056823498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1528979179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1826387981"/>
                    </a:ext>
                  </a:extLst>
                </a:gridCol>
                <a:gridCol w="1132458">
                  <a:extLst>
                    <a:ext uri="{9D8B030D-6E8A-4147-A177-3AD203B41FA5}">
                      <a16:colId xmlns:a16="http://schemas.microsoft.com/office/drawing/2014/main" val="595810068"/>
                    </a:ext>
                  </a:extLst>
                </a:gridCol>
              </a:tblGrid>
              <a:tr h="157016">
                <a:tc>
                  <a:txBody>
                    <a:bodyPr/>
                    <a:lstStyle/>
                    <a:p>
                      <a:pPr algn="l" fontAlgn="t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(Request for a Patent)</a:t>
                      </a: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2246112"/>
                  </a:ext>
                </a:extLst>
              </a:tr>
              <a:tr h="1570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No.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Item Name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KIPO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SIPO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USPTO</a:t>
                      </a: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ST.36 v. 1.14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ST.96 v. 3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110870"/>
                  </a:ext>
                </a:extLst>
              </a:tr>
              <a:tr h="3110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Figure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drawings/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figure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drawings/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doc-page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PatentDOC/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Drawings/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Drawing/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drawings/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figure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pat:ApplicationBody/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pat:Drawings/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pat:Figure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3252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40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025" y="115888"/>
            <a:ext cx="8065343" cy="433387"/>
          </a:xfrm>
        </p:spPr>
        <p:txBody>
          <a:bodyPr/>
          <a:lstStyle/>
          <a:p>
            <a:r>
              <a:rPr lang="en-US" altLang="ja-JP" dirty="0" smtClean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Mock-up </a:t>
            </a:r>
            <a:r>
              <a:rPr lang="en-US" altLang="ja-JP" dirty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Matrix for “Minimum XML </a:t>
            </a:r>
            <a:r>
              <a:rPr lang="en-US" altLang="ja-JP" dirty="0" smtClean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Mapping”</a:t>
            </a:r>
            <a:endParaRPr kumimoji="1" lang="ja-JP" altLang="en-US" dirty="0">
              <a:solidFill>
                <a:srgbClr val="0000FF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7E991A-7C3D-4975-944D-FFD382687AB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539086"/>
              </p:ext>
            </p:extLst>
          </p:nvPr>
        </p:nvGraphicFramePr>
        <p:xfrm>
          <a:off x="200025" y="692696"/>
          <a:ext cx="9577511" cy="5376752"/>
        </p:xfrm>
        <a:graphic>
          <a:graphicData uri="http://schemas.openxmlformats.org/drawingml/2006/table">
            <a:tbl>
              <a:tblPr/>
              <a:tblGrid>
                <a:gridCol w="334200">
                  <a:extLst>
                    <a:ext uri="{9D8B030D-6E8A-4147-A177-3AD203B41FA5}">
                      <a16:colId xmlns:a16="http://schemas.microsoft.com/office/drawing/2014/main" val="3700559951"/>
                    </a:ext>
                  </a:extLst>
                </a:gridCol>
                <a:gridCol w="1384147">
                  <a:extLst>
                    <a:ext uri="{9D8B030D-6E8A-4147-A177-3AD203B41FA5}">
                      <a16:colId xmlns:a16="http://schemas.microsoft.com/office/drawing/2014/main" val="2631720450"/>
                    </a:ext>
                  </a:extLst>
                </a:gridCol>
                <a:gridCol w="949665">
                  <a:extLst>
                    <a:ext uri="{9D8B030D-6E8A-4147-A177-3AD203B41FA5}">
                      <a16:colId xmlns:a16="http://schemas.microsoft.com/office/drawing/2014/main" val="1068904340"/>
                    </a:ext>
                  </a:extLst>
                </a:gridCol>
                <a:gridCol w="1211846">
                  <a:extLst>
                    <a:ext uri="{9D8B030D-6E8A-4147-A177-3AD203B41FA5}">
                      <a16:colId xmlns:a16="http://schemas.microsoft.com/office/drawing/2014/main" val="3172926448"/>
                    </a:ext>
                  </a:extLst>
                </a:gridCol>
                <a:gridCol w="284256">
                  <a:extLst>
                    <a:ext uri="{9D8B030D-6E8A-4147-A177-3AD203B41FA5}">
                      <a16:colId xmlns:a16="http://schemas.microsoft.com/office/drawing/2014/main" val="18774450"/>
                    </a:ext>
                  </a:extLst>
                </a:gridCol>
                <a:gridCol w="1211846">
                  <a:extLst>
                    <a:ext uri="{9D8B030D-6E8A-4147-A177-3AD203B41FA5}">
                      <a16:colId xmlns:a16="http://schemas.microsoft.com/office/drawing/2014/main" val="3888893926"/>
                    </a:ext>
                  </a:extLst>
                </a:gridCol>
                <a:gridCol w="983568">
                  <a:extLst>
                    <a:ext uri="{9D8B030D-6E8A-4147-A177-3AD203B41FA5}">
                      <a16:colId xmlns:a16="http://schemas.microsoft.com/office/drawing/2014/main" val="361709838"/>
                    </a:ext>
                  </a:extLst>
                </a:gridCol>
                <a:gridCol w="1072661">
                  <a:extLst>
                    <a:ext uri="{9D8B030D-6E8A-4147-A177-3AD203B41FA5}">
                      <a16:colId xmlns:a16="http://schemas.microsoft.com/office/drawing/2014/main" val="3645301191"/>
                    </a:ext>
                  </a:extLst>
                </a:gridCol>
                <a:gridCol w="1072661">
                  <a:extLst>
                    <a:ext uri="{9D8B030D-6E8A-4147-A177-3AD203B41FA5}">
                      <a16:colId xmlns:a16="http://schemas.microsoft.com/office/drawing/2014/main" val="1865774951"/>
                    </a:ext>
                  </a:extLst>
                </a:gridCol>
                <a:gridCol w="1072661">
                  <a:extLst>
                    <a:ext uri="{9D8B030D-6E8A-4147-A177-3AD203B41FA5}">
                      <a16:colId xmlns:a16="http://schemas.microsoft.com/office/drawing/2014/main" val="4217450284"/>
                    </a:ext>
                  </a:extLst>
                </a:gridCol>
              </a:tblGrid>
              <a:tr h="91268">
                <a:tc>
                  <a:txBody>
                    <a:bodyPr/>
                    <a:lstStyle/>
                    <a:p>
                      <a:pPr algn="l" fontAlgn="t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4093" marR="4093" marT="4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(Notification of Reasons for Refusal)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4093" marR="4093" marT="4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4093" marR="4093" marT="4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4093" marR="4093" marT="4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4093" marR="4093" marT="4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4093" marR="4093" marT="409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320055"/>
                  </a:ext>
                </a:extLst>
              </a:tr>
              <a:tr h="1449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No.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Item Name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JPO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EPO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KIPO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SIPO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USPTO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ST.36 v. 1.14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ST.96 v. 3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780102"/>
                  </a:ext>
                </a:extLst>
              </a:tr>
              <a:tr h="2313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Title of the document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jp:document-name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written-opinion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NotificationTitle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uspat:OutgoingDocument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uspat:DocumentMetadata/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uscom:DocumentCode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6207152"/>
                  </a:ext>
                </a:extLst>
              </a:tr>
              <a:tr h="2313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 number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jp:application-reference/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jp:document-id/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jp:doc-number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written-opinion-admin/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application-info/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application-reference/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document-id/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doc-number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EventIndicationTitle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EventIndicationContent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uspat:OutgoingDocument/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uspat:DocumentMetadata/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uscom:ApplicationNumberText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application-reference/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document-id/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doc-number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com:ApplicationNumber/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com:ApplicationNumberText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324123"/>
                  </a:ext>
                </a:extLst>
              </a:tr>
              <a:tr h="2313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5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Patent examiner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jp:draft-person-group/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jp:name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jp:staff-code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jp:office-code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written-opinion-admin/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communication-info/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examiners/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authorized-officer/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FirstDept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FirstClass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FirstName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examiners/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primary-examine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assistant-examiner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authorized-officer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pat:ExaminerBag/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pat:PrimaryExaminer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pat:AssistantExaminer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pat:AuthorizedOfficer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2002381"/>
                  </a:ext>
                </a:extLst>
              </a:tr>
              <a:tr h="57315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6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Correspondence persons(Applicant or Agent)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jp:addressed-to-person-group/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jp:addressbook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jp:number-of-other-persons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correspondence-address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com:CorrespondenceAddress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0395727"/>
                  </a:ext>
                </a:extLst>
              </a:tr>
              <a:tr h="1315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6-1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jp:addressed-to-person-group/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jp:addressbook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jp:number-of-other-persons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written-opinion-admin/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application-info/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applicant-name/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CitizenTitle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CitizenSubTitle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CitizenContent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166903"/>
                  </a:ext>
                </a:extLst>
              </a:tr>
              <a:tr h="2313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7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Applied Provisions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jp:article-group/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jp:article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LawTextContent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uspat:OutgoingDocument/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(uscom:FormParagraph/)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uscom:P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7798048"/>
                  </a:ext>
                </a:extLst>
              </a:tr>
              <a:tr h="2313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8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Conclusion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Part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jp:conclusion-part-article/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altLang="ja-JP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KR_004204011l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KR_002902001l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940662"/>
                  </a:ext>
                </a:extLst>
              </a:tr>
              <a:tr h="1315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9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Body Part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jp:drafting-body/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jp:heading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text/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group/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text/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body/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div/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KR_004204011c1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KR_002902001c1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uspat:OutgoingDocument/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(uscom:FormParagraph/)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uscom:P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235437"/>
                  </a:ext>
                </a:extLst>
              </a:tr>
              <a:tr h="5699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10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Authorizers</a:t>
                      </a:r>
                    </a:p>
                    <a:p>
                      <a:pPr algn="ctr" fontAlgn="ctr"/>
                      <a:r>
                        <a:rPr lang="en-US" sz="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</a:t>
                      </a:r>
                      <a:r>
                        <a:rPr kumimoji="1" lang="en-US" altLang="ja-JP" sz="800" kern="1200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person who finally approve each document before sending to applicants)</a:t>
                      </a:r>
                      <a:endParaRPr lang="en-US" sz="1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jp:approval-column-article/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jp:staff1-group/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jp:official-title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jp:name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jp:staff-code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MainDuties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FirstDuties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SecondDuties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uspat:OutgoingDocument/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(uscom:FormParagraph/)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uscom:P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examiners/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primary-examine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assistant-examiner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authorized-officer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pat:ExaminerBag/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pat:PrimaryExaminer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pat:AssistantExaminer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pat:AuthorizedOfficer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5110168"/>
                  </a:ext>
                </a:extLst>
              </a:tr>
              <a:tr h="34525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14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Notice of Reference Cited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jp:drafting-body/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text/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group/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text/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body/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div/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AttachTitle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AttachContent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citation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pat:ReferenceCitation</a:t>
                      </a:r>
                    </a:p>
                  </a:txBody>
                  <a:tcPr marL="4093" marR="4093" marT="40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7421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86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025" y="115888"/>
            <a:ext cx="8065343" cy="433387"/>
          </a:xfrm>
        </p:spPr>
        <p:txBody>
          <a:bodyPr/>
          <a:lstStyle/>
          <a:p>
            <a:r>
              <a:rPr lang="en-US" altLang="ja-JP" dirty="0" smtClean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Mock-up </a:t>
            </a:r>
            <a:r>
              <a:rPr lang="en-US" altLang="ja-JP" dirty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Matrix for “Minimum XML </a:t>
            </a:r>
            <a:r>
              <a:rPr lang="en-US" altLang="ja-JP" dirty="0" smtClean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Mapping”</a:t>
            </a:r>
            <a:endParaRPr kumimoji="1" lang="ja-JP" altLang="en-US" dirty="0">
              <a:solidFill>
                <a:srgbClr val="0000FF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7E991A-7C3D-4975-944D-FFD382687AB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549540"/>
              </p:ext>
            </p:extLst>
          </p:nvPr>
        </p:nvGraphicFramePr>
        <p:xfrm>
          <a:off x="200024" y="692696"/>
          <a:ext cx="9577509" cy="2961596"/>
        </p:xfrm>
        <a:graphic>
          <a:graphicData uri="http://schemas.openxmlformats.org/drawingml/2006/table">
            <a:tbl>
              <a:tblPr/>
              <a:tblGrid>
                <a:gridCol w="315795">
                  <a:extLst>
                    <a:ext uri="{9D8B030D-6E8A-4147-A177-3AD203B41FA5}">
                      <a16:colId xmlns:a16="http://schemas.microsoft.com/office/drawing/2014/main" val="3735733424"/>
                    </a:ext>
                  </a:extLst>
                </a:gridCol>
                <a:gridCol w="955086">
                  <a:extLst>
                    <a:ext uri="{9D8B030D-6E8A-4147-A177-3AD203B41FA5}">
                      <a16:colId xmlns:a16="http://schemas.microsoft.com/office/drawing/2014/main" val="1400938181"/>
                    </a:ext>
                  </a:extLst>
                </a:gridCol>
                <a:gridCol w="955086">
                  <a:extLst>
                    <a:ext uri="{9D8B030D-6E8A-4147-A177-3AD203B41FA5}">
                      <a16:colId xmlns:a16="http://schemas.microsoft.com/office/drawing/2014/main" val="3018081555"/>
                    </a:ext>
                  </a:extLst>
                </a:gridCol>
                <a:gridCol w="955086">
                  <a:extLst>
                    <a:ext uri="{9D8B030D-6E8A-4147-A177-3AD203B41FA5}">
                      <a16:colId xmlns:a16="http://schemas.microsoft.com/office/drawing/2014/main" val="2271877984"/>
                    </a:ext>
                  </a:extLst>
                </a:gridCol>
                <a:gridCol w="955086">
                  <a:extLst>
                    <a:ext uri="{9D8B030D-6E8A-4147-A177-3AD203B41FA5}">
                      <a16:colId xmlns:a16="http://schemas.microsoft.com/office/drawing/2014/main" val="8497961"/>
                    </a:ext>
                  </a:extLst>
                </a:gridCol>
                <a:gridCol w="953160">
                  <a:extLst>
                    <a:ext uri="{9D8B030D-6E8A-4147-A177-3AD203B41FA5}">
                      <a16:colId xmlns:a16="http://schemas.microsoft.com/office/drawing/2014/main" val="496419972"/>
                    </a:ext>
                  </a:extLst>
                </a:gridCol>
                <a:gridCol w="1496070">
                  <a:extLst>
                    <a:ext uri="{9D8B030D-6E8A-4147-A177-3AD203B41FA5}">
                      <a16:colId xmlns:a16="http://schemas.microsoft.com/office/drawing/2014/main" val="521852969"/>
                    </a:ext>
                  </a:extLst>
                </a:gridCol>
                <a:gridCol w="1496070">
                  <a:extLst>
                    <a:ext uri="{9D8B030D-6E8A-4147-A177-3AD203B41FA5}">
                      <a16:colId xmlns:a16="http://schemas.microsoft.com/office/drawing/2014/main" val="3261731629"/>
                    </a:ext>
                  </a:extLst>
                </a:gridCol>
                <a:gridCol w="1496070">
                  <a:extLst>
                    <a:ext uri="{9D8B030D-6E8A-4147-A177-3AD203B41FA5}">
                      <a16:colId xmlns:a16="http://schemas.microsoft.com/office/drawing/2014/main" val="1870443134"/>
                    </a:ext>
                  </a:extLst>
                </a:gridCol>
              </a:tblGrid>
              <a:tr h="156224">
                <a:tc>
                  <a:txBody>
                    <a:bodyPr/>
                    <a:lstStyle/>
                    <a:p>
                      <a:pPr algn="l" fontAlgn="t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411" marR="6411" marT="64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(Written Argument)</a:t>
                      </a:r>
                    </a:p>
                  </a:txBody>
                  <a:tcPr marL="6411" marR="6411" marT="64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411" marR="6411" marT="64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411" marR="6411" marT="64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411" marR="6411" marT="64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411" marR="6411" marT="64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411" marR="6411" marT="641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1968560"/>
                  </a:ext>
                </a:extLst>
              </a:tr>
              <a:tr h="3077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No.</a:t>
                      </a: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Item Name</a:t>
                      </a: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JPO</a:t>
                      </a: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EPO</a:t>
                      </a: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KIPO</a:t>
                      </a: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SIPO</a:t>
                      </a: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USPTO</a:t>
                      </a: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ST.36 v. 1.14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ST.96 v. 3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193572"/>
                  </a:ext>
                </a:extLst>
              </a:tr>
              <a:tr h="307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6</a:t>
                      </a: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 number</a:t>
                      </a: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jp:indication-of-case-article/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jp:application-reference/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jp:document-id/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jp:doc-number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KR_EventIndication/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KR_ApplicationNumber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411" marR="6411" marT="641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application-reference/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document-id/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doc-number</a:t>
                      </a:r>
                    </a:p>
                  </a:txBody>
                  <a:tcPr marL="6411" marR="6411" marT="641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com:ApplicationNumber/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com:ApplicationNumberText</a:t>
                      </a:r>
                    </a:p>
                  </a:txBody>
                  <a:tcPr marL="6411" marR="6411" marT="641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0851666"/>
                  </a:ext>
                </a:extLst>
              </a:tr>
              <a:tr h="307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8</a:t>
                      </a: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Representative</a:t>
                      </a:r>
                    </a:p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(e.g. agent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, attorney)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jp:agents/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jp:agent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KR_Agent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411" marR="6411" marT="641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agents/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</a:t>
                      </a:r>
                    </a:p>
                  </a:txBody>
                  <a:tcPr marL="6411" marR="6411" marT="641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pat:RegisteredPractitionerBag/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pat:RegisteredPractitioner/</a:t>
                      </a:r>
                    </a:p>
                  </a:txBody>
                  <a:tcPr marL="6411" marR="6411" marT="641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225964"/>
                  </a:ext>
                </a:extLst>
              </a:tr>
              <a:tr h="307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8-3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</a:t>
                      </a:r>
                    </a:p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(Representative’s name)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jp:agents/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jp:agent/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jp:addressbook/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jp:name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KR_Agent/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KR_Name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411" marR="6411" marT="641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agents/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addressbook/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</a:t>
                      </a:r>
                    </a:p>
                  </a:txBody>
                  <a:tcPr marL="6411" marR="6411" marT="641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pat:RegisteredPractitionerBag/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pat:RegisteredPractitioner/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com:Contact/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com:Name/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com:EntityName</a:t>
                      </a:r>
                    </a:p>
                  </a:txBody>
                  <a:tcPr marL="6411" marR="6411" marT="641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3654094"/>
                  </a:ext>
                </a:extLst>
              </a:tr>
              <a:tr h="307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10</a:t>
                      </a: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The contents of the opinion</a:t>
                      </a: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jp:opinion-contents-article/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6411" marR="6411" marT="64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OpinionDOC/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Opinion/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411" marR="6411" marT="641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411" marR="6411" marT="641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411" marR="6411" marT="6411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5085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51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025" y="115888"/>
            <a:ext cx="8065343" cy="433387"/>
          </a:xfrm>
        </p:spPr>
        <p:txBody>
          <a:bodyPr/>
          <a:lstStyle/>
          <a:p>
            <a:r>
              <a:rPr lang="en-US" altLang="ja-JP" dirty="0" smtClean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Mock-up </a:t>
            </a:r>
            <a:r>
              <a:rPr lang="en-US" altLang="ja-JP" dirty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Matrix for “Minimum XML </a:t>
            </a:r>
            <a:r>
              <a:rPr lang="en-US" altLang="ja-JP" dirty="0" smtClean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Mapping”</a:t>
            </a:r>
            <a:endParaRPr kumimoji="1" lang="ja-JP" altLang="en-US" dirty="0">
              <a:solidFill>
                <a:srgbClr val="0000FF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7E991A-7C3D-4975-944D-FFD382687AB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088205"/>
              </p:ext>
            </p:extLst>
          </p:nvPr>
        </p:nvGraphicFramePr>
        <p:xfrm>
          <a:off x="194906" y="863694"/>
          <a:ext cx="9577506" cy="3375368"/>
        </p:xfrm>
        <a:graphic>
          <a:graphicData uri="http://schemas.openxmlformats.org/drawingml/2006/table">
            <a:tbl>
              <a:tblPr/>
              <a:tblGrid>
                <a:gridCol w="232602">
                  <a:extLst>
                    <a:ext uri="{9D8B030D-6E8A-4147-A177-3AD203B41FA5}">
                      <a16:colId xmlns:a16="http://schemas.microsoft.com/office/drawing/2014/main" val="639304421"/>
                    </a:ext>
                  </a:extLst>
                </a:gridCol>
                <a:gridCol w="1044951">
                  <a:extLst>
                    <a:ext uri="{9D8B030D-6E8A-4147-A177-3AD203B41FA5}">
                      <a16:colId xmlns:a16="http://schemas.microsoft.com/office/drawing/2014/main" val="1843605206"/>
                    </a:ext>
                  </a:extLst>
                </a:gridCol>
                <a:gridCol w="1377693">
                  <a:extLst>
                    <a:ext uri="{9D8B030D-6E8A-4147-A177-3AD203B41FA5}">
                      <a16:colId xmlns:a16="http://schemas.microsoft.com/office/drawing/2014/main" val="3341209627"/>
                    </a:ext>
                  </a:extLst>
                </a:gridCol>
                <a:gridCol w="1153710">
                  <a:extLst>
                    <a:ext uri="{9D8B030D-6E8A-4147-A177-3AD203B41FA5}">
                      <a16:colId xmlns:a16="http://schemas.microsoft.com/office/drawing/2014/main" val="3719364049"/>
                    </a:ext>
                  </a:extLst>
                </a:gridCol>
                <a:gridCol w="1153710">
                  <a:extLst>
                    <a:ext uri="{9D8B030D-6E8A-4147-A177-3AD203B41FA5}">
                      <a16:colId xmlns:a16="http://schemas.microsoft.com/office/drawing/2014/main" val="739262722"/>
                    </a:ext>
                  </a:extLst>
                </a:gridCol>
                <a:gridCol w="1153710">
                  <a:extLst>
                    <a:ext uri="{9D8B030D-6E8A-4147-A177-3AD203B41FA5}">
                      <a16:colId xmlns:a16="http://schemas.microsoft.com/office/drawing/2014/main" val="2636091078"/>
                    </a:ext>
                  </a:extLst>
                </a:gridCol>
                <a:gridCol w="1153710">
                  <a:extLst>
                    <a:ext uri="{9D8B030D-6E8A-4147-A177-3AD203B41FA5}">
                      <a16:colId xmlns:a16="http://schemas.microsoft.com/office/drawing/2014/main" val="3065822148"/>
                    </a:ext>
                  </a:extLst>
                </a:gridCol>
                <a:gridCol w="1153710">
                  <a:extLst>
                    <a:ext uri="{9D8B030D-6E8A-4147-A177-3AD203B41FA5}">
                      <a16:colId xmlns:a16="http://schemas.microsoft.com/office/drawing/2014/main" val="855867924"/>
                    </a:ext>
                  </a:extLst>
                </a:gridCol>
                <a:gridCol w="1153710">
                  <a:extLst>
                    <a:ext uri="{9D8B030D-6E8A-4147-A177-3AD203B41FA5}">
                      <a16:colId xmlns:a16="http://schemas.microsoft.com/office/drawing/2014/main" val="3823790234"/>
                    </a:ext>
                  </a:extLst>
                </a:gridCol>
              </a:tblGrid>
              <a:tr h="270115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No.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Item Name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JPO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EPO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KIPO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3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SIPO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USPTO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ST.36 v. 1.14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ST.96 v. 3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045930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Title of the document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jp:document-code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KR_DocumentCode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KR_DocumentName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document-code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233384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6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 number</a:t>
                      </a:r>
                    </a:p>
                  </a:txBody>
                  <a:tcPr marL="607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jp:indication-of-case-article/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jp:application-reference/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jp:document-id/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jp:doc-number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KR_EventIndication/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KR_ApplicationNumber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application-reference/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document-id/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doc-number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com:ApplicationNumber/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com:ApplicationNumberText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5386790"/>
                  </a:ext>
                </a:extLst>
              </a:tr>
              <a:tr h="345853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7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Person who submits written amendment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jp:applicants/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jp:applicant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KR_Applicant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applicants/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pat:ApplicantBag/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pat:Applicant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2356884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7-2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</a:t>
                      </a:r>
                    </a:p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(submitter’s name)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07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jp:applicants/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jp:applicant/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jp:addressbook/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jp:name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KR_Applicant/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KR_ORGName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applicants/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addressbook/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pat:ApplicantBag/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pat:Applicant/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com:Contact/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com:Name/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com:EntityName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528792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9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Amendment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jp:amendment-group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KR_AmendItem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amendment-request ((amend-statement? , (amend-body | (delete-object | (insert-before-object | insert-after-object | replace-object))+)) , remarks?)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&lt;!--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Amendment statement (PCT Article 19.1, PCT Rule 46.4).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May consist of a statement or an attached file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--&gt;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 etc.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7506518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10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Document to be Amended</a:t>
                      </a:r>
                    </a:p>
                  </a:txBody>
                  <a:tcPr marL="607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jp:amendment-group/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jp:document-code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KR_AmendDocument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213275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13</a:t>
                      </a: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Detail of Amendment</a:t>
                      </a:r>
                    </a:p>
                  </a:txBody>
                  <a:tcPr marL="607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jp:amendment-group/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jp:contents-of-amendment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KR_AmendContent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AmendDOC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050" marR="4050" marT="4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6041741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140741" y="654804"/>
            <a:ext cx="14782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50" b="0" dirty="0">
                <a:latin typeface="Yu Gothic UI" panose="020B0500000000000000" pitchFamily="50" charset="-128"/>
                <a:ea typeface="Yu Gothic UI" panose="020B0500000000000000" pitchFamily="50" charset="-128"/>
              </a:rPr>
              <a:t>(Written Amendment)</a:t>
            </a:r>
            <a:endParaRPr lang="ja-JP" altLang="en-US" sz="1050" b="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171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Mock-up </a:t>
            </a:r>
            <a:r>
              <a:rPr lang="en-US" altLang="ja-JP" dirty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Matrix for “Minimum XML </a:t>
            </a:r>
            <a:r>
              <a:rPr lang="en-US" altLang="ja-JP" dirty="0" smtClean="0">
                <a:solidFill>
                  <a:srgbClr val="0000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Mapping”</a:t>
            </a:r>
            <a:endParaRPr kumimoji="1" lang="ja-JP" altLang="en-US" dirty="0">
              <a:solidFill>
                <a:srgbClr val="0000FF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7E991A-7C3D-4975-944D-FFD382687AB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16233"/>
              </p:ext>
            </p:extLst>
          </p:nvPr>
        </p:nvGraphicFramePr>
        <p:xfrm>
          <a:off x="159569" y="692696"/>
          <a:ext cx="9577510" cy="5853383"/>
        </p:xfrm>
        <a:graphic>
          <a:graphicData uri="http://schemas.openxmlformats.org/drawingml/2006/table">
            <a:tbl>
              <a:tblPr/>
              <a:tblGrid>
                <a:gridCol w="380134">
                  <a:extLst>
                    <a:ext uri="{9D8B030D-6E8A-4147-A177-3AD203B41FA5}">
                      <a16:colId xmlns:a16="http://schemas.microsoft.com/office/drawing/2014/main" val="884211876"/>
                    </a:ext>
                  </a:extLst>
                </a:gridCol>
                <a:gridCol w="1149672">
                  <a:extLst>
                    <a:ext uri="{9D8B030D-6E8A-4147-A177-3AD203B41FA5}">
                      <a16:colId xmlns:a16="http://schemas.microsoft.com/office/drawing/2014/main" val="1516901979"/>
                    </a:ext>
                  </a:extLst>
                </a:gridCol>
                <a:gridCol w="1149672">
                  <a:extLst>
                    <a:ext uri="{9D8B030D-6E8A-4147-A177-3AD203B41FA5}">
                      <a16:colId xmlns:a16="http://schemas.microsoft.com/office/drawing/2014/main" val="2724565777"/>
                    </a:ext>
                  </a:extLst>
                </a:gridCol>
                <a:gridCol w="1149672">
                  <a:extLst>
                    <a:ext uri="{9D8B030D-6E8A-4147-A177-3AD203B41FA5}">
                      <a16:colId xmlns:a16="http://schemas.microsoft.com/office/drawing/2014/main" val="2862283802"/>
                    </a:ext>
                  </a:extLst>
                </a:gridCol>
                <a:gridCol w="1149672">
                  <a:extLst>
                    <a:ext uri="{9D8B030D-6E8A-4147-A177-3AD203B41FA5}">
                      <a16:colId xmlns:a16="http://schemas.microsoft.com/office/drawing/2014/main" val="550499085"/>
                    </a:ext>
                  </a:extLst>
                </a:gridCol>
                <a:gridCol w="1149672">
                  <a:extLst>
                    <a:ext uri="{9D8B030D-6E8A-4147-A177-3AD203B41FA5}">
                      <a16:colId xmlns:a16="http://schemas.microsoft.com/office/drawing/2014/main" val="4245999050"/>
                    </a:ext>
                  </a:extLst>
                </a:gridCol>
                <a:gridCol w="1149672">
                  <a:extLst>
                    <a:ext uri="{9D8B030D-6E8A-4147-A177-3AD203B41FA5}">
                      <a16:colId xmlns:a16="http://schemas.microsoft.com/office/drawing/2014/main" val="565440477"/>
                    </a:ext>
                  </a:extLst>
                </a:gridCol>
                <a:gridCol w="1149672">
                  <a:extLst>
                    <a:ext uri="{9D8B030D-6E8A-4147-A177-3AD203B41FA5}">
                      <a16:colId xmlns:a16="http://schemas.microsoft.com/office/drawing/2014/main" val="333256048"/>
                    </a:ext>
                  </a:extLst>
                </a:gridCol>
                <a:gridCol w="1149672">
                  <a:extLst>
                    <a:ext uri="{9D8B030D-6E8A-4147-A177-3AD203B41FA5}">
                      <a16:colId xmlns:a16="http://schemas.microsoft.com/office/drawing/2014/main" val="1243968166"/>
                    </a:ext>
                  </a:extLst>
                </a:gridCol>
              </a:tblGrid>
              <a:tr h="107452">
                <a:tc>
                  <a:txBody>
                    <a:bodyPr/>
                    <a:lstStyle/>
                    <a:p>
                      <a:pPr algn="l" fontAlgn="t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4592" marR="4592" marT="459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(Decision of Refusal)</a:t>
                      </a:r>
                    </a:p>
                  </a:txBody>
                  <a:tcPr marL="4592" marR="4592" marT="459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4592" marR="4592" marT="459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4592" marR="4592" marT="459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4592" marR="4592" marT="459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4592" marR="4592" marT="459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4592" marR="4592" marT="459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4592" marR="4592" marT="459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1067126"/>
                  </a:ext>
                </a:extLst>
              </a:tr>
              <a:tr h="220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No.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Item Name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JPO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EPO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KIPO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SIPO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USPTO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ST.36 v. 1.14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ST.96 v. 3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2659" marR="2659" marT="2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398796"/>
                  </a:ext>
                </a:extLst>
              </a:tr>
              <a:tr h="2204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Title of the document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jp:document-name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written-opinion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NotificationTitle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uspat:OutgoingDocument/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uspat:DocumentMetadata/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uscom:DocumentCode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87559"/>
                  </a:ext>
                </a:extLst>
              </a:tr>
              <a:tr h="2204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 number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jp:application-reference/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written-opinion-admin/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application-info/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application-reference/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document-id/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doc-number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EventIndicationTitle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EventIndicationContent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uspat:OutgoingDocument/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uspat:DocumentMetadata/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uscom:ApplicationNumberText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application-reference/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document-id/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doc-number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com:ApplicationNumber/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com:ApplicationNumberText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439756"/>
                  </a:ext>
                </a:extLst>
              </a:tr>
              <a:tr h="2204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4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Date of Drafting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jp:drafting-date/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jp:date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written-opinion-admin/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communication-info/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completion-date/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Date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530060"/>
                  </a:ext>
                </a:extLst>
              </a:tr>
              <a:tr h="2204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5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Patent examiner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jp:draft-person-group/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jp:name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jp:staff-code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jp:office-code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written-opinion-admin/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communication-info/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examiners/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authorized-officer/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FirstDept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FirstClass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FirstName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uspat:OutgoingDocument/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examiners/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primary-examine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assistant-examiner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authorized-officer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pat:ExaminerBag/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pat:PrimaryExaminer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pat:AssistantExaminer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pat:AuthorizedOfficer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879948"/>
                  </a:ext>
                </a:extLst>
              </a:tr>
              <a:tr h="2204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6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Title of the invention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invention-title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NameObjectTitle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NameObjectContent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invention-title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pat:InventionTitle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3944447"/>
                  </a:ext>
                </a:extLst>
              </a:tr>
              <a:tr h="3131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7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Correspondence persons(Applicant or Agent)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jp:addressed-to-person-group/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jp:addressbook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jp:number-of-other-persons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Agent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correspondence-address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com:CorrespondenceAddress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8883469"/>
                  </a:ext>
                </a:extLst>
              </a:tr>
              <a:tr h="2204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7-1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written-opinion-admin/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application-info/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applicant-name/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CitizenTitle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CitizenSubTitle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CitizenContent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0201856"/>
                  </a:ext>
                </a:extLst>
              </a:tr>
              <a:tr h="2204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8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Conclusion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Part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jp:conclusion-part-article/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FirstDept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uspat:OutgoingDocument/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3825053"/>
                  </a:ext>
                </a:extLst>
              </a:tr>
              <a:tr h="2204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9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Body Part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jp:drafting-body/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jp:heading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text/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group/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text/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body/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div/</a:t>
                      </a:r>
                    </a:p>
                    <a:p>
                      <a:pPr algn="ctr" fontAlgn="ctr"/>
                      <a:r>
                        <a:rPr lang="en-US" altLang="ja-JP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002902001c1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(uscom:FormParagraph/)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7882301"/>
                  </a:ext>
                </a:extLst>
              </a:tr>
              <a:tr h="2204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10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Authorizers</a:t>
                      </a:r>
                    </a:p>
                    <a:p>
                      <a:pPr marL="0" marR="0" lvl="0" indent="0" algn="ctr" defTabSz="91423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</a:t>
                      </a:r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person who finally approve each document before sending to applicants)</a:t>
                      </a:r>
                      <a:endParaRPr kumimoji="1" lang="en-US" altLang="ja-JP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+mn-cs"/>
                      </a:endParaRPr>
                    </a:p>
                    <a:p>
                      <a:pPr marL="0" marR="0" lvl="0" indent="0" algn="ctr" defTabSz="91423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00" b="0" i="0" u="none" strike="noStrike" dirty="0" smtClean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jp:approval-column-article/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jp:staff1-group/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jp:official-title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jp:name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jp:staff-code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MainDuties</a:t>
                      </a:r>
                      <a:b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FirstDuties</a:t>
                      </a:r>
                      <a:b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SecondDuties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uscom:P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examiners/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primary-examine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assistant-examiner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authorized-officer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pat:ExaminerBag/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pat:PrimaryExaminer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pat:AssistantExaminer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pat:AuthorizedOfficer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478224"/>
                  </a:ext>
                </a:extLst>
              </a:tr>
              <a:tr h="2204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11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Notice of Reference Cited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jp:drafting-body/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jp:drafting-body/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jp:drafting-body/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text/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group/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text/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body/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div/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AttachTitle</a:t>
                      </a:r>
                      <a:b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AttachContent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citation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pat:ReferenceCitation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5358926"/>
                  </a:ext>
                </a:extLst>
              </a:tr>
              <a:tr h="2204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11-1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Domestic Patent Documents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3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r>
                        <a:rPr lang="en-US" altLang="ja-JP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AttachTitle</a:t>
                      </a:r>
                      <a:br>
                        <a:rPr lang="en-US" altLang="ja-JP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altLang="ja-JP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AttachContent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citation/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patcit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pat:ReferenceCitation/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com:PatentCitation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3009449"/>
                  </a:ext>
                </a:extLst>
              </a:tr>
              <a:tr h="2204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11-2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Foreign Patent Documents</a:t>
                      </a:r>
                    </a:p>
                  </a:txBody>
                  <a:tcPr marL="4592" marR="4592" marT="45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t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3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AttachTitle</a:t>
                      </a:r>
                      <a:br>
                        <a:rPr lang="en-US" altLang="ja-JP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altLang="ja-JP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AttachContent</a:t>
                      </a:r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citation/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</a:b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patcit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pat:ReferenceCitation/</a:t>
                      </a:r>
                    </a:p>
                    <a:p>
                      <a:pPr algn="ctr" fontAlgn="ctr"/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com:PatentCitatio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4454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94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標準デザイン">
  <a:themeElements>
    <a:clrScheme name="4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標準デザイン">
      <a:majorFont>
        <a:latin typeface="Arial"/>
        <a:ea typeface="ＭＳ Ｐゴシック"/>
        <a:cs typeface=""/>
      </a:majorFont>
      <a:minorFont>
        <a:latin typeface="HG丸ｺﾞｼｯｸM-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1" lang="ja-JP" altLang="ja-JP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1" lang="ja-JP" altLang="ja-JP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4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Type A">
  <a:themeElements>
    <a:clrScheme name="">
      <a:dk1>
        <a:srgbClr val="000000"/>
      </a:dk1>
      <a:lt1>
        <a:srgbClr val="FAF0CC"/>
      </a:lt1>
      <a:dk2>
        <a:srgbClr val="000000"/>
      </a:dk2>
      <a:lt2>
        <a:srgbClr val="0F1C50"/>
      </a:lt2>
      <a:accent1>
        <a:srgbClr val="F5E299"/>
      </a:accent1>
      <a:accent2>
        <a:srgbClr val="E6B600"/>
      </a:accent2>
      <a:accent3>
        <a:srgbClr val="FCF6E2"/>
      </a:accent3>
      <a:accent4>
        <a:srgbClr val="000000"/>
      </a:accent4>
      <a:accent5>
        <a:srgbClr val="F9EECA"/>
      </a:accent5>
      <a:accent6>
        <a:srgbClr val="D0A500"/>
      </a:accent6>
      <a:hlink>
        <a:srgbClr val="BC4328"/>
      </a:hlink>
      <a:folHlink>
        <a:srgbClr val="0080B1"/>
      </a:folHlink>
    </a:clrScheme>
    <a:fontScheme name="Type A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0000"/>
        </a:solidFill>
        <a:ln w="9525" algn="ctr">
          <a:solidFill>
            <a:srgbClr val="FF0000"/>
          </a:solidFill>
          <a:round/>
          <a:headEnd/>
          <a:tailEnd/>
        </a:ln>
      </a:spPr>
      <a:bodyPr wrap="none" lIns="90000" tIns="46800" rIns="90000" bIns="46800"/>
      <a:lstStyle>
        <a:defPPr>
          <a:defRPr sz="1600">
            <a:latin typeface="HGP創英角ｺﾞｼｯｸUB" pitchFamily="50" charset="-128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lnDef>
  </a:objectDefaults>
  <a:extraClrSchemeLst>
    <a:extraClrScheme>
      <a:clrScheme name="Type 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pe 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pe 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pe 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pe 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pe 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pe 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pe 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pe 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pe 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pe 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pe 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pe A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2DFB4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EECD6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pe A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2DFB4"/>
        </a:accent1>
        <a:accent2>
          <a:srgbClr val="CD0921"/>
        </a:accent2>
        <a:accent3>
          <a:srgbClr val="FFFFFF"/>
        </a:accent3>
        <a:accent4>
          <a:srgbClr val="000000"/>
        </a:accent4>
        <a:accent5>
          <a:srgbClr val="EEECD6"/>
        </a:accent5>
        <a:accent6>
          <a:srgbClr val="BA071D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pe A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2DFB4"/>
        </a:accent1>
        <a:accent2>
          <a:srgbClr val="CD0921"/>
        </a:accent2>
        <a:accent3>
          <a:srgbClr val="FFFFFF"/>
        </a:accent3>
        <a:accent4>
          <a:srgbClr val="000000"/>
        </a:accent4>
        <a:accent5>
          <a:srgbClr val="EEECD6"/>
        </a:accent5>
        <a:accent6>
          <a:srgbClr val="BA071D"/>
        </a:accent6>
        <a:hlink>
          <a:srgbClr val="E98E4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pe A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2DFB4"/>
        </a:accent1>
        <a:accent2>
          <a:srgbClr val="CD0921"/>
        </a:accent2>
        <a:accent3>
          <a:srgbClr val="FFFFFF"/>
        </a:accent3>
        <a:accent4>
          <a:srgbClr val="000000"/>
        </a:accent4>
        <a:accent5>
          <a:srgbClr val="EEECD6"/>
        </a:accent5>
        <a:accent6>
          <a:srgbClr val="BA071D"/>
        </a:accent6>
        <a:hlink>
          <a:srgbClr val="E98E40"/>
        </a:hlink>
        <a:folHlink>
          <a:srgbClr val="FCD75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Type A">
  <a:themeElements>
    <a:clrScheme name="">
      <a:dk1>
        <a:srgbClr val="000000"/>
      </a:dk1>
      <a:lt1>
        <a:srgbClr val="FAF0CC"/>
      </a:lt1>
      <a:dk2>
        <a:srgbClr val="000000"/>
      </a:dk2>
      <a:lt2>
        <a:srgbClr val="0F1C50"/>
      </a:lt2>
      <a:accent1>
        <a:srgbClr val="F5E299"/>
      </a:accent1>
      <a:accent2>
        <a:srgbClr val="E6B600"/>
      </a:accent2>
      <a:accent3>
        <a:srgbClr val="FCF6E2"/>
      </a:accent3>
      <a:accent4>
        <a:srgbClr val="000000"/>
      </a:accent4>
      <a:accent5>
        <a:srgbClr val="F9EECA"/>
      </a:accent5>
      <a:accent6>
        <a:srgbClr val="D0A500"/>
      </a:accent6>
      <a:hlink>
        <a:srgbClr val="BC4328"/>
      </a:hlink>
      <a:folHlink>
        <a:srgbClr val="0080B1"/>
      </a:folHlink>
    </a:clrScheme>
    <a:fontScheme name="Type A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0000"/>
        </a:solidFill>
        <a:ln w="9525" algn="ctr">
          <a:solidFill>
            <a:srgbClr val="FF0000"/>
          </a:solidFill>
          <a:round/>
          <a:headEnd/>
          <a:tailEnd/>
        </a:ln>
      </a:spPr>
      <a:bodyPr wrap="none" lIns="90000" tIns="46800" rIns="90000" bIns="46800"/>
      <a:lstStyle>
        <a:defPPr>
          <a:defRPr sz="1600">
            <a:latin typeface="HGP創英角ｺﾞｼｯｸUB" pitchFamily="50" charset="-128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lnDef>
  </a:objectDefaults>
  <a:extraClrSchemeLst>
    <a:extraClrScheme>
      <a:clrScheme name="Type 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pe 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pe 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pe 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pe 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pe 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pe 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pe 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pe 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pe 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pe 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pe 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ype A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2DFB4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EECD6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pe A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2DFB4"/>
        </a:accent1>
        <a:accent2>
          <a:srgbClr val="CD0921"/>
        </a:accent2>
        <a:accent3>
          <a:srgbClr val="FFFFFF"/>
        </a:accent3>
        <a:accent4>
          <a:srgbClr val="000000"/>
        </a:accent4>
        <a:accent5>
          <a:srgbClr val="EEECD6"/>
        </a:accent5>
        <a:accent6>
          <a:srgbClr val="BA071D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pe A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2DFB4"/>
        </a:accent1>
        <a:accent2>
          <a:srgbClr val="CD0921"/>
        </a:accent2>
        <a:accent3>
          <a:srgbClr val="FFFFFF"/>
        </a:accent3>
        <a:accent4>
          <a:srgbClr val="000000"/>
        </a:accent4>
        <a:accent5>
          <a:srgbClr val="EEECD6"/>
        </a:accent5>
        <a:accent6>
          <a:srgbClr val="BA071D"/>
        </a:accent6>
        <a:hlink>
          <a:srgbClr val="E98E4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ype A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2DFB4"/>
        </a:accent1>
        <a:accent2>
          <a:srgbClr val="CD0921"/>
        </a:accent2>
        <a:accent3>
          <a:srgbClr val="FFFFFF"/>
        </a:accent3>
        <a:accent4>
          <a:srgbClr val="000000"/>
        </a:accent4>
        <a:accent5>
          <a:srgbClr val="EEECD6"/>
        </a:accent5>
        <a:accent6>
          <a:srgbClr val="BA071D"/>
        </a:accent6>
        <a:hlink>
          <a:srgbClr val="E98E40"/>
        </a:hlink>
        <a:folHlink>
          <a:srgbClr val="FCD75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標準デザイン">
  <a:themeElements>
    <a:clrScheme name="4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標準デザイン">
      <a:majorFont>
        <a:latin typeface="Arial"/>
        <a:ea typeface="ＭＳ Ｐゴシック"/>
        <a:cs typeface=""/>
      </a:majorFont>
      <a:minorFont>
        <a:latin typeface="HG丸ｺﾞｼｯｸM-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noAutofit/>
      </a:bodyPr>
      <a:lstStyle>
        <a:defPPr eaLnBrk="0" hangingPunct="0">
          <a:spcBef>
            <a:spcPct val="0"/>
          </a:spcBef>
          <a:defRPr kumimoji="0" b="0"/>
        </a:defPPr>
      </a:lstStyle>
    </a:spDef>
    <a:lnDef>
      <a:spPr bwMode="auto">
        <a:ln w="57150">
          <a:solidFill>
            <a:srgbClr val="FF0000"/>
          </a:solidFill>
          <a:prstDash val="solid"/>
          <a:headEnd type="none" w="med" len="med"/>
          <a:tailEnd type="none" w="med" len="med"/>
        </a:ln>
        <a:ex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kumimoji="1" sz="1600" b="0" dirty="0" smtClean="0">
            <a:solidFill>
              <a:srgbClr val="FF0000"/>
            </a:solidFill>
          </a:defRPr>
        </a:defPPr>
      </a:lstStyle>
    </a:txDef>
  </a:objectDefaults>
  <a:extraClrSchemeLst>
    <a:extraClrScheme>
      <a:clrScheme name="4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24514</TotalTime>
  <Words>2222</Words>
  <Application>Microsoft Office PowerPoint</Application>
  <PresentationFormat>A4 210 x 297 mm</PresentationFormat>
  <Paragraphs>1205</Paragraphs>
  <Slides>13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13</vt:i4>
      </vt:variant>
    </vt:vector>
  </HeadingPairs>
  <TitlesOfParts>
    <vt:vector size="25" baseType="lpstr">
      <vt:lpstr>HGP創英角ｺﾞｼｯｸUB</vt:lpstr>
      <vt:lpstr>HG丸ｺﾞｼｯｸM-PRO</vt:lpstr>
      <vt:lpstr>ＭＳ Ｐゴシック</vt:lpstr>
      <vt:lpstr>ＭＳ Ｐ明朝</vt:lpstr>
      <vt:lpstr>ＭＳ ゴシック</vt:lpstr>
      <vt:lpstr>Yu Gothic UI</vt:lpstr>
      <vt:lpstr>Arial</vt:lpstr>
      <vt:lpstr>Wingdings</vt:lpstr>
      <vt:lpstr>4_標準デザイン</vt:lpstr>
      <vt:lpstr>4_Type A</vt:lpstr>
      <vt:lpstr>5_Type A</vt:lpstr>
      <vt:lpstr>5_標準デザイン</vt:lpstr>
      <vt:lpstr>Mock-up Matrix</vt:lpstr>
      <vt:lpstr>Mock-up Matrix for “Minimum XML Mapping”</vt:lpstr>
      <vt:lpstr>Mock-up Matrix for “Minimum XML Mapping”</vt:lpstr>
      <vt:lpstr>Mock-up Matrix for “Minimum XML Mapping”</vt:lpstr>
      <vt:lpstr>Mock-up Matrix for “Minimum XML Mapping”</vt:lpstr>
      <vt:lpstr>Mock-up Matrix for “Minimum XML Mapping”</vt:lpstr>
      <vt:lpstr>Mock-up Matrix for “Minimum XML Mapping”</vt:lpstr>
      <vt:lpstr>Mock-up Matrix for “Minimum XML Mapping”</vt:lpstr>
      <vt:lpstr>Mock-up Matrix for “Minimum XML Mapping”</vt:lpstr>
      <vt:lpstr>Mock-up Matrix for “Minimum XML Mapping”</vt:lpstr>
      <vt:lpstr>Future plan</vt:lpstr>
      <vt:lpstr>Future plan up to WG2/GDTF in 2019</vt:lpstr>
      <vt:lpstr>PowerPoint プレゼンテーション</vt:lpstr>
    </vt:vector>
  </TitlesOfParts>
  <Company>経済産業省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片山　弘士</dc:creator>
  <cp:lastModifiedBy>Windows ユーザー</cp:lastModifiedBy>
  <cp:revision>2070</cp:revision>
  <cp:lastPrinted>2018-10-19T00:56:19Z</cp:lastPrinted>
  <dcterms:created xsi:type="dcterms:W3CDTF">2007-04-23T02:50:57Z</dcterms:created>
  <dcterms:modified xsi:type="dcterms:W3CDTF">2018-11-12T06:56:25Z</dcterms:modified>
</cp:coreProperties>
</file>