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a" ContentType="audio/x-ms-wma"/>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6" r:id="rId2"/>
    <p:sldId id="277" r:id="rId3"/>
    <p:sldId id="279" r:id="rId4"/>
    <p:sldId id="284" r:id="rId5"/>
    <p:sldId id="287" r:id="rId6"/>
    <p:sldId id="289" r:id="rId7"/>
    <p:sldId id="283" r:id="rId8"/>
    <p:sldId id="288" r:id="rId9"/>
    <p:sldId id="282" r:id="rId10"/>
  </p:sldIdLst>
  <p:sldSz cx="12188825"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0090" autoAdjust="0"/>
  </p:normalViewPr>
  <p:slideViewPr>
    <p:cSldViewPr>
      <p:cViewPr varScale="1">
        <p:scale>
          <a:sx n="73" d="100"/>
          <a:sy n="73" d="100"/>
        </p:scale>
        <p:origin x="1099" y="58"/>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0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FB69F37-6568-4757-A0B3-D4E7E625BF05}" type="datetime1">
              <a:rPr lang="en-US" altLang="ja-JP" smtClean="0">
                <a:latin typeface="Meiryo UI" panose="020B0604030504040204" pitchFamily="50" charset="-128"/>
                <a:ea typeface="Meiryo UI" panose="020B0604030504040204" pitchFamily="50" charset="-128"/>
              </a:rPr>
              <a:t>1/15/2021</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87B5B58-744C-4C5A-8F61-3729648A1092}" type="datetime1">
              <a:rPr lang="en-US" altLang="ja-JP" noProof="0" smtClean="0"/>
              <a:pPr/>
              <a:t>1/15/2021</a:t>
            </a:fld>
            <a:endParaRPr lang="ja-JP" altLang="en-US" noProof="0"/>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69C971FF-EF28-4195-A575-329446EFAA55}" type="slidenum">
              <a:rPr lang="en-US" altLang="ja-JP" noProof="0" smtClean="0"/>
              <a:pPr/>
              <a:t>‹#›</a:t>
            </a:fld>
            <a:endParaRPr lang="ja-JP" altLang="en-US"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国際政策プロジェクトの活動紹介を行います。</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1</a:t>
            </a:fld>
            <a:endParaRPr lang="ja-JP" altLang="en-US"/>
          </a:p>
        </p:txBody>
      </p:sp>
    </p:spTree>
    <p:extLst>
      <p:ext uri="{BB962C8B-B14F-4D97-AF65-F5344CB8AC3E}">
        <p14:creationId xmlns:p14="http://schemas.microsoft.com/office/powerpoint/2010/main" val="13161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lumMod val="50000"/>
                  </a:schemeClr>
                </a:solidFill>
                <a:latin typeface="+mn-ea"/>
                <a:ea typeface="Meiryo UI" panose="020B0604030504040204" pitchFamily="50" charset="-128"/>
                <a:cs typeface="+mn-cs"/>
              </a:rPr>
              <a:t>国際政策プロジェクトは、</a:t>
            </a:r>
            <a:r>
              <a:rPr lang="ja-JP" altLang="en-US" sz="1200" b="0" kern="1200" dirty="0">
                <a:solidFill>
                  <a:schemeClr val="accent1">
                    <a:lumMod val="75000"/>
                  </a:schemeClr>
                </a:solidFill>
                <a:latin typeface="+mn-ea"/>
                <a:ea typeface="Meiryo UI" panose="020B0604030504040204" pitchFamily="50" charset="-128"/>
                <a:cs typeface="+mn-cs"/>
              </a:rPr>
              <a:t>グローバルユーザの立場で他国ユーザ団体や各国特許庁との議論を行い</a:t>
            </a:r>
            <a:r>
              <a:rPr lang="ja-JP" altLang="en-US" sz="1200" b="0" kern="1200" dirty="0">
                <a:solidFill>
                  <a:schemeClr val="tx1">
                    <a:lumMod val="50000"/>
                  </a:schemeClr>
                </a:solidFill>
                <a:latin typeface="+mn-ea"/>
                <a:ea typeface="Meiryo UI" panose="020B0604030504040204" pitchFamily="50" charset="-128"/>
                <a:cs typeface="+mn-cs"/>
              </a:rPr>
              <a:t>、ユーザフレンドリーな制度設計やサービスの構築を行う事を目的として活動を行っています。</a:t>
            </a:r>
            <a:endParaRPr lang="en-US" altLang="ja-JP" sz="1200" b="0" kern="1200" dirty="0">
              <a:solidFill>
                <a:schemeClr val="tx1">
                  <a:lumMod val="50000"/>
                </a:schemeClr>
              </a:solidFill>
              <a:latin typeface="+mn-ea"/>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2</a:t>
            </a:fld>
            <a:endParaRPr lang="ja-JP" altLang="en-US"/>
          </a:p>
        </p:txBody>
      </p:sp>
    </p:spTree>
    <p:extLst>
      <p:ext uri="{BB962C8B-B14F-4D97-AF65-F5344CB8AC3E}">
        <p14:creationId xmlns:p14="http://schemas.microsoft.com/office/powerpoint/2010/main" val="13161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活動内容として、以下の</a:t>
            </a:r>
            <a:r>
              <a:rPr kumimoji="1" lang="en-US" altLang="ja-JP" dirty="0"/>
              <a:t>4</a:t>
            </a:r>
            <a:r>
              <a:rPr kumimoji="1" lang="ja-JP" altLang="en-US" dirty="0"/>
              <a:t>つが挙げられます。</a:t>
            </a:r>
            <a:endParaRPr kumimoji="1" lang="en-US" altLang="ja-JP" dirty="0"/>
          </a:p>
          <a:p>
            <a:r>
              <a:rPr kumimoji="1" lang="ja-JP" altLang="en-US" dirty="0"/>
              <a:t>実体ハーモナイゼーションでは、各国で運用の異なるグレースピリオド、拡大先願、先使用権等の制度についての議論を行い、調和を目指して活動を行っています。</a:t>
            </a:r>
            <a:endParaRPr kumimoji="1" lang="en-US" altLang="ja-JP" dirty="0"/>
          </a:p>
          <a:p>
            <a:r>
              <a:rPr kumimoji="1" lang="ja-JP" altLang="en-US" dirty="0"/>
              <a:t>グローバルドシエでは、各国特許庁で共通のシステムが運用される事を目指し、ユーザ目線で施策を提案・推進しています。</a:t>
            </a:r>
            <a:endParaRPr kumimoji="1" lang="en-US" altLang="ja-JP" dirty="0"/>
          </a:p>
          <a:p>
            <a:r>
              <a:rPr kumimoji="1" lang="en-US" altLang="ja-JP" dirty="0"/>
              <a:t>PHEP</a:t>
            </a:r>
            <a:r>
              <a:rPr kumimoji="1" lang="ja-JP" altLang="en-US" dirty="0"/>
              <a:t>（手続ハーモナイゼーション）では、</a:t>
            </a:r>
            <a:r>
              <a:rPr kumimoji="1" lang="en-US" altLang="ja-JP" dirty="0"/>
              <a:t>IP5</a:t>
            </a:r>
            <a:r>
              <a:rPr kumimoji="1" lang="ja-JP" altLang="en-US" dirty="0"/>
              <a:t>における手続的な事項に着目し、記載要件・単一要件・引用項目等の調整を行っています。</a:t>
            </a:r>
            <a:endParaRPr kumimoji="1" lang="en-US" altLang="ja-JP" dirty="0"/>
          </a:p>
          <a:p>
            <a:r>
              <a:rPr kumimoji="1" lang="ja-JP" altLang="en-US" dirty="0"/>
              <a:t>また、上記</a:t>
            </a:r>
            <a:r>
              <a:rPr kumimoji="1" lang="en-US" altLang="ja-JP" dirty="0"/>
              <a:t>3</a:t>
            </a:r>
            <a:r>
              <a:rPr kumimoji="1" lang="ja-JP" altLang="en-US" dirty="0" err="1"/>
              <a:t>つの</a:t>
            </a:r>
            <a:r>
              <a:rPr kumimoji="1" lang="ja-JP" altLang="en-US" dirty="0"/>
              <a:t>活動を円滑に行うため、</a:t>
            </a:r>
            <a:r>
              <a:rPr kumimoji="1" lang="en-US" altLang="ja-JP" dirty="0"/>
              <a:t>JIPA</a:t>
            </a:r>
            <a:r>
              <a:rPr kumimoji="1" lang="ja-JP" altLang="en-US" dirty="0"/>
              <a:t>内の各委員会と情報共有を図る事や、活動を通して得た知見を研修の形で提供するなどの活動も行っています。</a:t>
            </a:r>
            <a:endParaRPr kumimoji="1" lang="en-US" altLang="ja-JP" dirty="0"/>
          </a:p>
          <a:p>
            <a:r>
              <a:rPr kumimoji="1" lang="ja-JP" altLang="en-US" dirty="0"/>
              <a:t>以降のスライドで、活動内容を簡単に紹介していきます。</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3</a:t>
            </a:fld>
            <a:endParaRPr lang="ja-JP" altLang="en-US"/>
          </a:p>
        </p:txBody>
      </p:sp>
    </p:spTree>
    <p:extLst>
      <p:ext uri="{BB962C8B-B14F-4D97-AF65-F5344CB8AC3E}">
        <p14:creationId xmlns:p14="http://schemas.microsoft.com/office/powerpoint/2010/main" val="131611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こちらの年表が昨年までの国際会議の実績です。</a:t>
            </a:r>
            <a:endParaRPr kumimoji="1" lang="en-US" altLang="ja-JP" dirty="0"/>
          </a:p>
          <a:p>
            <a:r>
              <a:rPr kumimoji="1" lang="en-US" altLang="ja-JP" dirty="0"/>
              <a:t>2019</a:t>
            </a:r>
            <a:r>
              <a:rPr kumimoji="1" lang="ja-JP" altLang="en-US" dirty="0"/>
              <a:t>年度までは各国がホストとして会議を運営し、現地で会議を実施してきました。</a:t>
            </a:r>
            <a:endParaRPr kumimoji="1" lang="en-US" altLang="ja-JP" dirty="0"/>
          </a:p>
          <a:p>
            <a:r>
              <a:rPr kumimoji="1" lang="ja-JP" altLang="en-US" dirty="0"/>
              <a:t>今年度はコロナの影響もあり、画像の様に</a:t>
            </a:r>
            <a:r>
              <a:rPr kumimoji="1" lang="en-US" altLang="ja-JP" dirty="0"/>
              <a:t>web</a:t>
            </a:r>
            <a:r>
              <a:rPr kumimoji="1" lang="ja-JP" altLang="en-US" dirty="0"/>
              <a:t>を用いた会議に変更して実施となりました。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4</a:t>
            </a:fld>
            <a:endParaRPr lang="ja-JP" altLang="en-US"/>
          </a:p>
        </p:txBody>
      </p:sp>
    </p:spTree>
    <p:extLst>
      <p:ext uri="{BB962C8B-B14F-4D97-AF65-F5344CB8AC3E}">
        <p14:creationId xmlns:p14="http://schemas.microsoft.com/office/powerpoint/2010/main" val="13161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次に、各活動の成果についてご紹介していきます。</a:t>
            </a:r>
            <a:endParaRPr kumimoji="1" lang="en-US" altLang="ja-JP" dirty="0"/>
          </a:p>
          <a:p>
            <a:r>
              <a:rPr kumimoji="1" lang="ja-JP" altLang="en-US" dirty="0"/>
              <a:t>実体ハーモナイゼーションでは、グレースピリオド、拡大先願、先使用権、出願公開、従来技術といった、各国により運用に差のある制度を調和するため議論を行っています。</a:t>
            </a:r>
            <a:endParaRPr kumimoji="1" lang="en-US" altLang="ja-JP" dirty="0"/>
          </a:p>
          <a:p>
            <a:r>
              <a:rPr kumimoji="1" lang="ja-JP" altLang="en-US" dirty="0"/>
              <a:t>この調和を達成する事により、各国特許庁のワークシェアリングが可能となり、審査コストが低減したり、質が高く、安定した特許を取得できるといった利益を享受出来るようになります。</a:t>
            </a:r>
            <a:endParaRPr kumimoji="1" lang="en-US" altLang="ja-JP" dirty="0"/>
          </a:p>
          <a:p>
            <a:r>
              <a:rPr kumimoji="1" lang="ja-JP" altLang="en-US" dirty="0"/>
              <a:t>この活動は、三極のユーザ団体</a:t>
            </a:r>
            <a:r>
              <a:rPr kumimoji="1" lang="en-US" altLang="ja-JP" dirty="0"/>
              <a:t>(JIPA/IPO/AIPLA/</a:t>
            </a:r>
            <a:r>
              <a:rPr kumimoji="1" lang="en-US" altLang="ja-JP" dirty="0" err="1"/>
              <a:t>BusinessEurope</a:t>
            </a:r>
            <a:r>
              <a:rPr kumimoji="1" lang="en-US" altLang="ja-JP" dirty="0"/>
              <a:t>)</a:t>
            </a:r>
            <a:r>
              <a:rPr kumimoji="1" lang="ja-JP" altLang="en-US" dirty="0"/>
              <a:t>が主導し、毎年意見を発信する事によって議論を加速させています。</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5</a:t>
            </a:fld>
            <a:endParaRPr lang="ja-JP" altLang="en-US"/>
          </a:p>
        </p:txBody>
      </p:sp>
    </p:spTree>
    <p:extLst>
      <p:ext uri="{BB962C8B-B14F-4D97-AF65-F5344CB8AC3E}">
        <p14:creationId xmlns:p14="http://schemas.microsoft.com/office/powerpoint/2010/main" val="206067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つ目の活動がグローバルドシエです。</a:t>
            </a:r>
            <a:endParaRPr kumimoji="1" lang="en-US" altLang="ja-JP" dirty="0"/>
          </a:p>
          <a:p>
            <a:r>
              <a:rPr kumimoji="1" lang="ja-JP" altLang="en-US" dirty="0"/>
              <a:t>グローバルドシエは</a:t>
            </a:r>
            <a:r>
              <a:rPr kumimoji="1" lang="en-US" altLang="ja-JP" dirty="0"/>
              <a:t>2012</a:t>
            </a:r>
            <a:r>
              <a:rPr kumimoji="1" lang="ja-JP" altLang="en-US" dirty="0"/>
              <a:t>年から活動が行われており、現在では、</a:t>
            </a:r>
            <a:r>
              <a:rPr kumimoji="1" lang="en-US" altLang="ja-JP" dirty="0"/>
              <a:t>5</a:t>
            </a:r>
            <a:r>
              <a:rPr kumimoji="1" lang="ja-JP" altLang="en-US" dirty="0"/>
              <a:t>極の庁及びユーザ団体が担当する優先</a:t>
            </a:r>
            <a:r>
              <a:rPr kumimoji="1" lang="en-US" altLang="ja-JP" dirty="0"/>
              <a:t>5</a:t>
            </a:r>
            <a:r>
              <a:rPr kumimoji="1" lang="ja-JP" altLang="en-US" dirty="0"/>
              <a:t>項目が採択されています。</a:t>
            </a:r>
            <a:endParaRPr kumimoji="1" lang="en-US" altLang="ja-JP" dirty="0"/>
          </a:p>
          <a:p>
            <a:r>
              <a:rPr kumimoji="1" lang="en-US" altLang="ja-JP" dirty="0"/>
              <a:t>JIPA</a:t>
            </a:r>
            <a:r>
              <a:rPr kumimoji="1" lang="ja-JP" altLang="en-US" dirty="0"/>
              <a:t>と</a:t>
            </a:r>
            <a:r>
              <a:rPr kumimoji="1" lang="en-US" altLang="ja-JP" dirty="0"/>
              <a:t>JPO</a:t>
            </a:r>
            <a:r>
              <a:rPr kumimoji="1" lang="ja-JP" altLang="en-US" dirty="0"/>
              <a:t>は出願書類の</a:t>
            </a:r>
            <a:r>
              <a:rPr kumimoji="1" lang="en-US" altLang="ja-JP" dirty="0"/>
              <a:t>XML</a:t>
            </a:r>
            <a:r>
              <a:rPr kumimoji="1" lang="ja-JP" altLang="en-US" dirty="0" err="1"/>
              <a:t>での</a:t>
            </a:r>
            <a:r>
              <a:rPr kumimoji="1" lang="ja-JP" altLang="en-US" dirty="0"/>
              <a:t>情報提供を担当しており、この制度についての議論を中心に行っておりますが、</a:t>
            </a:r>
            <a:endParaRPr kumimoji="1" lang="en-US" altLang="ja-JP" dirty="0"/>
          </a:p>
          <a:p>
            <a:r>
              <a:rPr kumimoji="1" lang="ja-JP" altLang="en-US" dirty="0"/>
              <a:t>韓国が担当している出願人名称統一の活動の推進のため、会員企業の名称リストを提出するなど、各極との情報共有も密に行っています。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6</a:t>
            </a:fld>
            <a:endParaRPr lang="ja-JP" altLang="en-US"/>
          </a:p>
        </p:txBody>
      </p:sp>
    </p:spTree>
    <p:extLst>
      <p:ext uri="{BB962C8B-B14F-4D97-AF65-F5344CB8AC3E}">
        <p14:creationId xmlns:p14="http://schemas.microsoft.com/office/powerpoint/2010/main" val="206067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3</a:t>
            </a:r>
            <a:r>
              <a:rPr lang="ja-JP" altLang="en-US" sz="1200" kern="1200" dirty="0">
                <a:solidFill>
                  <a:schemeClr val="tx1">
                    <a:lumMod val="50000"/>
                  </a:schemeClr>
                </a:solidFill>
                <a:effectLst/>
                <a:latin typeface="Meiryo UI" panose="020B0604030504040204" pitchFamily="50" charset="-128"/>
                <a:ea typeface="Meiryo UI" panose="020B0604030504040204" pitchFamily="50" charset="-128"/>
                <a:cs typeface="+mn-cs"/>
              </a:rPr>
              <a:t>つ目は</a:t>
            </a:r>
            <a:r>
              <a:rPr lang="en-US"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PHEP</a:t>
            </a:r>
            <a:r>
              <a:rPr lang="ja-JP" altLang="en-US" sz="1200" kern="1200" dirty="0">
                <a:solidFill>
                  <a:schemeClr val="tx1">
                    <a:lumMod val="50000"/>
                  </a:schemeClr>
                </a:solidFill>
                <a:effectLst/>
                <a:latin typeface="Meiryo UI" panose="020B0604030504040204" pitchFamily="50" charset="-128"/>
                <a:ea typeface="Meiryo UI" panose="020B0604030504040204" pitchFamily="50" charset="-128"/>
                <a:cs typeface="+mn-cs"/>
              </a:rPr>
              <a:t>についての紹介です。</a:t>
            </a:r>
            <a:r>
              <a:rPr lang="en-US"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PHEP</a:t>
            </a:r>
            <a:r>
              <a:rPr lang="ja-JP" altLang="en-US" sz="1200" kern="1200" dirty="0">
                <a:solidFill>
                  <a:schemeClr val="tx1">
                    <a:lumMod val="50000"/>
                  </a:schemeClr>
                </a:solidFill>
                <a:effectLst/>
                <a:latin typeface="Meiryo UI" panose="020B0604030504040204" pitchFamily="50" charset="-128"/>
                <a:ea typeface="Meiryo UI" panose="020B0604030504040204" pitchFamily="50" charset="-128"/>
                <a:cs typeface="+mn-cs"/>
              </a:rPr>
              <a:t>は手続面でのハーモを行うために議論を行っています。</a:t>
            </a:r>
            <a:endParaRPr lang="en-US"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lumMod val="50000"/>
                  </a:schemeClr>
                </a:solidFill>
                <a:effectLst/>
                <a:latin typeface="Meiryo UI" panose="020B0604030504040204" pitchFamily="50" charset="-128"/>
                <a:ea typeface="Meiryo UI" panose="020B0604030504040204" pitchFamily="50" charset="-128"/>
                <a:cs typeface="+mn-cs"/>
              </a:rPr>
              <a:t>今年度までの成果として、</a:t>
            </a:r>
            <a:r>
              <a:rPr lang="en-US"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5</a:t>
            </a:r>
            <a:r>
              <a:rPr lang="ja-JP"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極のユーザー会議において、</a:t>
            </a:r>
            <a:r>
              <a:rPr lang="en-US"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JIPA</a:t>
            </a:r>
            <a:r>
              <a:rPr lang="ja-JP"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から『クレームの記載様式の調和』『図面要件の調和』を、検討すべきテーマとして提案</a:t>
            </a:r>
            <a:r>
              <a:rPr lang="ja-JP" altLang="en-US" sz="1200" kern="1200" dirty="0">
                <a:solidFill>
                  <a:schemeClr val="tx1">
                    <a:lumMod val="50000"/>
                  </a:schemeClr>
                </a:solidFill>
                <a:effectLst/>
                <a:latin typeface="Meiryo UI" panose="020B0604030504040204" pitchFamily="50" charset="-128"/>
                <a:ea typeface="Meiryo UI" panose="020B0604030504040204" pitchFamily="50" charset="-128"/>
                <a:cs typeface="+mn-cs"/>
              </a:rPr>
              <a:t>致しました</a:t>
            </a:r>
            <a:r>
              <a:rPr lang="ja-JP" altLang="ja-JP" sz="1200" kern="1200" dirty="0">
                <a:solidFill>
                  <a:schemeClr val="tx1">
                    <a:lumMod val="50000"/>
                  </a:schemeClr>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7</a:t>
            </a:fld>
            <a:endParaRPr lang="ja-JP" altLang="en-US"/>
          </a:p>
        </p:txBody>
      </p:sp>
    </p:spTree>
    <p:extLst>
      <p:ext uri="{BB962C8B-B14F-4D97-AF65-F5344CB8AC3E}">
        <p14:creationId xmlns:p14="http://schemas.microsoft.com/office/powerpoint/2010/main" val="329041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PHEP</a:t>
            </a:r>
            <a:r>
              <a:rPr kumimoji="1" lang="ja-JP" altLang="en-US" dirty="0"/>
              <a:t>の活動において、</a:t>
            </a:r>
            <a:r>
              <a:rPr kumimoji="1" lang="en-US" altLang="ja-JP" dirty="0"/>
              <a:t>5</a:t>
            </a:r>
            <a:r>
              <a:rPr kumimoji="1" lang="ja-JP" altLang="en-US" dirty="0"/>
              <a:t>庁の記載要件に関するレポートを参照した知見を臨時研修として</a:t>
            </a:r>
            <a:r>
              <a:rPr kumimoji="1" lang="en-US" altLang="ja-JP" dirty="0"/>
              <a:t>JIPA</a:t>
            </a:r>
            <a:r>
              <a:rPr kumimoji="1" lang="ja-JP" altLang="en-US" dirty="0"/>
              <a:t>会員に共有致しました。</a:t>
            </a:r>
            <a:endParaRPr kumimoji="1" lang="en-US" altLang="ja-JP" dirty="0"/>
          </a:p>
          <a:p>
            <a:r>
              <a:rPr kumimoji="1" lang="en-US" altLang="ja-JP" dirty="0"/>
              <a:t>5</a:t>
            </a:r>
            <a:r>
              <a:rPr kumimoji="1" lang="ja-JP" altLang="en-US" dirty="0"/>
              <a:t>庁の記載要件に関するレポートの原文は、ページの右下のリンクから飛べますので、興味がある方はご参照下さい。</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8</a:t>
            </a:fld>
            <a:endParaRPr lang="ja-JP" altLang="en-US"/>
          </a:p>
        </p:txBody>
      </p:sp>
    </p:spTree>
    <p:extLst>
      <p:ext uri="{BB962C8B-B14F-4D97-AF65-F5344CB8AC3E}">
        <p14:creationId xmlns:p14="http://schemas.microsoft.com/office/powerpoint/2010/main" val="206067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ご視聴ありがとうございました。</a:t>
            </a:r>
            <a:endParaRPr kumimoji="1" lang="en-US" altLang="ja-JP" dirty="0"/>
          </a:p>
          <a:p>
            <a:r>
              <a:rPr kumimoji="1" lang="ja-JP" altLang="en-US" dirty="0"/>
              <a:t>国際政策プロジェクトでは、プロジェクトにご参加頂けるメンバーを募集しております。</a:t>
            </a:r>
            <a:endParaRPr kumimoji="1" lang="en-US" altLang="ja-JP" dirty="0"/>
          </a:p>
          <a:p>
            <a:r>
              <a:rPr kumimoji="1" lang="ja-JP" altLang="en-US" dirty="0"/>
              <a:t>我こそはという方は是非参加をお願い致します。以上。</a:t>
            </a:r>
            <a:endParaRPr kumimoji="1" lang="en-US" altLang="ja-JP"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9</a:t>
            </a:fld>
            <a:endParaRPr lang="ja-JP" altLang="en-US"/>
          </a:p>
        </p:txBody>
      </p:sp>
    </p:spTree>
    <p:extLst>
      <p:ext uri="{BB962C8B-B14F-4D97-AF65-F5344CB8AC3E}">
        <p14:creationId xmlns:p14="http://schemas.microsoft.com/office/powerpoint/2010/main" val="13161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 name="フリーフォーム(F) 6" descr="世界地図"/>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ja-JP" altLang="en-US" noProof="0">
              <a:solidFill>
                <a:schemeClr val="lt1"/>
              </a:solidFill>
              <a:latin typeface="Meiryo UI" panose="020B0604030504040204" pitchFamily="34" charset="-128"/>
              <a:ea typeface="Meiryo UI" panose="020B0604030504040204" pitchFamily="34" charset="-128"/>
            </a:endParaRPr>
          </a:p>
        </p:txBody>
      </p:sp>
      <p:sp>
        <p:nvSpPr>
          <p:cNvPr id="2" name="タイトル 1"/>
          <p:cNvSpPr>
            <a:spLocks noGrp="1"/>
          </p:cNvSpPr>
          <p:nvPr>
            <p:ph type="ctrTitle"/>
          </p:nvPr>
        </p:nvSpPr>
        <p:spPr>
          <a:xfrm>
            <a:off x="1217613" y="1828799"/>
            <a:ext cx="9753600" cy="3048001"/>
          </a:xfrm>
        </p:spPr>
        <p:txBody>
          <a:bodyPr rtlCol="0">
            <a:normAutofit/>
          </a:bodyPr>
          <a:lstStyle>
            <a:lvl1pPr>
              <a:defRPr sz="4400">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latin typeface="Meiryo UI" panose="020B0604030504040204" pitchFamily="34" charset="-128"/>
                <a:ea typeface="Meiryo UI" panose="020B0604030504040204"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lvl1pPr>
              <a:defRPr>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vl6pPr>
              <a:defRPr/>
            </a:lvl6pPr>
            <a:lvl7pPr>
              <a:defRPr baseline="0"/>
            </a:lvl7pPr>
            <a:lvl8pPr>
              <a:defRPr baseline="0"/>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7DE6748E-5B1B-40C3-B8DA-291264B1C091}" type="datetime1">
              <a:rPr lang="en-US" altLang="ja-JP" noProof="0" smtClean="0"/>
              <a:t>1/15/2021</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6898" y="685800"/>
            <a:ext cx="2134315" cy="5486400"/>
          </a:xfrm>
        </p:spPr>
        <p:txBody>
          <a:bodyPr vert="eaVert" rtlCol="0"/>
          <a:lstStyle>
            <a:lvl1pPr>
              <a:defRPr>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1217613" y="685800"/>
            <a:ext cx="7416138" cy="5486400"/>
          </a:xfrm>
        </p:spPr>
        <p:txBody>
          <a:bodyPr vert="eaVert" rtlCol="0"/>
          <a:lstStyle>
            <a:lvl1pPr>
              <a:defRPr>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vl6pPr>
              <a:defRPr/>
            </a:lvl6pPr>
            <a:lvl7pPr>
              <a:defRPr/>
            </a:lvl7pPr>
            <a:lvl8pPr>
              <a:defRPr/>
            </a:lvl8pPr>
            <a:lvl9pPr>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A60A2CCF-893A-48C0-A6A1-B64DE7B43C52}" type="datetime1">
              <a:rPr lang="en-US" altLang="ja-JP" noProof="0" smtClean="0"/>
              <a:t>1/15/2021</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lvl1pPr>
              <a:defRPr>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vl6pPr>
              <a:defRPr/>
            </a:lvl6pPr>
            <a:lvl7pPr>
              <a:defRPr baseline="0"/>
            </a:lvl7pPr>
            <a:lvl8pPr>
              <a:defRPr baseline="0"/>
            </a:lvl8pPr>
            <a:lvl9pPr>
              <a:defRPr baseline="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9B3EA740-7B71-407D-A2D8-C89213D3C14D}" type="datetime1">
              <a:rPr lang="en-US" altLang="ja-JP" noProof="0" smtClean="0"/>
              <a:t>1/15/2021</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217614" y="3429000"/>
            <a:ext cx="9753600" cy="2362199"/>
          </a:xfrm>
        </p:spPr>
        <p:txBody>
          <a:bodyPr rtlCol="0" anchor="b">
            <a:normAutofit/>
          </a:bodyPr>
          <a:lstStyle>
            <a:lvl1pPr algn="l">
              <a:defRPr sz="4400" b="0" cap="all">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latin typeface="Meiryo UI" panose="020B0604030504040204" pitchFamily="34" charset="-128"/>
                <a:ea typeface="Meiryo UI" panose="020B0604030504040204" pitchFamily="34"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AFE9044F-CE88-4D0D-BBF1-AC2996D5A6A3}" type="datetime1">
              <a:rPr lang="en-US" altLang="ja-JP" noProof="0" smtClean="0"/>
              <a:t>1/15/2021</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1233279" y="1828800"/>
            <a:ext cx="4708734" cy="4343400"/>
          </a:xfrm>
        </p:spPr>
        <p:txBody>
          <a:bodyPr rtlCol="0">
            <a:normAutofit/>
          </a:bodyPr>
          <a:lstStyle>
            <a:lvl1pPr>
              <a:defRPr sz="2400">
                <a:latin typeface="Meiryo UI" panose="020B0604030504040204" pitchFamily="34" charset="-128"/>
                <a:ea typeface="Meiryo UI" panose="020B0604030504040204" pitchFamily="34" charset="-128"/>
              </a:defRPr>
            </a:lvl1pPr>
            <a:lvl2pPr>
              <a:defRPr sz="20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vl6pPr>
              <a:defRPr sz="1600"/>
            </a:lvl6pPr>
            <a:lvl7pPr>
              <a:defRPr sz="1600" baseline="0"/>
            </a:lvl7pPr>
            <a:lvl8pPr>
              <a:defRPr sz="1600" baseline="0"/>
            </a:lvl8pPr>
            <a:lvl9pPr>
              <a:defRPr sz="1600" baseline="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262479" y="1828800"/>
            <a:ext cx="4708734" cy="4343400"/>
          </a:xfrm>
        </p:spPr>
        <p:txBody>
          <a:bodyPr rtlCol="0">
            <a:normAutofit/>
          </a:bodyPr>
          <a:lstStyle>
            <a:lvl1pPr>
              <a:defRPr sz="2400">
                <a:latin typeface="Meiryo UI" panose="020B0604030504040204" pitchFamily="34" charset="-128"/>
                <a:ea typeface="Meiryo UI" panose="020B0604030504040204" pitchFamily="34" charset="-128"/>
              </a:defRPr>
            </a:lvl1pPr>
            <a:lvl2pPr>
              <a:defRPr sz="20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CE56A163-3959-4807-9AFD-11EF4F495BE6}" type="datetime1">
              <a:rPr lang="en-US" altLang="ja-JP" noProof="0" smtClean="0"/>
              <a:t>1/15/2021</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217614" y="2743200"/>
            <a:ext cx="4709160" cy="3428999"/>
          </a:xfrm>
        </p:spPr>
        <p:txBody>
          <a:bodyPr rtlCol="0">
            <a:normAutofit/>
          </a:bodyPr>
          <a:lstStyle>
            <a:lvl1pPr>
              <a:defRPr sz="2000">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400">
                <a:latin typeface="Meiryo UI" panose="020B0604030504040204" pitchFamily="34" charset="-128"/>
                <a:ea typeface="Meiryo UI" panose="020B0604030504040204" pitchFamily="34" charset="-128"/>
              </a:defRPr>
            </a:lvl4pPr>
            <a:lvl5pPr>
              <a:defRPr sz="1400">
                <a:latin typeface="Meiryo UI" panose="020B0604030504040204" pitchFamily="34" charset="-128"/>
                <a:ea typeface="Meiryo UI" panose="020B0604030504040204" pitchFamily="34" charset="-128"/>
              </a:defRPr>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262054" y="2743200"/>
            <a:ext cx="4709160" cy="3428999"/>
          </a:xfrm>
        </p:spPr>
        <p:txBody>
          <a:bodyPr rtlCol="0">
            <a:normAutofit/>
          </a:bodyPr>
          <a:lstStyle>
            <a:lvl1pPr>
              <a:defRPr sz="2000">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600">
                <a:latin typeface="Meiryo UI" panose="020B0604030504040204" pitchFamily="34" charset="-128"/>
                <a:ea typeface="Meiryo UI" panose="020B0604030504040204" pitchFamily="34" charset="-128"/>
              </a:defRPr>
            </a:lvl3pPr>
            <a:lvl4pPr>
              <a:defRPr sz="1400">
                <a:latin typeface="Meiryo UI" panose="020B0604030504040204" pitchFamily="34" charset="-128"/>
                <a:ea typeface="Meiryo UI" panose="020B0604030504040204" pitchFamily="34" charset="-128"/>
              </a:defRPr>
            </a:lvl4pPr>
            <a:lvl5pPr>
              <a:defRPr sz="1400">
                <a:latin typeface="Meiryo UI" panose="020B0604030504040204" pitchFamily="34" charset="-128"/>
                <a:ea typeface="Meiryo UI" panose="020B0604030504040204" pitchFamily="34" charset="-128"/>
              </a:defRPr>
            </a:lvl5pPr>
            <a:lvl6pPr>
              <a:defRPr sz="1400"/>
            </a:lvl6pPr>
            <a:lvl7pPr>
              <a:defRPr sz="1400"/>
            </a:lvl7pPr>
            <a:lvl8pPr>
              <a:defRPr sz="1400" baseline="0"/>
            </a:lvl8pPr>
            <a:lvl9pPr>
              <a:defRPr sz="1400" baseline="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7" name="日付プレースホルダー 6"/>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88F223EE-752A-4C68-BC46-0B4EA9A2093A}" type="datetime1">
              <a:rPr lang="en-US" altLang="ja-JP" noProof="0" smtClean="0"/>
              <a:t>1/15/2021</a:t>
            </a:fld>
            <a:endParaRPr lang="ja-JP" altLang="en-US" noProof="0"/>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3" name="日付プレースホルダー 2"/>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539EBA95-C162-4424-B1BD-E0ACF6E45FDA}" type="datetime1">
              <a:rPr lang="en-US" altLang="ja-JP" noProof="0" smtClean="0"/>
              <a:t>1/15/2021</a:t>
            </a:fld>
            <a:endParaRPr lang="ja-JP" altLang="en-US" noProof="0"/>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2" name="日付プレースホルダー 1"/>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B5B8CF27-CF5A-45F6-A7EB-592806387CAA}" type="datetime1">
              <a:rPr lang="en-US" altLang="ja-JP" noProof="0" smtClean="0"/>
              <a:t>1/15/2021</a:t>
            </a:fld>
            <a:endParaRPr lang="ja-JP" altLang="en-US" noProof="0"/>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a:latin typeface="Meiryo UI" panose="020B0604030504040204" pitchFamily="34" charset="-128"/>
              <a:ea typeface="Meiryo UI" panose="020B0604030504040204" pitchFamily="34" charset="-128"/>
            </a:endParaRPr>
          </a:p>
        </p:txBody>
      </p:sp>
      <p:sp>
        <p:nvSpPr>
          <p:cNvPr id="2" name="タイトル 1"/>
          <p:cNvSpPr>
            <a:spLocks noGrp="1"/>
          </p:cNvSpPr>
          <p:nvPr>
            <p:ph type="title"/>
          </p:nvPr>
        </p:nvSpPr>
        <p:spPr>
          <a:xfrm>
            <a:off x="684213" y="685800"/>
            <a:ext cx="3886200" cy="4038600"/>
          </a:xfrm>
        </p:spPr>
        <p:txBody>
          <a:bodyPr rtlCol="0" anchor="b">
            <a:noAutofit/>
          </a:bodyPr>
          <a:lstStyle>
            <a:lvl1pPr algn="l">
              <a:defRPr sz="4000" b="0">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865814" y="685800"/>
            <a:ext cx="5638800" cy="5486400"/>
          </a:xfrm>
        </p:spPr>
        <p:txBody>
          <a:bodyPr rtlCol="0">
            <a:normAutofit/>
          </a:bodyPr>
          <a:lstStyle>
            <a:lvl1pPr>
              <a:defRPr sz="2400">
                <a:latin typeface="Meiryo UI" panose="020B0604030504040204" pitchFamily="34" charset="-128"/>
                <a:ea typeface="Meiryo UI" panose="020B0604030504040204" pitchFamily="34" charset="-128"/>
              </a:defRPr>
            </a:lvl1pPr>
            <a:lvl2pPr>
              <a:defRPr sz="20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600">
                <a:latin typeface="Meiryo UI" panose="020B0604030504040204" pitchFamily="34" charset="-128"/>
                <a:ea typeface="Meiryo UI" panose="020B0604030504040204" pitchFamily="34" charset="-128"/>
              </a:defRPr>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atin typeface="Meiryo UI" panose="020B0604030504040204" pitchFamily="34" charset="-128"/>
                <a:ea typeface="Meiryo UI" panose="020B0604030504040204"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47E389E1-DE35-41E0-99CC-DD0C041B7733}" type="datetime1">
              <a:rPr lang="en-US" altLang="ja-JP" noProof="0" smtClean="0"/>
              <a:t>1/15/2021</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a:latin typeface="Meiryo UI" panose="020B0604030504040204" pitchFamily="34" charset="-128"/>
              <a:ea typeface="Meiryo UI" panose="020B0604030504040204" pitchFamily="34" charset="-128"/>
            </a:endParaRPr>
          </a:p>
        </p:txBody>
      </p:sp>
      <p:sp>
        <p:nvSpPr>
          <p:cNvPr id="2" name="タイトル 1"/>
          <p:cNvSpPr>
            <a:spLocks noGrp="1"/>
          </p:cNvSpPr>
          <p:nvPr>
            <p:ph type="title"/>
          </p:nvPr>
        </p:nvSpPr>
        <p:spPr>
          <a:xfrm>
            <a:off x="684213" y="685800"/>
            <a:ext cx="3886200" cy="4038600"/>
          </a:xfrm>
        </p:spPr>
        <p:txBody>
          <a:bodyPr rtlCol="0" anchor="b">
            <a:noAutofit/>
          </a:bodyPr>
          <a:lstStyle>
            <a:lvl1pPr algn="l">
              <a:defRPr sz="4000" b="0">
                <a:latin typeface="Meiryo UI" panose="020B0604030504040204" pitchFamily="34" charset="-128"/>
                <a:ea typeface="Meiryo UI" panose="020B0604030504040204" pitchFamily="34" charset="-128"/>
              </a:defRPr>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atin typeface="Meiryo UI" panose="020B0604030504040204" pitchFamily="34" charset="-128"/>
                <a:ea typeface="Meiryo UI" panose="020B0604030504040204"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atin typeface="Meiryo UI" panose="020B0604030504040204" pitchFamily="34" charset="-128"/>
                <a:ea typeface="Meiryo UI" panose="020B0604030504040204"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C1883819-DAD6-48B2-AA44-3C6F6EFCC673}" type="datetime1">
              <a:rPr lang="en-US" altLang="ja-JP" noProof="0" smtClean="0"/>
              <a:t>1/15/2021</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latin typeface="Meiryo UI" panose="020B0604030504040204" pitchFamily="34" charset="-128"/>
                <a:ea typeface="Meiryo UI" panose="020B0604030504040204" pitchFamily="34" charset="-128"/>
              </a:defRPr>
            </a:lvl1pPr>
          </a:lstStyle>
          <a:p>
            <a:fld id="{C5570917-7CE3-4548-821E-67A564270714}" type="datetime1">
              <a:rPr lang="en-US" altLang="ja-JP" noProof="0" smtClean="0"/>
              <a:t>1/15/2021</a:t>
            </a:fld>
            <a:endParaRPr lang="ja-JP" altLang="en-US" noProof="0"/>
          </a:p>
        </p:txBody>
      </p:sp>
      <p:sp>
        <p:nvSpPr>
          <p:cNvPr id="6" name="スライド番号プレースホルダー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4000" kern="1200" cap="all" baseline="0">
          <a:solidFill>
            <a:schemeClr val="tx1">
              <a:lumMod val="50000"/>
            </a:schemeClr>
          </a:solidFill>
          <a:latin typeface="Meiryo UI" panose="020B0604030504040204" pitchFamily="34" charset="-128"/>
          <a:ea typeface="Meiryo UI" panose="020B0604030504040204" pitchFamily="34" charset="-128"/>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kumimoji="1" sz="1600" kern="1200">
          <a:solidFill>
            <a:schemeClr val="tx1"/>
          </a:solidFill>
          <a:latin typeface="Meiryo UI" panose="020B0604030504040204" pitchFamily="34" charset="-128"/>
          <a:ea typeface="Meiryo UI" panose="020B0604030504040204" pitchFamily="34" charset="-128"/>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kumimoji="1" sz="1600" kern="1200">
          <a:solidFill>
            <a:schemeClr val="tx1"/>
          </a:solidFill>
          <a:latin typeface="Meiryo UI" panose="020B0604030504040204" pitchFamily="34" charset="-128"/>
          <a:ea typeface="Meiryo UI" panose="020B0604030504040204" pitchFamily="34" charset="-128"/>
          <a:cs typeface="+mn-cs"/>
        </a:defRPr>
      </a:lvl5pPr>
      <a:lvl6pPr marL="1417320" indent="-228600" algn="l" defTabSz="914400" rtl="0" eaLnBrk="1" latinLnBrk="0" hangingPunct="1">
        <a:spcBef>
          <a:spcPts val="600"/>
        </a:spcBef>
        <a:buSzPct val="80000"/>
        <a:buFont typeface="Arial" pitchFamily="34" charset="0"/>
        <a:buChar char="•"/>
        <a:defRPr kumimoji="1"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kumimoji="1"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kumimoji="1"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audio" Target="../media/media2.wma"/><Relationship Id="rId16" Type="http://schemas.openxmlformats.org/officeDocument/2006/relationships/image" Target="../media/image12.png"/><Relationship Id="rId1" Type="http://schemas.microsoft.com/office/2007/relationships/media" Target="../media/media2.wm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6.png"/><Relationship Id="rId14" Type="http://schemas.openxmlformats.org/officeDocument/2006/relationships/hyperlink" Target="https://ipo.org/"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media4.wma"/><Relationship Id="rId7" Type="http://schemas.openxmlformats.org/officeDocument/2006/relationships/image" Target="../media/image14.emf"/><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package" Target="../embeddings/Microsoft_Excel_Worksheet.xlsx"/><Relationship Id="rId5" Type="http://schemas.openxmlformats.org/officeDocument/2006/relationships/notesSlide" Target="../notesSlides/notesSlide4.xml"/><Relationship Id="rId4" Type="http://schemas.openxmlformats.org/officeDocument/2006/relationships/slideLayout" Target="../slideLayouts/slideLayout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hyperlink" Target="https://www.fiveipoffices.org/activities/harmonisation/written_description" TargetMode="External"/><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8.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17613" y="2276872"/>
            <a:ext cx="9753600" cy="2304256"/>
          </a:xfrm>
        </p:spPr>
        <p:txBody>
          <a:bodyPr rtlCol="0">
            <a:normAutofit fontScale="90000"/>
          </a:bodyPr>
          <a:lstStyle/>
          <a:p>
            <a:pPr algn="ctr" defTabSz="1043056">
              <a:spcBef>
                <a:spcPts val="0"/>
              </a:spcBef>
              <a:defRPr/>
            </a:pPr>
            <a:r>
              <a:rPr lang="ja-JP" altLang="en-US" sz="6000" dirty="0">
                <a:solidFill>
                  <a:schemeClr val="tx2"/>
                </a:solidFill>
                <a:latin typeface="HGPｺﾞｼｯｸE" panose="020B0900000000000000" pitchFamily="50" charset="-128"/>
                <a:ea typeface="HGPｺﾞｼｯｸE" panose="020B0900000000000000" pitchFamily="50" charset="-128"/>
              </a:rPr>
              <a:t>国　際　政　策　プロジェクト</a:t>
            </a:r>
            <a:br>
              <a:rPr lang="en-US" altLang="ja-JP" sz="6000" dirty="0">
                <a:solidFill>
                  <a:schemeClr val="tx2"/>
                </a:solidFill>
                <a:latin typeface="HGPｺﾞｼｯｸE" panose="020B0900000000000000" pitchFamily="50" charset="-128"/>
                <a:ea typeface="HGPｺﾞｼｯｸE" panose="020B0900000000000000" pitchFamily="50" charset="-128"/>
              </a:rPr>
            </a:br>
            <a:r>
              <a:rPr lang="en-US" altLang="ja-JP" sz="3200" dirty="0">
                <a:solidFill>
                  <a:schemeClr val="tx2"/>
                </a:solidFill>
                <a:ea typeface="HGPｺﾞｼｯｸE" panose="020B0900000000000000" pitchFamily="50" charset="-128"/>
                <a:cs typeface="Calibri" panose="020F0502020204030204" pitchFamily="34" charset="0"/>
              </a:rPr>
              <a:t>International Policy and Strategy PJ</a:t>
            </a:r>
            <a:br>
              <a:rPr lang="en-US" altLang="ja-JP" sz="3200" dirty="0">
                <a:solidFill>
                  <a:schemeClr val="tx2"/>
                </a:solidFill>
                <a:ea typeface="HGPｺﾞｼｯｸE" panose="020B0900000000000000" pitchFamily="50" charset="-128"/>
                <a:cs typeface="Calibri" panose="020F0502020204030204" pitchFamily="34" charset="0"/>
              </a:rPr>
            </a:br>
            <a:br>
              <a:rPr lang="en-US" altLang="ja-JP" sz="3200" dirty="0">
                <a:solidFill>
                  <a:schemeClr val="tx2"/>
                </a:solidFill>
                <a:ea typeface="HGPｺﾞｼｯｸE" panose="020B0900000000000000" pitchFamily="50" charset="-128"/>
                <a:cs typeface="Calibri" panose="020F0502020204030204" pitchFamily="34" charset="0"/>
              </a:rPr>
            </a:br>
            <a:r>
              <a:rPr lang="ja-JP" altLang="en-US" sz="4000" dirty="0">
                <a:solidFill>
                  <a:schemeClr val="tx2"/>
                </a:solidFill>
                <a:latin typeface="+mn-ea"/>
                <a:ea typeface="+mn-ea"/>
                <a:cs typeface="Calibri" panose="020F0502020204030204" pitchFamily="34" charset="0"/>
              </a:rPr>
              <a:t>活動紹介</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2578113043"/>
      </p:ext>
    </p:extLst>
  </p:cSld>
  <p:clrMapOvr>
    <a:masterClrMapping/>
  </p:clrMapOvr>
  <mc:AlternateContent xmlns:mc="http://schemas.openxmlformats.org/markup-compatibility/2006" xmlns:p14="http://schemas.microsoft.com/office/powerpoint/2010/main">
    <mc:Choice Requires="p14">
      <p:transition spd="med" p14:dur="700" advTm="4221">
        <p:fade/>
      </p:transition>
    </mc:Choice>
    <mc:Fallback xmlns="">
      <p:transition spd="med" advTm="42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8"/>
          <p:cNvSpPr txBox="1">
            <a:spLocks noChangeArrowheads="1"/>
          </p:cNvSpPr>
          <p:nvPr/>
        </p:nvSpPr>
        <p:spPr bwMode="auto">
          <a:xfrm>
            <a:off x="1413892" y="5622339"/>
            <a:ext cx="9793088" cy="830997"/>
          </a:xfrm>
          <a:prstGeom prst="rect">
            <a:avLst/>
          </a:prstGeom>
          <a:noFill/>
          <a:ln>
            <a:noFill/>
          </a:ln>
        </p:spPr>
        <p:txBody>
          <a:bodyPr wrap="square">
            <a:spAutoFit/>
          </a:bodyPr>
          <a:lstStyle/>
          <a:p>
            <a:pPr>
              <a:defRPr/>
            </a:pPr>
            <a:r>
              <a:rPr lang="ja-JP" altLang="en-US" sz="2400" dirty="0">
                <a:latin typeface="Meiryo UI" panose="020B0604030504040204" pitchFamily="50" charset="-128"/>
                <a:ea typeface="Meiryo UI" panose="020B0604030504040204" pitchFamily="50" charset="-128"/>
              </a:rPr>
              <a:t>日本のユーザー団体として、他国ユーザー団体や各国特許庁との議論を行い、ユーザーフレンドリーな制度設計やサービス構築を図る。</a:t>
            </a:r>
            <a:endParaRPr lang="en-US" altLang="ja-JP" sz="2400" dirty="0">
              <a:latin typeface="Meiryo UI" panose="020B0604030504040204" pitchFamily="50" charset="-128"/>
              <a:ea typeface="Meiryo UI" panose="020B0604030504040204" pitchFamily="50" charset="-128"/>
            </a:endParaRPr>
          </a:p>
        </p:txBody>
      </p:sp>
      <p:sp>
        <p:nvSpPr>
          <p:cNvPr id="10" name="左右矢印 9"/>
          <p:cNvSpPr/>
          <p:nvPr/>
        </p:nvSpPr>
        <p:spPr>
          <a:xfrm rot="10800000">
            <a:off x="5806380" y="3140967"/>
            <a:ext cx="849312" cy="409575"/>
          </a:xfrm>
          <a:prstGeom prst="leftRightArrow">
            <a:avLst/>
          </a:prstGeom>
          <a:solidFill>
            <a:schemeClr val="accent1">
              <a:lumMod val="75000"/>
            </a:schemeClr>
          </a:solidFill>
          <a:ln w="19050">
            <a:solidFill>
              <a:schemeClr val="tx1"/>
            </a:solidFill>
          </a:ln>
        </p:spPr>
        <p:txBody>
          <a:bodyPr anchor="ctr">
            <a:normAutofit fontScale="25000" lnSpcReduction="20000"/>
          </a:bodyPr>
          <a:lstStyle/>
          <a:p>
            <a:pPr algn="ctr">
              <a:defRPr/>
            </a:pPr>
            <a:endParaRPr lang="ja-JP" altLang="en-US" sz="4800" b="1" baseline="30000" dirty="0">
              <a:solidFill>
                <a:srgbClr val="0000FF"/>
              </a:solidFill>
              <a:latin typeface="+mn-ea"/>
              <a:ea typeface="ＭＳ Ｐゴシック" panose="020B0600070205080204" pitchFamily="50" charset="-128"/>
            </a:endParaRPr>
          </a:p>
        </p:txBody>
      </p:sp>
      <p:grpSp>
        <p:nvGrpSpPr>
          <p:cNvPr id="35" name="グループ化 34"/>
          <p:cNvGrpSpPr/>
          <p:nvPr/>
        </p:nvGrpSpPr>
        <p:grpSpPr>
          <a:xfrm>
            <a:off x="2205980" y="1052735"/>
            <a:ext cx="3481345" cy="4320481"/>
            <a:chOff x="2061964" y="980728"/>
            <a:chExt cx="3481345" cy="4320481"/>
          </a:xfrm>
        </p:grpSpPr>
        <p:sp>
          <p:nvSpPr>
            <p:cNvPr id="9" name="角丸四角形 8"/>
            <p:cNvSpPr/>
            <p:nvPr/>
          </p:nvSpPr>
          <p:spPr>
            <a:xfrm>
              <a:off x="2061964" y="980728"/>
              <a:ext cx="3481345" cy="4320481"/>
            </a:xfrm>
            <a:prstGeom prst="roundRect">
              <a:avLst>
                <a:gd name="adj" fmla="val 11493"/>
              </a:avLst>
            </a:prstGeom>
            <a:solidFill>
              <a:schemeClr val="accent1">
                <a:lumMod val="75000"/>
                <a:alpha val="20000"/>
              </a:schemeClr>
            </a:solidFill>
            <a:ln w="19050">
              <a:solidFill>
                <a:schemeClr val="bg1"/>
              </a:solidFill>
            </a:ln>
          </p:spPr>
          <p:txBody>
            <a:bodyPr anchor="ctr">
              <a:normAutofit/>
            </a:bodyPr>
            <a:lstStyle/>
            <a:p>
              <a:pPr algn="ctr">
                <a:defRPr/>
              </a:pPr>
              <a:endParaRPr lang="ja-JP" altLang="en-US" sz="4800" b="1" baseline="30000" dirty="0">
                <a:solidFill>
                  <a:srgbClr val="0000FF"/>
                </a:solidFill>
                <a:latin typeface="+mn-ea"/>
                <a:ea typeface="ＭＳ Ｐゴシック" panose="020B0600070205080204" pitchFamily="50" charset="-128"/>
              </a:endParaRPr>
            </a:p>
          </p:txBody>
        </p:sp>
        <p:pic>
          <p:nvPicPr>
            <p:cNvPr id="12" name="Picture 65" descr="C:\Users\11952\Desktop\ポスター\logo_usp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077" y="2564905"/>
              <a:ext cx="1018738" cy="35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6" descr="C:\Users\11952\Desktop\ポスター\logo_sip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6635" y="3624298"/>
              <a:ext cx="845172" cy="66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7" descr="C:\Users\11952\Desktop\ポスター\logo_kip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3177" y="4437113"/>
              <a:ext cx="688630" cy="65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8" descr="C:\Users\11952\Desktop\ポスター\logo_jp.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9719" y="1698577"/>
              <a:ext cx="722066"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9" descr="C:\Users\11952\Desktop\ポスター\logo_ep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5703" y="2996953"/>
              <a:ext cx="982077" cy="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7"/>
            <p:cNvPicPr>
              <a:picLocks noChangeAspect="1"/>
            </p:cNvPicPr>
            <p:nvPr/>
          </p:nvPicPr>
          <p:blipFill rotWithShape="1">
            <a:blip r:embed="rId10"/>
            <a:srcRect l="5567" t="4620" r="4293" b="4627"/>
            <a:stretch/>
          </p:blipFill>
          <p:spPr bwMode="auto">
            <a:xfrm>
              <a:off x="2439516" y="2780928"/>
              <a:ext cx="990600" cy="725488"/>
            </a:xfrm>
            <a:prstGeom prst="rect">
              <a:avLst/>
            </a:prstGeom>
            <a:ln w="25400">
              <a:solidFill>
                <a:schemeClr val="bg1">
                  <a:lumMod val="85000"/>
                </a:schemeClr>
              </a:solidFill>
            </a:ln>
          </p:spPr>
        </p:pic>
        <p:sp>
          <p:nvSpPr>
            <p:cNvPr id="29" name="正方形/長方形 28"/>
            <p:cNvSpPr/>
            <p:nvPr/>
          </p:nvSpPr>
          <p:spPr bwMode="auto">
            <a:xfrm>
              <a:off x="2287240" y="3821038"/>
              <a:ext cx="1358900" cy="400050"/>
            </a:xfrm>
            <a:prstGeom prst="rect">
              <a:avLst/>
            </a:prstGeom>
          </p:spPr>
          <p:txBody>
            <a:bodyPr wrap="none">
              <a:spAutoFit/>
            </a:bodyPr>
            <a:lstStyle/>
            <a:p>
              <a:pPr algn="ctr">
                <a:defRPr/>
              </a:pPr>
              <a:r>
                <a:rPr lang="en-US" altLang="ja-JP" sz="2000" b="1" dirty="0">
                  <a:latin typeface="Arial" panose="020B0604020202020204" pitchFamily="34" charset="0"/>
                  <a:ea typeface="ＭＳ Ｐゴシック" panose="020B0600070205080204" pitchFamily="50" charset="-128"/>
                </a:rPr>
                <a:t>Group B+</a:t>
              </a:r>
              <a:endParaRPr lang="ja-JP" altLang="en-US" sz="2000" b="1" baseline="30000" dirty="0">
                <a:solidFill>
                  <a:srgbClr val="0000FF"/>
                </a:solidFill>
                <a:latin typeface="+mn-ea"/>
                <a:ea typeface="ＭＳ Ｐゴシック" panose="020B0600070205080204" pitchFamily="50" charset="-128"/>
              </a:endParaRPr>
            </a:p>
          </p:txBody>
        </p:sp>
        <p:sp>
          <p:nvSpPr>
            <p:cNvPr id="30" name="正方形/長方形 29"/>
            <p:cNvSpPr/>
            <p:nvPr/>
          </p:nvSpPr>
          <p:spPr bwMode="auto">
            <a:xfrm>
              <a:off x="2906784" y="1196752"/>
              <a:ext cx="1723550" cy="461665"/>
            </a:xfrm>
            <a:prstGeom prst="rect">
              <a:avLst/>
            </a:prstGeom>
          </p:spPr>
          <p:txBody>
            <a:bodyPr wrap="none">
              <a:spAutoFit/>
            </a:bodyPr>
            <a:lstStyle/>
            <a:p>
              <a:pPr algn="ctr">
                <a:defRPr/>
              </a:pPr>
              <a:r>
                <a:rPr lang="ja-JP" altLang="en-US" sz="3600" baseline="30000" dirty="0">
                  <a:solidFill>
                    <a:srgbClr val="0000FF"/>
                  </a:solidFill>
                  <a:latin typeface="Meiryo UI" panose="020B0604030504040204" pitchFamily="50" charset="-128"/>
                  <a:ea typeface="Meiryo UI" panose="020B0604030504040204" pitchFamily="50" charset="-128"/>
                </a:rPr>
                <a:t>各国特許庁</a:t>
              </a:r>
            </a:p>
          </p:txBody>
        </p:sp>
      </p:grpSp>
      <p:sp>
        <p:nvSpPr>
          <p:cNvPr id="5" name="テキスト ボックス 4"/>
          <p:cNvSpPr txBox="1"/>
          <p:nvPr/>
        </p:nvSpPr>
        <p:spPr>
          <a:xfrm>
            <a:off x="4569201" y="134981"/>
            <a:ext cx="2965371" cy="701731"/>
          </a:xfrm>
          <a:prstGeom prst="rect">
            <a:avLst/>
          </a:prstGeom>
          <a:noFill/>
        </p:spPr>
        <p:txBody>
          <a:bodyPr wrap="square" rtlCol="0">
            <a:spAutoFit/>
          </a:bodyPr>
          <a:lstStyle/>
          <a:p>
            <a:pPr algn="ctr">
              <a:lnSpc>
                <a:spcPct val="90000"/>
              </a:lnSpc>
            </a:pPr>
            <a:r>
              <a:rPr lang="ja-JP" altLang="en-US" sz="4400" dirty="0">
                <a:solidFill>
                  <a:schemeClr val="tx2"/>
                </a:solidFill>
                <a:latin typeface="+mn-ea"/>
                <a:cs typeface="Calibri" panose="020F0502020204030204" pitchFamily="34" charset="0"/>
              </a:rPr>
              <a:t>活動理念</a:t>
            </a:r>
            <a:endParaRPr kumimoji="1" lang="ja-JP" altLang="en-US" sz="4400" dirty="0">
              <a:solidFill>
                <a:schemeClr val="tx2"/>
              </a:solidFill>
              <a:latin typeface="+mn-ea"/>
            </a:endParaRPr>
          </a:p>
        </p:txBody>
      </p:sp>
      <p:grpSp>
        <p:nvGrpSpPr>
          <p:cNvPr id="36" name="グループ化 35"/>
          <p:cNvGrpSpPr/>
          <p:nvPr/>
        </p:nvGrpSpPr>
        <p:grpSpPr>
          <a:xfrm>
            <a:off x="6775252" y="1052735"/>
            <a:ext cx="3063576" cy="4320481"/>
            <a:chOff x="6631236" y="980728"/>
            <a:chExt cx="3063576" cy="4320481"/>
          </a:xfrm>
        </p:grpSpPr>
        <p:sp>
          <p:nvSpPr>
            <p:cNvPr id="25" name="角丸四角形 24"/>
            <p:cNvSpPr/>
            <p:nvPr/>
          </p:nvSpPr>
          <p:spPr bwMode="auto">
            <a:xfrm>
              <a:off x="6631236" y="980728"/>
              <a:ext cx="3063576" cy="4320481"/>
            </a:xfrm>
            <a:prstGeom prst="roundRect">
              <a:avLst>
                <a:gd name="adj" fmla="val 9321"/>
              </a:avLst>
            </a:prstGeom>
            <a:solidFill>
              <a:schemeClr val="accent1">
                <a:lumMod val="75000"/>
                <a:alpha val="20000"/>
              </a:schemeClr>
            </a:solidFill>
            <a:ln w="19050">
              <a:noFill/>
            </a:ln>
          </p:spPr>
          <p:txBody>
            <a:bodyPr anchor="ctr">
              <a:normAutofit/>
            </a:bodyPr>
            <a:lstStyle/>
            <a:p>
              <a:pPr algn="ctr">
                <a:defRPr/>
              </a:pPr>
              <a:endParaRPr lang="ja-JP" altLang="en-US" sz="4800" b="1" baseline="30000" dirty="0">
                <a:solidFill>
                  <a:srgbClr val="0000FF"/>
                </a:solidFill>
                <a:latin typeface="+mn-ea"/>
                <a:ea typeface="ＭＳ Ｐゴシック" panose="020B0600070205080204" pitchFamily="50" charset="-128"/>
              </a:endParaRPr>
            </a:p>
          </p:txBody>
        </p:sp>
        <p:pic>
          <p:nvPicPr>
            <p:cNvPr id="26" name="図 25"/>
            <p:cNvPicPr>
              <a:picLocks noChangeAspect="1"/>
            </p:cNvPicPr>
            <p:nvPr/>
          </p:nvPicPr>
          <p:blipFill>
            <a:blip r:embed="rId11">
              <a:extLst>
                <a:ext uri="{28A0092B-C50C-407E-A947-70E740481C1C}">
                  <a14:useLocalDpi xmlns:a14="http://schemas.microsoft.com/office/drawing/2010/main" val="0"/>
                </a:ext>
              </a:extLst>
            </a:blip>
            <a:srcRect l="59810" t="16870" r="29628" b="78767"/>
            <a:stretch>
              <a:fillRect/>
            </a:stretch>
          </p:blipFill>
          <p:spPr bwMode="auto">
            <a:xfrm>
              <a:off x="6792720" y="4611142"/>
              <a:ext cx="2110004" cy="33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42484" y="3031813"/>
              <a:ext cx="1818004" cy="3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4"/>
            <p:cNvPicPr>
              <a:picLocks noChangeAspect="1"/>
            </p:cNvPicPr>
            <p:nvPr/>
          </p:nvPicPr>
          <p:blipFill>
            <a:blip r:embed="rId13">
              <a:extLst>
                <a:ext uri="{28A0092B-C50C-407E-A947-70E740481C1C}">
                  <a14:useLocalDpi xmlns:a14="http://schemas.microsoft.com/office/drawing/2010/main" val="0"/>
                </a:ext>
              </a:extLst>
            </a:blip>
            <a:srcRect l="60191" t="13795" r="28638" b="79782"/>
            <a:stretch>
              <a:fillRect/>
            </a:stretch>
          </p:blipFill>
          <p:spPr bwMode="auto">
            <a:xfrm>
              <a:off x="8038628" y="2543842"/>
              <a:ext cx="1524497" cy="38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6" descr="Intellectual Property Owners Association Logo">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4492" y="2531469"/>
              <a:ext cx="948607" cy="3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6"/>
            <p:cNvPicPr>
              <a:picLocks noChangeAspect="1"/>
            </p:cNvPicPr>
            <p:nvPr/>
          </p:nvPicPr>
          <p:blipFill>
            <a:blip r:embed="rId16">
              <a:extLst>
                <a:ext uri="{28A0092B-C50C-407E-A947-70E740481C1C}">
                  <a14:useLocalDpi xmlns:a14="http://schemas.microsoft.com/office/drawing/2010/main" val="0"/>
                </a:ext>
              </a:extLst>
            </a:blip>
            <a:srcRect l="60774" t="13367" r="30809" b="80168"/>
            <a:stretch>
              <a:fillRect/>
            </a:stretch>
          </p:blipFill>
          <p:spPr bwMode="auto">
            <a:xfrm>
              <a:off x="6789846" y="1844824"/>
              <a:ext cx="1968862" cy="46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8"/>
            <p:cNvPicPr>
              <a:picLocks noChangeAspect="1"/>
            </p:cNvPicPr>
            <p:nvPr/>
          </p:nvPicPr>
          <p:blipFill>
            <a:blip r:embed="rId17">
              <a:extLst>
                <a:ext uri="{28A0092B-C50C-407E-A947-70E740481C1C}">
                  <a14:useLocalDpi xmlns:a14="http://schemas.microsoft.com/office/drawing/2010/main" val="0"/>
                </a:ext>
              </a:extLst>
            </a:blip>
            <a:srcRect l="4262" t="8318" r="6599" b="5428"/>
            <a:stretch>
              <a:fillRect/>
            </a:stretch>
          </p:blipFill>
          <p:spPr bwMode="auto">
            <a:xfrm>
              <a:off x="6814492" y="3734021"/>
              <a:ext cx="805907" cy="5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p:cNvSpPr/>
            <p:nvPr/>
          </p:nvSpPr>
          <p:spPr bwMode="auto">
            <a:xfrm>
              <a:off x="6813055" y="1196752"/>
              <a:ext cx="2735044" cy="461665"/>
            </a:xfrm>
            <a:prstGeom prst="rect">
              <a:avLst/>
            </a:prstGeom>
          </p:spPr>
          <p:txBody>
            <a:bodyPr wrap="none">
              <a:spAutoFit/>
            </a:bodyPr>
            <a:lstStyle/>
            <a:p>
              <a:pPr algn="ctr">
                <a:defRPr/>
              </a:pPr>
              <a:r>
                <a:rPr lang="ja-JP" altLang="en-US" sz="3600" baseline="30000" dirty="0">
                  <a:solidFill>
                    <a:srgbClr val="0000FF"/>
                  </a:solidFill>
                  <a:latin typeface="Meiryo UI" panose="020B0604030504040204" pitchFamily="50" charset="-128"/>
                  <a:ea typeface="Meiryo UI" panose="020B0604030504040204" pitchFamily="50" charset="-128"/>
                </a:rPr>
                <a:t>各国ユーザー団体等</a:t>
              </a:r>
            </a:p>
          </p:txBody>
        </p:sp>
      </p:gr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2578113043"/>
      </p:ext>
    </p:extLst>
  </p:cSld>
  <p:clrMapOvr>
    <a:masterClrMapping/>
  </p:clrMapOvr>
  <mc:AlternateContent xmlns:mc="http://schemas.openxmlformats.org/markup-compatibility/2006" xmlns:p14="http://schemas.microsoft.com/office/powerpoint/2010/main">
    <mc:Choice Requires="p14">
      <p:transition spd="med" p14:dur="700" advTm="15993">
        <p:fade/>
      </p:transition>
    </mc:Choice>
    <mc:Fallback xmlns="">
      <p:transition spd="med" advTm="159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22205" y="278997"/>
            <a:ext cx="3672407" cy="701731"/>
          </a:xfrm>
          <a:prstGeom prst="rect">
            <a:avLst/>
          </a:prstGeom>
          <a:noFill/>
        </p:spPr>
        <p:txBody>
          <a:bodyPr wrap="square" rtlCol="0">
            <a:spAutoFit/>
          </a:bodyPr>
          <a:lstStyle/>
          <a:p>
            <a:pPr algn="ctr">
              <a:lnSpc>
                <a:spcPct val="90000"/>
              </a:lnSpc>
            </a:pPr>
            <a:r>
              <a:rPr kumimoji="1" lang="ja-JP" altLang="en-US" sz="4400" dirty="0">
                <a:solidFill>
                  <a:schemeClr val="tx2"/>
                </a:solidFill>
              </a:rPr>
              <a:t>活動内容</a:t>
            </a:r>
          </a:p>
        </p:txBody>
      </p:sp>
      <p:sp>
        <p:nvSpPr>
          <p:cNvPr id="4" name="テキスト ボックス 3"/>
          <p:cNvSpPr txBox="1"/>
          <p:nvPr/>
        </p:nvSpPr>
        <p:spPr>
          <a:xfrm>
            <a:off x="2061964" y="1343665"/>
            <a:ext cx="8496944" cy="4893647"/>
          </a:xfrm>
          <a:prstGeom prst="rect">
            <a:avLst/>
          </a:prstGeom>
          <a:noFill/>
        </p:spPr>
        <p:txBody>
          <a:bodyPr wrap="square" rtlCol="0">
            <a:spAutoFit/>
          </a:bodyPr>
          <a:lstStyle/>
          <a:p>
            <a:pPr>
              <a:defRPr/>
            </a:pPr>
            <a:r>
              <a:rPr lang="ja-JP" altLang="en-US" sz="2400" b="1" dirty="0">
                <a:solidFill>
                  <a:srgbClr val="00699B"/>
                </a:solidFill>
                <a:latin typeface="Meiryo UI" panose="020B0604030504040204" pitchFamily="50" charset="-128"/>
                <a:ea typeface="Meiryo UI" panose="020B0604030504040204" pitchFamily="50" charset="-128"/>
              </a:rPr>
              <a:t>◆</a:t>
            </a:r>
            <a:r>
              <a:rPr lang="ja-JP" altLang="en-US" sz="2400" b="1" dirty="0">
                <a:solidFill>
                  <a:srgbClr val="00699B"/>
                </a:solidFill>
                <a:latin typeface="Meiryo UI" panose="020B0604030504040204" pitchFamily="50" charset="-128"/>
                <a:ea typeface="Meiryo UI" panose="020B0604030504040204" pitchFamily="50" charset="-128"/>
                <a:cs typeface="Calibri" panose="020F0502020204030204" pitchFamily="34" charset="0"/>
              </a:rPr>
              <a:t>実体ハーモナイゼーション（</a:t>
            </a:r>
            <a:r>
              <a:rPr lang="en-US" altLang="ja-JP" sz="2400" b="1" dirty="0">
                <a:solidFill>
                  <a:srgbClr val="00699B"/>
                </a:solidFill>
                <a:latin typeface="Meiryo UI" panose="020B0604030504040204" pitchFamily="50" charset="-128"/>
                <a:ea typeface="Meiryo UI" panose="020B0604030504040204" pitchFamily="50" charset="-128"/>
                <a:cs typeface="Calibri" panose="020F0502020204030204" pitchFamily="34" charset="0"/>
              </a:rPr>
              <a:t>B+</a:t>
            </a:r>
            <a:r>
              <a:rPr lang="ja-JP" altLang="en-US" sz="2400" b="1" dirty="0">
                <a:solidFill>
                  <a:srgbClr val="00699B"/>
                </a:solidFill>
                <a:latin typeface="Meiryo UI" panose="020B0604030504040204" pitchFamily="50" charset="-128"/>
                <a:ea typeface="Meiryo UI" panose="020B0604030504040204" pitchFamily="50" charset="-128"/>
                <a:cs typeface="Calibri" panose="020F0502020204030204" pitchFamily="34" charset="0"/>
              </a:rPr>
              <a:t>グループと連携）</a:t>
            </a:r>
            <a:endParaRPr lang="en-US" altLang="ja-JP" sz="2400" b="1" dirty="0">
              <a:solidFill>
                <a:srgbClr val="00699B"/>
              </a:solidFill>
              <a:latin typeface="Meiryo UI" panose="020B0604030504040204" pitchFamily="50" charset="-128"/>
              <a:ea typeface="Meiryo UI" panose="020B0604030504040204" pitchFamily="50" charset="-128"/>
              <a:cs typeface="Calibri" panose="020F0502020204030204" pitchFamily="34" charset="0"/>
            </a:endParaRPr>
          </a:p>
          <a:p>
            <a:pPr>
              <a:defRPr/>
            </a:pPr>
            <a:r>
              <a:rPr lang="ja-JP" altLang="en-US" sz="2400" b="1" dirty="0">
                <a:solidFill>
                  <a:srgbClr val="FF0000"/>
                </a:solidFill>
                <a:latin typeface="Meiryo UI" panose="020B0604030504040204" pitchFamily="50" charset="-128"/>
                <a:ea typeface="Meiryo UI" panose="020B0604030504040204" pitchFamily="50" charset="-128"/>
                <a:cs typeface="Calibri" panose="020F0502020204030204" pitchFamily="34" charset="0"/>
              </a:rPr>
              <a:t>　　</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グレースピリオド、拡大先願、先使用権等の制度設計を調整！</a:t>
            </a:r>
            <a:endParaRPr lang="en-US" altLang="ja-JP" sz="2400" dirty="0">
              <a:latin typeface="Meiryo UI" panose="020B0604030504040204" pitchFamily="50" charset="-128"/>
              <a:ea typeface="Meiryo UI" panose="020B0604030504040204" pitchFamily="50" charset="-128"/>
              <a:cs typeface="Calibri" panose="020F0502020204030204" pitchFamily="34" charset="0"/>
            </a:endParaRPr>
          </a:p>
          <a:p>
            <a:pPr>
              <a:defRPr/>
            </a:pPr>
            <a:endParaRPr lang="en-US" altLang="ja-JP" sz="2400" b="1" dirty="0">
              <a:solidFill>
                <a:srgbClr val="00699B"/>
              </a:solidFill>
              <a:latin typeface="Meiryo UI" panose="020B0604030504040204" pitchFamily="50" charset="-128"/>
              <a:ea typeface="Meiryo UI" panose="020B0604030504040204" pitchFamily="50" charset="-128"/>
            </a:endParaRPr>
          </a:p>
          <a:p>
            <a:pPr>
              <a:defRPr/>
            </a:pPr>
            <a:r>
              <a:rPr lang="ja-JP" altLang="en-US" sz="2400" b="1" dirty="0">
                <a:solidFill>
                  <a:srgbClr val="00699B"/>
                </a:solidFill>
                <a:latin typeface="Meiryo UI" panose="020B0604030504040204" pitchFamily="50" charset="-128"/>
                <a:ea typeface="Meiryo UI" panose="020B0604030504040204" pitchFamily="50" charset="-128"/>
              </a:rPr>
              <a:t>◆グローバルドシエ（共通システムの実現）</a:t>
            </a:r>
            <a:endParaRPr lang="en-US" altLang="ja-JP" sz="2400" b="1" dirty="0">
              <a:latin typeface="Meiryo UI" panose="020B0604030504040204" pitchFamily="50" charset="-128"/>
              <a:ea typeface="Meiryo UI" panose="020B0604030504040204" pitchFamily="50" charset="-128"/>
            </a:endParaRPr>
          </a:p>
          <a:p>
            <a:pPr>
              <a:defRPr/>
            </a:pPr>
            <a:r>
              <a:rPr lang="ja-JP" altLang="en-US" sz="2400" b="1" dirty="0">
                <a:latin typeface="Meiryo UI" panose="020B0604030504040204" pitchFamily="50" charset="-128"/>
                <a:ea typeface="Meiryo UI" panose="020B0604030504040204" pitchFamily="50" charset="-128"/>
              </a:rPr>
              <a:t>　　優先</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項目の達成に向けてユーザー目線で施策推進！</a:t>
            </a:r>
            <a:endParaRPr lang="en-US" altLang="ja-JP" sz="2400" b="1" dirty="0">
              <a:latin typeface="Meiryo UI" panose="020B0604030504040204" pitchFamily="50" charset="-128"/>
              <a:ea typeface="Meiryo UI" panose="020B0604030504040204" pitchFamily="50" charset="-128"/>
            </a:endParaRPr>
          </a:p>
          <a:p>
            <a:pPr>
              <a:defRPr/>
            </a:pPr>
            <a:endParaRPr lang="en-US" altLang="ja-JP" sz="2400" b="1" dirty="0">
              <a:solidFill>
                <a:srgbClr val="00699B"/>
              </a:solidFill>
              <a:latin typeface="Meiryo UI" panose="020B0604030504040204" pitchFamily="50" charset="-128"/>
              <a:ea typeface="Meiryo UI" panose="020B0604030504040204" pitchFamily="50" charset="-128"/>
            </a:endParaRPr>
          </a:p>
          <a:p>
            <a:pPr>
              <a:defRPr/>
            </a:pPr>
            <a:r>
              <a:rPr lang="ja-JP" altLang="en-US" sz="2400" b="1" dirty="0">
                <a:solidFill>
                  <a:srgbClr val="00699B"/>
                </a:solidFill>
                <a:latin typeface="Meiryo UI" panose="020B0604030504040204" pitchFamily="50" charset="-128"/>
                <a:ea typeface="Meiryo UI" panose="020B0604030504040204" pitchFamily="50" charset="-128"/>
              </a:rPr>
              <a:t>◆</a:t>
            </a:r>
            <a:r>
              <a:rPr lang="en-US" altLang="ja-JP" sz="2400" b="1" dirty="0">
                <a:solidFill>
                  <a:srgbClr val="00699B"/>
                </a:solidFill>
                <a:latin typeface="Meiryo UI" panose="020B0604030504040204" pitchFamily="50" charset="-128"/>
                <a:ea typeface="Meiryo UI" panose="020B0604030504040204" pitchFamily="50" charset="-128"/>
              </a:rPr>
              <a:t>PHEP</a:t>
            </a:r>
            <a:r>
              <a:rPr lang="ja-JP" altLang="en-US" sz="2400" b="1" dirty="0">
                <a:solidFill>
                  <a:srgbClr val="00699B"/>
                </a:solidFill>
                <a:latin typeface="Meiryo UI" panose="020B0604030504040204" pitchFamily="50" charset="-128"/>
                <a:ea typeface="Meiryo UI" panose="020B0604030504040204" pitchFamily="50" charset="-128"/>
              </a:rPr>
              <a:t>（手続ハーモナイゼーションに向けて</a:t>
            </a:r>
            <a:r>
              <a:rPr lang="en-US" altLang="ja-JP" sz="2400" b="1" dirty="0">
                <a:solidFill>
                  <a:srgbClr val="00699B"/>
                </a:solidFill>
                <a:latin typeface="Meiryo UI" panose="020B0604030504040204" pitchFamily="50" charset="-128"/>
                <a:ea typeface="Meiryo UI" panose="020B0604030504040204" pitchFamily="50" charset="-128"/>
              </a:rPr>
              <a:t>IP</a:t>
            </a:r>
            <a:r>
              <a:rPr lang="ja-JP" altLang="en-US" sz="2400" b="1" dirty="0">
                <a:solidFill>
                  <a:srgbClr val="00699B"/>
                </a:solidFill>
                <a:latin typeface="Meiryo UI" panose="020B0604030504040204" pitchFamily="50" charset="-128"/>
                <a:ea typeface="Meiryo UI" panose="020B0604030504040204" pitchFamily="50" charset="-128"/>
              </a:rPr>
              <a:t>５と連携）</a:t>
            </a:r>
            <a:endParaRPr lang="en-US" altLang="ja-JP" sz="2400" b="1" dirty="0">
              <a:solidFill>
                <a:srgbClr val="00699B"/>
              </a:solidFill>
              <a:latin typeface="Meiryo UI" panose="020B0604030504040204" pitchFamily="50" charset="-128"/>
              <a:ea typeface="Meiryo UI" panose="020B0604030504040204" pitchFamily="50" charset="-128"/>
            </a:endParaRPr>
          </a:p>
          <a:p>
            <a:pPr>
              <a:defRPr/>
            </a:pPr>
            <a:r>
              <a:rPr lang="ja-JP" altLang="en-US" sz="2400" b="1" dirty="0">
                <a:solidFill>
                  <a:srgbClr val="0000FF"/>
                </a:solidFill>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①記載要件：共通事例で五庁判断を見える化！</a:t>
            </a:r>
            <a:endParaRPr lang="en-US" altLang="ja-JP" sz="2400" b="1" dirty="0">
              <a:latin typeface="Meiryo UI" panose="020B0604030504040204" pitchFamily="50" charset="-128"/>
              <a:ea typeface="Meiryo UI" panose="020B0604030504040204" pitchFamily="50" charset="-128"/>
            </a:endParaRPr>
          </a:p>
          <a:p>
            <a:pPr>
              <a:defRPr/>
            </a:pPr>
            <a:r>
              <a:rPr lang="ja-JP" altLang="en-US" sz="2400" b="1" dirty="0">
                <a:latin typeface="Meiryo UI" panose="020B0604030504040204" pitchFamily="50" charset="-128"/>
                <a:ea typeface="Meiryo UI" panose="020B0604030504040204" pitchFamily="50" charset="-128"/>
              </a:rPr>
              <a:t>　　②単一性：</a:t>
            </a:r>
            <a:r>
              <a:rPr lang="en-US" altLang="ja-JP" sz="2400" b="1" dirty="0">
                <a:latin typeface="Meiryo UI" panose="020B0604030504040204" pitchFamily="50" charset="-128"/>
                <a:ea typeface="Meiryo UI" panose="020B0604030504040204" pitchFamily="50" charset="-128"/>
              </a:rPr>
              <a:t>PCT</a:t>
            </a:r>
            <a:r>
              <a:rPr lang="ja-JP" altLang="en-US" sz="2400" b="1" dirty="0">
                <a:latin typeface="Meiryo UI" panose="020B0604030504040204" pitchFamily="50" charset="-128"/>
                <a:ea typeface="Meiryo UI" panose="020B0604030504040204" pitchFamily="50" charset="-128"/>
              </a:rPr>
              <a:t>基準を再確認！</a:t>
            </a:r>
            <a:endParaRPr lang="en-US" altLang="ja-JP" sz="2400" b="1" dirty="0">
              <a:latin typeface="Meiryo UI" panose="020B0604030504040204" pitchFamily="50" charset="-128"/>
              <a:ea typeface="Meiryo UI" panose="020B0604030504040204" pitchFamily="50" charset="-128"/>
            </a:endParaRPr>
          </a:p>
          <a:p>
            <a:pPr>
              <a:defRPr/>
            </a:pPr>
            <a:r>
              <a:rPr lang="ja-JP" altLang="en-US" sz="2400" b="1" dirty="0">
                <a:latin typeface="Meiryo UI" panose="020B0604030504040204" pitchFamily="50" charset="-128"/>
                <a:ea typeface="Meiryo UI" panose="020B0604030504040204" pitchFamily="50" charset="-128"/>
              </a:rPr>
              <a:t>　　➂引用：親の引例を子に自動取り込み可能に前進！</a:t>
            </a:r>
            <a:endParaRPr lang="en-US" altLang="ja-JP" sz="2400" b="1" dirty="0">
              <a:latin typeface="Meiryo UI" panose="020B0604030504040204" pitchFamily="50" charset="-128"/>
              <a:ea typeface="Meiryo UI" panose="020B0604030504040204" pitchFamily="50" charset="-128"/>
            </a:endParaRPr>
          </a:p>
          <a:p>
            <a:pPr>
              <a:defRPr/>
            </a:pPr>
            <a:endParaRPr lang="en-US" altLang="ja-JP" sz="2400" dirty="0">
              <a:latin typeface="Meiryo UI" panose="020B0604030504040204" pitchFamily="50" charset="-128"/>
              <a:ea typeface="Meiryo UI" panose="020B0604030504040204" pitchFamily="50" charset="-128"/>
            </a:endParaRPr>
          </a:p>
          <a:p>
            <a:pPr>
              <a:defRPr/>
            </a:pPr>
            <a:r>
              <a:rPr lang="ja-JP" altLang="en-US" sz="2400" b="1" dirty="0">
                <a:solidFill>
                  <a:srgbClr val="00699B"/>
                </a:solidFill>
                <a:latin typeface="Meiryo UI" panose="020B0604030504040204" pitchFamily="50" charset="-128"/>
                <a:ea typeface="Meiryo UI" panose="020B0604030504040204" pitchFamily="50" charset="-128"/>
              </a:rPr>
              <a:t>◆</a:t>
            </a:r>
            <a:r>
              <a:rPr lang="en-US" altLang="ja-JP" sz="2400" b="1" dirty="0">
                <a:solidFill>
                  <a:srgbClr val="00699B"/>
                </a:solidFill>
                <a:latin typeface="Meiryo UI" panose="020B0604030504040204" pitchFamily="50" charset="-128"/>
                <a:ea typeface="Meiryo UI" panose="020B0604030504040204" pitchFamily="50" charset="-128"/>
              </a:rPr>
              <a:t>JIPA</a:t>
            </a:r>
            <a:r>
              <a:rPr lang="ja-JP" altLang="en-US" sz="2400" b="1" dirty="0">
                <a:solidFill>
                  <a:srgbClr val="00699B"/>
                </a:solidFill>
                <a:latin typeface="Meiryo UI" panose="020B0604030504040204" pitchFamily="50" charset="-128"/>
                <a:ea typeface="Meiryo UI" panose="020B0604030504040204" pitchFamily="50" charset="-128"/>
              </a:rPr>
              <a:t>内との連携</a:t>
            </a:r>
            <a:endParaRPr lang="en-US" altLang="ja-JP" sz="2400" b="1" dirty="0">
              <a:solidFill>
                <a:srgbClr val="00699B"/>
              </a:solidFill>
              <a:latin typeface="Meiryo UI" panose="020B0604030504040204" pitchFamily="50" charset="-128"/>
              <a:ea typeface="Meiryo UI" panose="020B0604030504040204" pitchFamily="50" charset="-128"/>
            </a:endParaRPr>
          </a:p>
          <a:p>
            <a:pPr>
              <a:defRPr/>
            </a:pPr>
            <a:r>
              <a:rPr lang="ja-JP" altLang="en-US" sz="2400" b="1" dirty="0">
                <a:solidFill>
                  <a:srgbClr val="00699B"/>
                </a:solidFill>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各委員会との連携、会員への研修形式での情報共有！</a:t>
            </a:r>
            <a:endParaRPr lang="en-US" altLang="ja-JP" sz="2400" b="1" dirty="0">
              <a:solidFill>
                <a:srgbClr val="00699B"/>
              </a:solidFill>
              <a:latin typeface="Meiryo UI" panose="020B0604030504040204" pitchFamily="50" charset="-128"/>
              <a:ea typeface="Meiryo UI" panose="020B0604030504040204" pitchFamily="50" charset="-128"/>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2578113043"/>
      </p:ext>
    </p:extLst>
  </p:cSld>
  <p:clrMapOvr>
    <a:masterClrMapping/>
  </p:clrMapOvr>
  <mc:AlternateContent xmlns:mc="http://schemas.openxmlformats.org/markup-compatibility/2006" xmlns:p14="http://schemas.microsoft.com/office/powerpoint/2010/main">
    <mc:Choice Requires="p14">
      <p:transition spd="med" p14:dur="700" advTm="63330">
        <p:fade/>
      </p:transition>
    </mc:Choice>
    <mc:Fallback xmlns="">
      <p:transition spd="med" advTm="63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4224203265"/>
              </p:ext>
            </p:extLst>
          </p:nvPr>
        </p:nvGraphicFramePr>
        <p:xfrm>
          <a:off x="909836" y="898356"/>
          <a:ext cx="10225136" cy="4978916"/>
        </p:xfrm>
        <a:graphic>
          <a:graphicData uri="http://schemas.openxmlformats.org/presentationml/2006/ole">
            <mc:AlternateContent xmlns:mc="http://schemas.openxmlformats.org/markup-compatibility/2006">
              <mc:Choice xmlns:v="urn:schemas-microsoft-com:vml" Requires="v">
                <p:oleObj name="ワークシート" r:id="rId6" imgW="10630065" imgH="4933992" progId="Excel.Sheet.12">
                  <p:embed/>
                </p:oleObj>
              </mc:Choice>
              <mc:Fallback>
                <p:oleObj name="ワークシート" r:id="rId6" imgW="10630065" imgH="4933992" progId="Excel.Sheet.12">
                  <p:embed/>
                  <p:pic>
                    <p:nvPicPr>
                      <p:cNvPr id="0" name="オブジェクト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836" y="898356"/>
                        <a:ext cx="10225136" cy="4978916"/>
                      </a:xfrm>
                      <a:prstGeom prst="rect">
                        <a:avLst/>
                      </a:prstGeom>
                      <a:noFill/>
                      <a:ln>
                        <a:noFill/>
                      </a:ln>
                    </p:spPr>
                  </p:pic>
                </p:oleObj>
              </mc:Fallback>
            </mc:AlternateContent>
          </a:graphicData>
        </a:graphic>
      </p:graphicFrame>
      <p:sp>
        <p:nvSpPr>
          <p:cNvPr id="6" name="テキスト ボックス 5"/>
          <p:cNvSpPr txBox="1"/>
          <p:nvPr/>
        </p:nvSpPr>
        <p:spPr>
          <a:xfrm>
            <a:off x="3646140" y="134981"/>
            <a:ext cx="4536504" cy="701731"/>
          </a:xfrm>
          <a:prstGeom prst="rect">
            <a:avLst/>
          </a:prstGeom>
          <a:noFill/>
        </p:spPr>
        <p:txBody>
          <a:bodyPr wrap="square" rtlCol="0">
            <a:spAutoFit/>
          </a:bodyPr>
          <a:lstStyle/>
          <a:p>
            <a:pPr algn="ctr">
              <a:lnSpc>
                <a:spcPct val="90000"/>
              </a:lnSpc>
            </a:pPr>
            <a:r>
              <a:rPr kumimoji="1" lang="ja-JP" altLang="en-US" sz="4400" dirty="0">
                <a:solidFill>
                  <a:schemeClr val="tx2"/>
                </a:solidFill>
              </a:rPr>
              <a:t>国際会議実績</a:t>
            </a:r>
          </a:p>
        </p:txBody>
      </p:sp>
      <p:sp>
        <p:nvSpPr>
          <p:cNvPr id="7" name="テキスト ボックス 18"/>
          <p:cNvSpPr txBox="1">
            <a:spLocks noChangeArrowheads="1"/>
          </p:cNvSpPr>
          <p:nvPr/>
        </p:nvSpPr>
        <p:spPr bwMode="auto">
          <a:xfrm>
            <a:off x="1773932" y="5982379"/>
            <a:ext cx="9001000" cy="830997"/>
          </a:xfrm>
          <a:prstGeom prst="rect">
            <a:avLst/>
          </a:prstGeom>
          <a:noFill/>
          <a:ln>
            <a:noFill/>
          </a:ln>
        </p:spPr>
        <p:txBody>
          <a:bodyPr wrap="square">
            <a:spAutoFit/>
          </a:bodyPr>
          <a:lstStyle/>
          <a:p>
            <a:pPr>
              <a:defRPr/>
            </a:pPr>
            <a:r>
              <a:rPr lang="en-US" altLang="ja-JP" sz="2400" b="1" dirty="0">
                <a:latin typeface="Meiryo UI" panose="020B0604030504040204" pitchFamily="50" charset="-128"/>
                <a:ea typeface="Meiryo UI" panose="020B0604030504040204" pitchFamily="50" charset="-128"/>
              </a:rPr>
              <a:t>2019</a:t>
            </a:r>
            <a:r>
              <a:rPr lang="ja-JP" altLang="en-US" sz="2400" b="1" dirty="0">
                <a:latin typeface="Meiryo UI" panose="020B0604030504040204" pitchFamily="50" charset="-128"/>
                <a:ea typeface="Meiryo UI" panose="020B0604030504040204" pitchFamily="50" charset="-128"/>
              </a:rPr>
              <a:t>年度まではホスト国を持ち回りとして、各国で国際会議を実施。</a:t>
            </a:r>
            <a:endParaRPr lang="en-US" altLang="ja-JP" sz="2400" b="1" dirty="0">
              <a:latin typeface="Meiryo UI" panose="020B0604030504040204" pitchFamily="50" charset="-128"/>
              <a:ea typeface="Meiryo UI" panose="020B0604030504040204" pitchFamily="50" charset="-128"/>
            </a:endParaRPr>
          </a:p>
          <a:p>
            <a:pPr>
              <a:defRPr/>
            </a:pPr>
            <a:r>
              <a:rPr lang="en-US" altLang="ja-JP" sz="2400" b="1" dirty="0">
                <a:latin typeface="Meiryo UI" panose="020B0604030504040204" pitchFamily="50" charset="-128"/>
                <a:ea typeface="Meiryo UI" panose="020B0604030504040204" pitchFamily="50" charset="-128"/>
              </a:rPr>
              <a:t>2020</a:t>
            </a:r>
            <a:r>
              <a:rPr lang="ja-JP" altLang="en-US" sz="2400" b="1" dirty="0">
                <a:latin typeface="Meiryo UI" panose="020B0604030504040204" pitchFamily="50" charset="-128"/>
                <a:ea typeface="Meiryo UI" panose="020B0604030504040204" pitchFamily="50" charset="-128"/>
              </a:rPr>
              <a:t>年度は時勢に配慮して</a:t>
            </a:r>
            <a:r>
              <a:rPr lang="en-US" altLang="ja-JP" sz="2400" b="1" dirty="0">
                <a:latin typeface="Meiryo UI" panose="020B0604030504040204" pitchFamily="50" charset="-128"/>
                <a:ea typeface="Meiryo UI" panose="020B0604030504040204" pitchFamily="50" charset="-128"/>
              </a:rPr>
              <a:t>web</a:t>
            </a:r>
            <a:r>
              <a:rPr lang="ja-JP" altLang="en-US" sz="2400" b="1" dirty="0">
                <a:latin typeface="Meiryo UI" panose="020B0604030504040204" pitchFamily="50" charset="-128"/>
                <a:ea typeface="Meiryo UI" panose="020B0604030504040204" pitchFamily="50" charset="-128"/>
              </a:rPr>
              <a:t>会議形式で実施した。</a:t>
            </a:r>
            <a:endParaRPr lang="en-US" altLang="ja-JP" sz="2400" b="1" dirty="0">
              <a:latin typeface="Meiryo UI" panose="020B0604030504040204" pitchFamily="50" charset="-128"/>
              <a:ea typeface="Meiryo UI" panose="020B0604030504040204" pitchFamily="50" charset="-128"/>
            </a:endParaRPr>
          </a:p>
        </p:txBody>
      </p:sp>
      <p:pic>
        <p:nvPicPr>
          <p:cNvPr id="1029" name="Picture 5" descr="C:\Users\11952\Desktop\作業場\JIPAポスター作り\ポスター案\素材\森さん資料\Trilateral_Heads_Meeting_Group_Screensho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922" y="836712"/>
            <a:ext cx="10890090" cy="5544625"/>
          </a:xfrm>
          <a:prstGeom prst="rect">
            <a:avLst/>
          </a:prstGeom>
          <a:noFill/>
          <a:extLst>
            <a:ext uri="{909E8E84-426E-40DD-AFC4-6F175D3DCCD1}">
              <a14:hiddenFill xmlns:a14="http://schemas.microsoft.com/office/drawing/2010/main">
                <a:solidFill>
                  <a:srgbClr val="FFFFFF"/>
                </a:solidFill>
              </a14:hiddenFill>
            </a:ext>
          </a:extLst>
        </p:spPr>
      </p:pic>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63325" y="6032500"/>
            <a:ext cx="609600" cy="609600"/>
          </a:xfrm>
          <a:prstGeom prst="rect">
            <a:avLst/>
          </a:prstGeom>
        </p:spPr>
      </p:pic>
    </p:spTree>
    <p:custDataLst>
      <p:tags r:id="rId1"/>
    </p:custDataLst>
    <p:extLst>
      <p:ext uri="{BB962C8B-B14F-4D97-AF65-F5344CB8AC3E}">
        <p14:creationId xmlns:p14="http://schemas.microsoft.com/office/powerpoint/2010/main" val="1706711272"/>
      </p:ext>
    </p:extLst>
  </p:cSld>
  <p:clrMapOvr>
    <a:masterClrMapping/>
  </p:clrMapOvr>
  <mc:AlternateContent xmlns:mc="http://schemas.openxmlformats.org/markup-compatibility/2006" xmlns:p14="http://schemas.microsoft.com/office/powerpoint/2010/main">
    <mc:Choice Requires="p14">
      <p:transition spd="med" p14:dur="700" advTm="24889">
        <p:fade/>
      </p:transition>
    </mc:Choice>
    <mc:Fallback xmlns="">
      <p:transition spd="med" advTm="248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circle(in)">
                                      <p:cBhvr>
                                        <p:cTn id="11"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9836" y="134981"/>
            <a:ext cx="10585176" cy="701731"/>
          </a:xfrm>
          <a:prstGeom prst="rect">
            <a:avLst/>
          </a:prstGeom>
          <a:noFill/>
        </p:spPr>
        <p:txBody>
          <a:bodyPr wrap="square" rtlCol="0">
            <a:spAutoFit/>
          </a:bodyPr>
          <a:lstStyle/>
          <a:p>
            <a:pPr algn="ctr">
              <a:lnSpc>
                <a:spcPct val="90000"/>
              </a:lnSpc>
            </a:pPr>
            <a:r>
              <a:rPr kumimoji="1" lang="ja-JP" altLang="en-US" sz="4400" dirty="0">
                <a:solidFill>
                  <a:schemeClr val="tx2"/>
                </a:solidFill>
                <a:latin typeface="+mn-ea"/>
              </a:rPr>
              <a:t>活動成果①</a:t>
            </a:r>
            <a:r>
              <a:rPr lang="en-US" altLang="ja-JP" sz="4400" b="1" dirty="0">
                <a:solidFill>
                  <a:schemeClr val="tx2"/>
                </a:solidFill>
                <a:latin typeface="+mn-ea"/>
                <a:cs typeface="Calibri" panose="020F0502020204030204" pitchFamily="34" charset="0"/>
              </a:rPr>
              <a:t>【</a:t>
            </a:r>
            <a:r>
              <a:rPr lang="ja-JP" altLang="en-US" sz="4000" b="1" dirty="0">
                <a:solidFill>
                  <a:schemeClr val="tx2"/>
                </a:solidFill>
                <a:latin typeface="+mn-ea"/>
                <a:cs typeface="Calibri" panose="020F0502020204030204" pitchFamily="34" charset="0"/>
              </a:rPr>
              <a:t>実体ハーモナイゼーション</a:t>
            </a:r>
            <a:r>
              <a:rPr lang="en-US" altLang="ja-JP" sz="4400" b="1" dirty="0">
                <a:solidFill>
                  <a:schemeClr val="tx2"/>
                </a:solidFill>
                <a:latin typeface="+mn-ea"/>
                <a:cs typeface="Calibri" panose="020F0502020204030204" pitchFamily="34" charset="0"/>
              </a:rPr>
              <a:t>】</a:t>
            </a:r>
            <a:endParaRPr kumimoji="1" lang="ja-JP" altLang="en-US" sz="4400" dirty="0">
              <a:solidFill>
                <a:schemeClr val="tx2"/>
              </a:solidFill>
              <a:latin typeface="+mn-ea"/>
            </a:endParaRPr>
          </a:p>
        </p:txBody>
      </p:sp>
      <p:sp>
        <p:nvSpPr>
          <p:cNvPr id="3" name="Freeform: Shape 7">
            <a:extLst>
              <a:ext uri="{FF2B5EF4-FFF2-40B4-BE49-F238E27FC236}">
                <a16:creationId xmlns:a16="http://schemas.microsoft.com/office/drawing/2014/main" id="{33F4A383-AA46-4484-9ADB-8A00A2220B86}"/>
              </a:ext>
            </a:extLst>
          </p:cNvPr>
          <p:cNvSpPr/>
          <p:nvPr/>
        </p:nvSpPr>
        <p:spPr>
          <a:xfrm>
            <a:off x="2614728" y="1943621"/>
            <a:ext cx="2842108" cy="605665"/>
          </a:xfrm>
          <a:custGeom>
            <a:avLst/>
            <a:gdLst>
              <a:gd name="connsiteX0" fmla="*/ 0 w 3100227"/>
              <a:gd name="connsiteY0" fmla="*/ 0 h 983865"/>
              <a:gd name="connsiteX1" fmla="*/ 2608295 w 3100227"/>
              <a:gd name="connsiteY1" fmla="*/ 0 h 983865"/>
              <a:gd name="connsiteX2" fmla="*/ 3100227 w 3100227"/>
              <a:gd name="connsiteY2" fmla="*/ 491933 h 983865"/>
              <a:gd name="connsiteX3" fmla="*/ 2608295 w 3100227"/>
              <a:gd name="connsiteY3" fmla="*/ 983865 h 983865"/>
              <a:gd name="connsiteX4" fmla="*/ 0 w 3100227"/>
              <a:gd name="connsiteY4" fmla="*/ 983865 h 983865"/>
              <a:gd name="connsiteX5" fmla="*/ 0 w 3100227"/>
              <a:gd name="connsiteY5" fmla="*/ 0 h 98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0227" h="983865">
                <a:moveTo>
                  <a:pt x="0" y="0"/>
                </a:moveTo>
                <a:lnTo>
                  <a:pt x="2608295" y="0"/>
                </a:lnTo>
                <a:lnTo>
                  <a:pt x="3100227" y="491933"/>
                </a:lnTo>
                <a:lnTo>
                  <a:pt x="2608295" y="983865"/>
                </a:lnTo>
                <a:lnTo>
                  <a:pt x="0" y="983865"/>
                </a:lnTo>
                <a:lnTo>
                  <a:pt x="0" y="0"/>
                </a:lnTo>
                <a:close/>
              </a:path>
            </a:pathLst>
          </a:custGeom>
          <a:solidFill>
            <a:schemeClr val="accent1">
              <a:lumMod val="20000"/>
              <a:lumOff val="80000"/>
            </a:schemeClr>
          </a:solidFill>
          <a:ln w="190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012" tIns="48006" rIns="269969" bIns="48006" numCol="1" spcCol="1270" anchor="ctr" anchorCtr="0">
            <a:noAutofit/>
          </a:bodyPr>
          <a:lstStyle/>
          <a:p>
            <a:pPr marL="0" lvl="0" indent="0" algn="ctr" defTabSz="800100">
              <a:lnSpc>
                <a:spcPct val="90000"/>
              </a:lnSpc>
              <a:spcBef>
                <a:spcPct val="0"/>
              </a:spcBef>
              <a:spcAft>
                <a:spcPct val="35000"/>
              </a:spcAft>
              <a:buNone/>
            </a:pPr>
            <a:r>
              <a:rPr lang="ja-JP" altLang="en-US" sz="1400" b="1" dirty="0">
                <a:solidFill>
                  <a:schemeClr val="tx1"/>
                </a:solidFill>
                <a:latin typeface="Century Gothic" panose="020B0502020202020204" pitchFamily="34" charset="0"/>
                <a:ea typeface="メイリオ" panose="020B0604030504040204" pitchFamily="50" charset="-128"/>
              </a:rPr>
              <a:t>テゲルンゼー</a:t>
            </a:r>
            <a:r>
              <a:rPr kumimoji="1" lang="ja-JP" altLang="en-US" sz="1400" b="1" kern="1200" dirty="0">
                <a:solidFill>
                  <a:schemeClr val="tx1"/>
                </a:solidFill>
                <a:latin typeface="Century Gothic" panose="020B0502020202020204" pitchFamily="34" charset="0"/>
                <a:ea typeface="メイリオ" panose="020B0604030504040204" pitchFamily="50" charset="-128"/>
              </a:rPr>
              <a:t>会合</a:t>
            </a:r>
            <a:r>
              <a:rPr lang="en-US" altLang="ja-JP" sz="1400" b="1" dirty="0">
                <a:solidFill>
                  <a:schemeClr val="tx1"/>
                </a:solidFill>
                <a:latin typeface="Century Gothic" panose="020B0502020202020204" pitchFamily="34" charset="0"/>
                <a:ea typeface="メイリオ" panose="020B0604030504040204" pitchFamily="50" charset="-128"/>
              </a:rPr>
              <a:t>#1-#5 </a:t>
            </a:r>
          </a:p>
          <a:p>
            <a:pPr marL="0" lvl="0" indent="0" algn="ctr" defTabSz="800100">
              <a:lnSpc>
                <a:spcPct val="90000"/>
              </a:lnSpc>
              <a:spcBef>
                <a:spcPct val="0"/>
              </a:spcBef>
              <a:spcAft>
                <a:spcPct val="35000"/>
              </a:spcAft>
              <a:buNone/>
            </a:pPr>
            <a:r>
              <a:rPr kumimoji="1" lang="en-US" altLang="ja-JP" sz="1400" b="1" kern="1200" dirty="0">
                <a:solidFill>
                  <a:schemeClr val="tx1"/>
                </a:solidFill>
                <a:latin typeface="Century Gothic" panose="020B0502020202020204" pitchFamily="34" charset="0"/>
                <a:ea typeface="メイリオ" panose="020B0604030504040204" pitchFamily="50" charset="-128"/>
              </a:rPr>
              <a:t>2011-2014</a:t>
            </a:r>
            <a:endParaRPr kumimoji="1" lang="ja-JP" altLang="en-US" sz="1400" b="1" kern="1200" dirty="0">
              <a:solidFill>
                <a:schemeClr val="tx1"/>
              </a:solidFill>
              <a:latin typeface="Century Gothic" panose="020B0502020202020204" pitchFamily="34" charset="0"/>
              <a:ea typeface="メイリオ" panose="020B0604030504040204" pitchFamily="50" charset="-128"/>
            </a:endParaRPr>
          </a:p>
        </p:txBody>
      </p:sp>
      <p:sp>
        <p:nvSpPr>
          <p:cNvPr id="4" name="Freeform: Shape 9">
            <a:extLst>
              <a:ext uri="{FF2B5EF4-FFF2-40B4-BE49-F238E27FC236}">
                <a16:creationId xmlns:a16="http://schemas.microsoft.com/office/drawing/2014/main" id="{6CDFC522-864A-4806-B9E9-467411BCD481}"/>
              </a:ext>
            </a:extLst>
          </p:cNvPr>
          <p:cNvSpPr/>
          <p:nvPr/>
        </p:nvSpPr>
        <p:spPr>
          <a:xfrm>
            <a:off x="4774724" y="1946864"/>
            <a:ext cx="5683559" cy="583679"/>
          </a:xfrm>
          <a:custGeom>
            <a:avLst/>
            <a:gdLst>
              <a:gd name="connsiteX0" fmla="*/ 0 w 3888692"/>
              <a:gd name="connsiteY0" fmla="*/ 0 h 985170"/>
              <a:gd name="connsiteX1" fmla="*/ 3396107 w 3888692"/>
              <a:gd name="connsiteY1" fmla="*/ 0 h 985170"/>
              <a:gd name="connsiteX2" fmla="*/ 3888692 w 3888692"/>
              <a:gd name="connsiteY2" fmla="*/ 492585 h 985170"/>
              <a:gd name="connsiteX3" fmla="*/ 3396107 w 3888692"/>
              <a:gd name="connsiteY3" fmla="*/ 985170 h 985170"/>
              <a:gd name="connsiteX4" fmla="*/ 0 w 3888692"/>
              <a:gd name="connsiteY4" fmla="*/ 985170 h 985170"/>
              <a:gd name="connsiteX5" fmla="*/ 492585 w 3888692"/>
              <a:gd name="connsiteY5" fmla="*/ 492585 h 985170"/>
              <a:gd name="connsiteX6" fmla="*/ 0 w 3888692"/>
              <a:gd name="connsiteY6" fmla="*/ 0 h 98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692" h="985170">
                <a:moveTo>
                  <a:pt x="0" y="0"/>
                </a:moveTo>
                <a:lnTo>
                  <a:pt x="3396107" y="0"/>
                </a:lnTo>
                <a:lnTo>
                  <a:pt x="3888692" y="492585"/>
                </a:lnTo>
                <a:lnTo>
                  <a:pt x="3396107" y="985170"/>
                </a:lnTo>
                <a:lnTo>
                  <a:pt x="0" y="985170"/>
                </a:lnTo>
                <a:lnTo>
                  <a:pt x="492585" y="492585"/>
                </a:lnTo>
                <a:lnTo>
                  <a:pt x="0" y="0"/>
                </a:lnTo>
                <a:close/>
              </a:path>
            </a:pathLst>
          </a:cu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564594" tIns="48006" rIns="516588" bIns="48006" numCol="1" spcCol="1270" anchor="ctr" anchorCtr="0">
            <a:noAutofit/>
          </a:bodyPr>
          <a:lstStyle/>
          <a:p>
            <a:pPr marL="0" lvl="0" indent="0" algn="ctr" defTabSz="800100">
              <a:lnSpc>
                <a:spcPct val="90000"/>
              </a:lnSpc>
              <a:spcBef>
                <a:spcPct val="0"/>
              </a:spcBef>
              <a:spcAft>
                <a:spcPct val="35000"/>
              </a:spcAft>
              <a:buNone/>
            </a:pPr>
            <a:r>
              <a:rPr kumimoji="1" lang="en-US" altLang="ja-JP" sz="1400" b="1" kern="1200" dirty="0">
                <a:solidFill>
                  <a:schemeClr val="tx1"/>
                </a:solidFill>
                <a:latin typeface="Century Gothic" panose="020B0502020202020204" pitchFamily="34" charset="0"/>
                <a:ea typeface="メイリオ" panose="020B0604030504040204" pitchFamily="50" charset="-128"/>
              </a:rPr>
              <a:t>B+</a:t>
            </a:r>
            <a:r>
              <a:rPr kumimoji="1" lang="ja-JP" altLang="en-US" sz="1400" b="1" kern="1200" dirty="0">
                <a:solidFill>
                  <a:schemeClr val="tx1"/>
                </a:solidFill>
                <a:latin typeface="Century Gothic" panose="020B0502020202020204" pitchFamily="34" charset="0"/>
                <a:ea typeface="メイリオ" panose="020B0604030504040204" pitchFamily="50" charset="-128"/>
              </a:rPr>
              <a:t> サブグループ</a:t>
            </a:r>
            <a:endParaRPr kumimoji="1" lang="en-US" altLang="ja-JP" sz="1400" b="1" kern="1200" dirty="0">
              <a:solidFill>
                <a:schemeClr val="tx1"/>
              </a:solidFill>
              <a:latin typeface="Century Gothic" panose="020B0502020202020204" pitchFamily="34" charset="0"/>
              <a:ea typeface="メイリオ" panose="020B0604030504040204" pitchFamily="50" charset="-128"/>
            </a:endParaRPr>
          </a:p>
          <a:p>
            <a:pPr marL="0" lvl="0" indent="0" algn="ctr" defTabSz="800100">
              <a:lnSpc>
                <a:spcPct val="90000"/>
              </a:lnSpc>
              <a:spcBef>
                <a:spcPct val="0"/>
              </a:spcBef>
              <a:spcAft>
                <a:spcPct val="35000"/>
              </a:spcAft>
              <a:buNone/>
            </a:pPr>
            <a:r>
              <a:rPr kumimoji="1" lang="en-US" altLang="ja-JP" sz="1400" b="1" kern="1200" dirty="0">
                <a:solidFill>
                  <a:schemeClr val="tx1"/>
                </a:solidFill>
                <a:latin typeface="Century Gothic" panose="020B0502020202020204" pitchFamily="34" charset="0"/>
                <a:ea typeface="メイリオ" panose="020B0604030504040204" pitchFamily="50" charset="-128"/>
              </a:rPr>
              <a:t>2014. 9-  </a:t>
            </a:r>
            <a:endParaRPr kumimoji="1" lang="ja-JP" altLang="en-US" sz="1400" b="1" kern="1200" dirty="0">
              <a:solidFill>
                <a:schemeClr val="tx1"/>
              </a:solidFill>
              <a:latin typeface="Century Gothic" panose="020B0502020202020204" pitchFamily="34" charset="0"/>
              <a:ea typeface="メイリオ" panose="020B0604030504040204" pitchFamily="50" charset="-128"/>
            </a:endParaRPr>
          </a:p>
        </p:txBody>
      </p:sp>
      <p:sp>
        <p:nvSpPr>
          <p:cNvPr id="5" name="正方形/長方形 4"/>
          <p:cNvSpPr/>
          <p:nvPr/>
        </p:nvSpPr>
        <p:spPr>
          <a:xfrm>
            <a:off x="4803341" y="1018938"/>
            <a:ext cx="2124387" cy="750328"/>
          </a:xfrm>
          <a:prstGeom prst="rect">
            <a:avLst/>
          </a:prstGeom>
          <a:noFill/>
          <a:ln w="19050">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a:lstStyle/>
          <a:p>
            <a:pPr fontAlgn="base">
              <a:spcBef>
                <a:spcPct val="0"/>
              </a:spcBef>
              <a:spcAft>
                <a:spcPct val="0"/>
              </a:spcAft>
              <a:defRPr/>
            </a:pPr>
            <a:r>
              <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2014.7-2015.2</a:t>
            </a:r>
          </a:p>
          <a:p>
            <a:pPr marL="358775" indent="-358775" fontAlgn="base">
              <a:spcBef>
                <a:spcPct val="0"/>
              </a:spcBef>
              <a:spcAft>
                <a:spcPct val="0"/>
              </a:spcAft>
              <a:buFont typeface="Wingdings" pitchFamily="2" charset="2"/>
              <a:buChar char="Ø"/>
              <a:defRPr/>
            </a:pPr>
            <a:r>
              <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JP  </a:t>
            </a:r>
            <a:r>
              <a:rPr lang="ja-JP" altLang="en-US"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シンポジウム</a:t>
            </a:r>
            <a:endPar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endParaRPr>
          </a:p>
          <a:p>
            <a:pPr marL="358775" indent="-358775" fontAlgn="base">
              <a:spcBef>
                <a:spcPct val="0"/>
              </a:spcBef>
              <a:spcAft>
                <a:spcPct val="0"/>
              </a:spcAft>
              <a:buFont typeface="Wingdings" pitchFamily="2" charset="2"/>
              <a:buChar char="Ø"/>
              <a:defRPr/>
            </a:pPr>
            <a:r>
              <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US, UK </a:t>
            </a:r>
            <a:r>
              <a:rPr lang="ja-JP" altLang="en-US"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ラウンドテーブル</a:t>
            </a:r>
            <a:endPar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endParaRPr>
          </a:p>
          <a:p>
            <a:pPr marL="358775" indent="-358775" fontAlgn="base">
              <a:spcBef>
                <a:spcPct val="0"/>
              </a:spcBef>
              <a:spcAft>
                <a:spcPct val="0"/>
              </a:spcAft>
              <a:buFont typeface="Wingdings" pitchFamily="2" charset="2"/>
              <a:buChar char="Ø"/>
              <a:defRPr/>
            </a:pPr>
            <a:r>
              <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EPO </a:t>
            </a:r>
            <a:r>
              <a:rPr lang="ja-JP" altLang="en-US"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シンポジウム</a:t>
            </a:r>
            <a:r>
              <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 </a:t>
            </a:r>
          </a:p>
        </p:txBody>
      </p:sp>
      <p:sp>
        <p:nvSpPr>
          <p:cNvPr id="6" name="横巻き 5"/>
          <p:cNvSpPr/>
          <p:nvPr/>
        </p:nvSpPr>
        <p:spPr>
          <a:xfrm>
            <a:off x="4640699" y="2722460"/>
            <a:ext cx="504000" cy="432000"/>
          </a:xfrm>
          <a:prstGeom prst="horizontalScroll">
            <a:avLst/>
          </a:prstGeom>
          <a:solidFill>
            <a:schemeClr val="accent1">
              <a:lumMod val="40000"/>
              <a:lumOff val="60000"/>
              <a:alpha val="70000"/>
            </a:schemeClr>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7" name="横巻き 6"/>
          <p:cNvSpPr/>
          <p:nvPr/>
        </p:nvSpPr>
        <p:spPr>
          <a:xfrm>
            <a:off x="5801628" y="2712561"/>
            <a:ext cx="504000" cy="432000"/>
          </a:xfrm>
          <a:prstGeom prst="horizontalScroll">
            <a:avLst/>
          </a:prstGeom>
          <a:solidFill>
            <a:schemeClr val="accent1">
              <a:lumMod val="75000"/>
              <a:alpha val="70000"/>
            </a:schemeClr>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8" name="横巻き 7"/>
          <p:cNvSpPr/>
          <p:nvPr/>
        </p:nvSpPr>
        <p:spPr>
          <a:xfrm>
            <a:off x="6662974" y="2722460"/>
            <a:ext cx="504000" cy="432000"/>
          </a:xfrm>
          <a:prstGeom prst="horizontalScroll">
            <a:avLst/>
          </a:prstGeom>
          <a:solidFill>
            <a:schemeClr val="accent1">
              <a:lumMod val="75000"/>
              <a:alpha val="70000"/>
            </a:schemeClr>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9" name="四角形吹き出し 8"/>
          <p:cNvSpPr/>
          <p:nvPr/>
        </p:nvSpPr>
        <p:spPr>
          <a:xfrm>
            <a:off x="9261520" y="1220328"/>
            <a:ext cx="2754821" cy="488794"/>
          </a:xfrm>
          <a:prstGeom prst="wedgeRectCallout">
            <a:avLst>
              <a:gd name="adj1" fmla="val -38516"/>
              <a:gd name="adj2" fmla="val 90225"/>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pPr>
            <a:r>
              <a:rPr lang="en-US" altLang="ja-JP" sz="1050" dirty="0">
                <a:solidFill>
                  <a:sysClr val="windowText" lastClr="000000"/>
                </a:solidFill>
                <a:latin typeface="Century Gothic" panose="020B0502020202020204" pitchFamily="34" charset="0"/>
                <a:ea typeface="メイリオ" panose="020B0604030504040204" pitchFamily="50" charset="-128"/>
              </a:rPr>
              <a:t>WIPO</a:t>
            </a:r>
            <a:r>
              <a:rPr lang="ja-JP" altLang="en-US" sz="1050" dirty="0">
                <a:solidFill>
                  <a:sysClr val="windowText" lastClr="000000"/>
                </a:solidFill>
                <a:latin typeface="Century Gothic" panose="020B0502020202020204" pitchFamily="34" charset="0"/>
                <a:ea typeface="メイリオ" panose="020B0604030504040204" pitchFamily="50" charset="-128"/>
              </a:rPr>
              <a:t>先進国グループ（</a:t>
            </a:r>
            <a:r>
              <a:rPr lang="en-US" altLang="ja-JP" sz="1050" dirty="0">
                <a:solidFill>
                  <a:sysClr val="windowText" lastClr="000000"/>
                </a:solidFill>
                <a:latin typeface="Century Gothic" panose="020B0502020202020204" pitchFamily="34" charset="0"/>
                <a:ea typeface="メイリオ" panose="020B0604030504040204" pitchFamily="50" charset="-128"/>
              </a:rPr>
              <a:t>B</a:t>
            </a:r>
            <a:r>
              <a:rPr lang="ja-JP" altLang="en-US" sz="1050" dirty="0">
                <a:solidFill>
                  <a:sysClr val="windowText" lastClr="000000"/>
                </a:solidFill>
                <a:latin typeface="Century Gothic" panose="020B0502020202020204" pitchFamily="34" charset="0"/>
                <a:ea typeface="メイリオ" panose="020B0604030504040204" pitchFamily="50" charset="-128"/>
              </a:rPr>
              <a:t>グループ）</a:t>
            </a:r>
            <a:r>
              <a:rPr lang="en-US" altLang="ja-JP" sz="1050" dirty="0">
                <a:solidFill>
                  <a:sysClr val="windowText" lastClr="000000"/>
                </a:solidFill>
                <a:latin typeface="Century Gothic" panose="020B0502020202020204" pitchFamily="34" charset="0"/>
                <a:ea typeface="メイリオ" panose="020B0604030504040204" pitchFamily="50" charset="-128"/>
              </a:rPr>
              <a:t>+ </a:t>
            </a:r>
            <a:r>
              <a:rPr lang="ja-JP" altLang="en-US" sz="1050" dirty="0">
                <a:solidFill>
                  <a:sysClr val="windowText" lastClr="000000"/>
                </a:solidFill>
                <a:latin typeface="Century Gothic" panose="020B0502020202020204" pitchFamily="34" charset="0"/>
                <a:ea typeface="メイリオ" panose="020B0604030504040204" pitchFamily="50" charset="-128"/>
              </a:rPr>
              <a:t>欧州や韓国等 </a:t>
            </a:r>
            <a:r>
              <a:rPr lang="en-US" altLang="ja-JP" sz="1050" dirty="0">
                <a:solidFill>
                  <a:sysClr val="windowText" lastClr="000000"/>
                </a:solidFill>
                <a:latin typeface="Century Gothic" panose="020B0502020202020204" pitchFamily="34" charset="0"/>
                <a:ea typeface="メイリオ" panose="020B0604030504040204" pitchFamily="50" charset="-128"/>
              </a:rPr>
              <a:t>(</a:t>
            </a:r>
            <a:r>
              <a:rPr lang="ja-JP" altLang="en-US" sz="1050" dirty="0">
                <a:solidFill>
                  <a:sysClr val="windowText" lastClr="000000"/>
                </a:solidFill>
                <a:latin typeface="Century Gothic" panose="020B0502020202020204" pitchFamily="34" charset="0"/>
                <a:ea typeface="メイリオ" panose="020B0604030504040204" pitchFamily="50" charset="-128"/>
              </a:rPr>
              <a:t>中国不参加</a:t>
            </a:r>
            <a:r>
              <a:rPr lang="en-US" altLang="ja-JP" sz="1050" dirty="0">
                <a:solidFill>
                  <a:sysClr val="windowText" lastClr="000000"/>
                </a:solidFill>
                <a:latin typeface="Century Gothic" panose="020B0502020202020204" pitchFamily="34" charset="0"/>
                <a:ea typeface="メイリオ" panose="020B0604030504040204" pitchFamily="50" charset="-128"/>
              </a:rPr>
              <a:t>)</a:t>
            </a:r>
          </a:p>
        </p:txBody>
      </p:sp>
      <p:sp>
        <p:nvSpPr>
          <p:cNvPr id="10" name="テキスト ボックス 9"/>
          <p:cNvSpPr txBox="1"/>
          <p:nvPr/>
        </p:nvSpPr>
        <p:spPr>
          <a:xfrm>
            <a:off x="6463874" y="3207497"/>
            <a:ext cx="1261884" cy="415498"/>
          </a:xfrm>
          <a:prstGeom prst="rect">
            <a:avLst/>
          </a:prstGeom>
          <a:noFill/>
        </p:spPr>
        <p:txBody>
          <a:bodyPr wrap="none" rtlCol="0">
            <a:spAutoFit/>
          </a:bodyPr>
          <a:lstStyle/>
          <a:p>
            <a:pPr algn="ctr" fontAlgn="base">
              <a:spcBef>
                <a:spcPct val="0"/>
              </a:spcBef>
              <a:spcAft>
                <a:spcPct val="0"/>
              </a:spcAft>
            </a:pPr>
            <a:r>
              <a:rPr lang="ja-JP" altLang="en-US" sz="1050" dirty="0">
                <a:solidFill>
                  <a:srgbClr val="000000"/>
                </a:solidFill>
                <a:latin typeface="Century Gothic" panose="020B0502020202020204" pitchFamily="34" charset="0"/>
                <a:ea typeface="メイリオ" panose="020B0604030504040204" pitchFamily="50" charset="-128"/>
              </a:rPr>
              <a:t>ワークストリーム</a:t>
            </a:r>
            <a:endParaRPr lang="en-US" altLang="ja-JP" sz="1050" dirty="0">
              <a:solidFill>
                <a:srgbClr val="000000"/>
              </a:solidFill>
              <a:latin typeface="Century Gothic" panose="020B0502020202020204" pitchFamily="34" charset="0"/>
              <a:ea typeface="メイリオ" panose="020B0604030504040204" pitchFamily="50" charset="-128"/>
            </a:endParaRPr>
          </a:p>
          <a:p>
            <a:pPr algn="ctr" fontAlgn="base">
              <a:spcBef>
                <a:spcPct val="0"/>
              </a:spcBef>
              <a:spcAft>
                <a:spcPct val="0"/>
              </a:spcAft>
            </a:pPr>
            <a:r>
              <a:rPr lang="ja-JP" altLang="en-US" sz="1050" dirty="0">
                <a:solidFill>
                  <a:srgbClr val="000000"/>
                </a:solidFill>
                <a:latin typeface="Century Gothic" panose="020B0502020202020204" pitchFamily="34" charset="0"/>
                <a:ea typeface="メイリオ" panose="020B0604030504040204" pitchFamily="50" charset="-128"/>
              </a:rPr>
              <a:t>報告</a:t>
            </a:r>
            <a:r>
              <a:rPr lang="en-US" altLang="ja-JP" sz="1050" dirty="0">
                <a:solidFill>
                  <a:srgbClr val="000000"/>
                </a:solidFill>
                <a:latin typeface="Century Gothic" panose="020B0502020202020204" pitchFamily="34" charset="0"/>
                <a:ea typeface="メイリオ" panose="020B0604030504040204" pitchFamily="50" charset="-128"/>
              </a:rPr>
              <a:t> (2016.5)</a:t>
            </a:r>
            <a:endParaRPr lang="ja-JP" altLang="en-US" sz="1050" dirty="0">
              <a:solidFill>
                <a:srgbClr val="000000"/>
              </a:solidFill>
              <a:latin typeface="Century Gothic" panose="020B0502020202020204" pitchFamily="34" charset="0"/>
              <a:ea typeface="メイリオ" panose="020B0604030504040204" pitchFamily="50" charset="-128"/>
            </a:endParaRPr>
          </a:p>
        </p:txBody>
      </p:sp>
      <p:sp>
        <p:nvSpPr>
          <p:cNvPr id="11" name="正方形/長方形 10"/>
          <p:cNvSpPr/>
          <p:nvPr/>
        </p:nvSpPr>
        <p:spPr>
          <a:xfrm>
            <a:off x="5538228" y="3216280"/>
            <a:ext cx="1057943" cy="541687"/>
          </a:xfrm>
          <a:prstGeom prst="rect">
            <a:avLst/>
          </a:prstGeom>
        </p:spPr>
        <p:txBody>
          <a:bodyPr wrap="square">
            <a:spAutoFit/>
          </a:bodyPr>
          <a:lstStyle/>
          <a:p>
            <a:pPr algn="ctr" fontAlgn="base">
              <a:lnSpc>
                <a:spcPts val="1000"/>
              </a:lnSpc>
              <a:spcBef>
                <a:spcPct val="20000"/>
              </a:spcBef>
              <a:spcAft>
                <a:spcPct val="0"/>
              </a:spcAft>
              <a:defRPr/>
            </a:pPr>
            <a:r>
              <a:rPr lang="en-US" altLang="ja-JP" sz="1050" kern="0" dirty="0">
                <a:solidFill>
                  <a:srgbClr val="000000"/>
                </a:solidFill>
                <a:latin typeface="Century Gothic" panose="020B0502020202020204" pitchFamily="34" charset="0"/>
                <a:ea typeface="STKaiti" panose="02010600040101010101" pitchFamily="2" charset="-122"/>
              </a:rPr>
              <a:t>Objectives &amp;</a:t>
            </a:r>
          </a:p>
          <a:p>
            <a:pPr algn="ctr" fontAlgn="base">
              <a:lnSpc>
                <a:spcPts val="1000"/>
              </a:lnSpc>
              <a:spcBef>
                <a:spcPct val="20000"/>
              </a:spcBef>
              <a:spcAft>
                <a:spcPct val="0"/>
              </a:spcAft>
              <a:defRPr/>
            </a:pPr>
            <a:r>
              <a:rPr lang="en-US" altLang="ja-JP" sz="1050" kern="0" dirty="0">
                <a:solidFill>
                  <a:srgbClr val="000000"/>
                </a:solidFill>
                <a:latin typeface="Century Gothic" panose="020B0502020202020204" pitchFamily="34" charset="0"/>
                <a:ea typeface="STKaiti" panose="02010600040101010101" pitchFamily="2" charset="-122"/>
              </a:rPr>
              <a:t>Principles</a:t>
            </a:r>
          </a:p>
          <a:p>
            <a:pPr algn="ctr" fontAlgn="base">
              <a:lnSpc>
                <a:spcPts val="1000"/>
              </a:lnSpc>
              <a:spcBef>
                <a:spcPct val="20000"/>
              </a:spcBef>
              <a:spcAft>
                <a:spcPct val="0"/>
              </a:spcAft>
              <a:defRPr/>
            </a:pPr>
            <a:r>
              <a:rPr lang="en-US" altLang="ja-JP" sz="1050" kern="0" dirty="0">
                <a:solidFill>
                  <a:srgbClr val="000000"/>
                </a:solidFill>
                <a:latin typeface="Century Gothic" panose="020B0502020202020204" pitchFamily="34" charset="0"/>
                <a:ea typeface="STKaiti" panose="02010600040101010101" pitchFamily="2" charset="-122"/>
              </a:rPr>
              <a:t>(2015.5)</a:t>
            </a:r>
          </a:p>
        </p:txBody>
      </p:sp>
      <p:sp>
        <p:nvSpPr>
          <p:cNvPr id="12" name="Rectangle 12">
            <a:extLst>
              <a:ext uri="{FF2B5EF4-FFF2-40B4-BE49-F238E27FC236}">
                <a16:creationId xmlns:a16="http://schemas.microsoft.com/office/drawing/2014/main" id="{CE728BDF-F336-4C64-870A-0EEDE33B8E98}"/>
              </a:ext>
            </a:extLst>
          </p:cNvPr>
          <p:cNvSpPr/>
          <p:nvPr/>
        </p:nvSpPr>
        <p:spPr>
          <a:xfrm>
            <a:off x="1454978" y="2575619"/>
            <a:ext cx="1419276" cy="381130"/>
          </a:xfrm>
          <a:prstGeom prst="rect">
            <a:avLst/>
          </a:prstGeom>
        </p:spPr>
        <p:txBody>
          <a:bodyPr wrap="square">
            <a:spAutoFit/>
          </a:bodyPr>
          <a:lstStyle/>
          <a:p>
            <a:pPr>
              <a:lnSpc>
                <a:spcPts val="1000"/>
              </a:lnSpc>
              <a:spcBef>
                <a:spcPct val="20000"/>
              </a:spcBef>
              <a:defRPr/>
            </a:pPr>
            <a:r>
              <a:rPr lang="en-US" altLang="ja-JP" sz="1050" kern="0" dirty="0">
                <a:solidFill>
                  <a:srgbClr val="000000"/>
                </a:solidFill>
                <a:latin typeface="Century Gothic" panose="020B0502020202020204" pitchFamily="34" charset="0"/>
                <a:ea typeface="メイリオ" panose="020B0604030504040204" pitchFamily="50" charset="-128"/>
              </a:rPr>
              <a:t>2011.9.16 AIA</a:t>
            </a:r>
            <a:r>
              <a:rPr lang="ja-JP" altLang="en-US" sz="1050" kern="0" dirty="0">
                <a:solidFill>
                  <a:srgbClr val="000000"/>
                </a:solidFill>
                <a:latin typeface="Century Gothic" panose="020B0502020202020204" pitchFamily="34" charset="0"/>
                <a:ea typeface="メイリオ" panose="020B0604030504040204" pitchFamily="50" charset="-128"/>
              </a:rPr>
              <a:t>成立</a:t>
            </a:r>
            <a:endParaRPr lang="en-US" altLang="ja-JP" sz="1050" kern="0" dirty="0">
              <a:solidFill>
                <a:srgbClr val="000000"/>
              </a:solidFill>
              <a:latin typeface="Century Gothic" panose="020B0502020202020204" pitchFamily="34" charset="0"/>
              <a:ea typeface="メイリオ" panose="020B0604030504040204" pitchFamily="50" charset="-128"/>
            </a:endParaRPr>
          </a:p>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米国特許法改正</a:t>
            </a:r>
            <a:endParaRPr lang="en-US" altLang="ja-JP" sz="1050" kern="0" dirty="0">
              <a:solidFill>
                <a:srgbClr val="000000"/>
              </a:solidFill>
              <a:latin typeface="Century Gothic" panose="020B0502020202020204" pitchFamily="34" charset="0"/>
              <a:ea typeface="メイリオ" panose="020B0604030504040204" pitchFamily="50" charset="-128"/>
            </a:endParaRPr>
          </a:p>
        </p:txBody>
      </p:sp>
      <p:sp>
        <p:nvSpPr>
          <p:cNvPr id="13" name="Rectangle 28">
            <a:extLst>
              <a:ext uri="{FF2B5EF4-FFF2-40B4-BE49-F238E27FC236}">
                <a16:creationId xmlns:a16="http://schemas.microsoft.com/office/drawing/2014/main" id="{519E9114-CB19-40BA-B464-D3D9F346F857}"/>
              </a:ext>
            </a:extLst>
          </p:cNvPr>
          <p:cNvSpPr/>
          <p:nvPr/>
        </p:nvSpPr>
        <p:spPr>
          <a:xfrm>
            <a:off x="4208836" y="3266172"/>
            <a:ext cx="1403648" cy="399853"/>
          </a:xfrm>
          <a:prstGeom prst="rect">
            <a:avLst/>
          </a:prstGeom>
        </p:spPr>
        <p:txBody>
          <a:bodyPr wrap="square">
            <a:spAutoFit/>
          </a:bodyPr>
          <a:lstStyle/>
          <a:p>
            <a:pPr algn="ct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テゲルンゼー</a:t>
            </a:r>
            <a:endParaRPr lang="en-US" altLang="ja-JP" sz="1050" kern="0" dirty="0">
              <a:solidFill>
                <a:srgbClr val="000000"/>
              </a:solidFill>
              <a:latin typeface="Century Gothic" panose="020B0502020202020204" pitchFamily="34" charset="0"/>
              <a:ea typeface="メイリオ" panose="020B0604030504040204" pitchFamily="50" charset="-128"/>
            </a:endParaRPr>
          </a:p>
          <a:p>
            <a:pPr algn="ct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最終報告</a:t>
            </a:r>
            <a:r>
              <a:rPr lang="en-US" altLang="ja-JP" sz="1050" kern="0" dirty="0">
                <a:solidFill>
                  <a:srgbClr val="000000"/>
                </a:solidFill>
                <a:latin typeface="Century Gothic" panose="020B0502020202020204" pitchFamily="34" charset="0"/>
                <a:ea typeface="メイリオ" panose="020B0604030504040204" pitchFamily="50" charset="-128"/>
              </a:rPr>
              <a:t>(2014.5</a:t>
            </a:r>
            <a:r>
              <a:rPr lang="en-US" altLang="ja-JP" sz="1200" kern="0" dirty="0">
                <a:solidFill>
                  <a:srgbClr val="000000"/>
                </a:solidFill>
                <a:latin typeface="Century Gothic" panose="020B0502020202020204" pitchFamily="34" charset="0"/>
                <a:ea typeface="メイリオ" panose="020B0604030504040204" pitchFamily="50" charset="-128"/>
              </a:rPr>
              <a:t>)</a:t>
            </a:r>
            <a:r>
              <a:rPr lang="en-US" altLang="ja-JP" sz="1200" dirty="0">
                <a:latin typeface="Century Gothic" panose="020B0502020202020204" pitchFamily="34" charset="0"/>
                <a:ea typeface="メイリオ" panose="020B0604030504040204" pitchFamily="50" charset="-128"/>
              </a:rPr>
              <a:t> </a:t>
            </a:r>
            <a:endParaRPr lang="en-US" altLang="ja-JP" sz="1200" kern="0" dirty="0">
              <a:solidFill>
                <a:srgbClr val="000000"/>
              </a:solidFill>
              <a:latin typeface="Century Gothic" panose="020B0502020202020204" pitchFamily="34" charset="0"/>
              <a:ea typeface="メイリオ" panose="020B0604030504040204" pitchFamily="50" charset="-128"/>
            </a:endParaRPr>
          </a:p>
        </p:txBody>
      </p:sp>
      <p:sp>
        <p:nvSpPr>
          <p:cNvPr id="14" name="横巻き 16">
            <a:extLst>
              <a:ext uri="{FF2B5EF4-FFF2-40B4-BE49-F238E27FC236}">
                <a16:creationId xmlns:a16="http://schemas.microsoft.com/office/drawing/2014/main" id="{0B66CFD5-B526-426A-9B6D-24AAC07E70ED}"/>
              </a:ext>
            </a:extLst>
          </p:cNvPr>
          <p:cNvSpPr/>
          <p:nvPr/>
        </p:nvSpPr>
        <p:spPr>
          <a:xfrm>
            <a:off x="5806436" y="3933056"/>
            <a:ext cx="504000" cy="432000"/>
          </a:xfrm>
          <a:prstGeom prst="horizontalScroll">
            <a:avLst/>
          </a:prstGeom>
          <a:solidFill>
            <a:schemeClr val="accent6">
              <a:lumMod val="60000"/>
              <a:lumOff val="40000"/>
              <a:alpha val="75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15" name="Rectangle 35">
            <a:extLst>
              <a:ext uri="{FF2B5EF4-FFF2-40B4-BE49-F238E27FC236}">
                <a16:creationId xmlns:a16="http://schemas.microsoft.com/office/drawing/2014/main" id="{ADF88F51-5E0C-4285-AAF9-50982DD0B815}"/>
              </a:ext>
            </a:extLst>
          </p:cNvPr>
          <p:cNvSpPr/>
          <p:nvPr/>
        </p:nvSpPr>
        <p:spPr>
          <a:xfrm>
            <a:off x="5300710" y="4400238"/>
            <a:ext cx="1163164" cy="220573"/>
          </a:xfrm>
          <a:prstGeom prst="rect">
            <a:avLst/>
          </a:prstGeom>
        </p:spPr>
        <p:txBody>
          <a:bodyPr wrap="square">
            <a:spAutoFit/>
          </a:bodyPr>
          <a:lstStyle/>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第一版</a:t>
            </a:r>
            <a:r>
              <a:rPr lang="en-US" altLang="ja-JP" sz="1050" kern="0" dirty="0">
                <a:solidFill>
                  <a:srgbClr val="000000"/>
                </a:solidFill>
                <a:latin typeface="Century Gothic" panose="020B0502020202020204" pitchFamily="34" charset="0"/>
                <a:ea typeface="メイリオ" panose="020B0604030504040204" pitchFamily="50" charset="-128"/>
              </a:rPr>
              <a:t>(2015.5)</a:t>
            </a:r>
          </a:p>
        </p:txBody>
      </p:sp>
      <p:sp>
        <p:nvSpPr>
          <p:cNvPr id="16" name="横巻き 16">
            <a:extLst>
              <a:ext uri="{FF2B5EF4-FFF2-40B4-BE49-F238E27FC236}">
                <a16:creationId xmlns:a16="http://schemas.microsoft.com/office/drawing/2014/main" id="{2A65277B-12BD-4700-B5DF-1F8AEC20D14F}"/>
              </a:ext>
            </a:extLst>
          </p:cNvPr>
          <p:cNvSpPr/>
          <p:nvPr/>
        </p:nvSpPr>
        <p:spPr>
          <a:xfrm>
            <a:off x="6676700" y="3933056"/>
            <a:ext cx="504000" cy="432000"/>
          </a:xfrm>
          <a:prstGeom prst="horizontalScroll">
            <a:avLst/>
          </a:prstGeom>
          <a:solidFill>
            <a:schemeClr val="accent6">
              <a:lumMod val="60000"/>
              <a:lumOff val="40000"/>
              <a:alpha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17" name="四角形吹き出し 18">
            <a:extLst>
              <a:ext uri="{FF2B5EF4-FFF2-40B4-BE49-F238E27FC236}">
                <a16:creationId xmlns:a16="http://schemas.microsoft.com/office/drawing/2014/main" id="{3A145833-48DE-47E1-94CE-C2662A28FD27}"/>
              </a:ext>
            </a:extLst>
          </p:cNvPr>
          <p:cNvSpPr/>
          <p:nvPr/>
        </p:nvSpPr>
        <p:spPr>
          <a:xfrm>
            <a:off x="2789479" y="2862103"/>
            <a:ext cx="1606161" cy="443483"/>
          </a:xfrm>
          <a:prstGeom prst="wedgeRectCallout">
            <a:avLst>
              <a:gd name="adj1" fmla="val 44230"/>
              <a:gd name="adj2" fmla="val -120198"/>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200" dirty="0">
                <a:solidFill>
                  <a:srgbClr val="000000"/>
                </a:solidFill>
                <a:latin typeface="Century Gothic" panose="020B0502020202020204" pitchFamily="34" charset="0"/>
                <a:ea typeface="メイリオ" panose="020B0604030504040204" pitchFamily="50" charset="-128"/>
              </a:rPr>
              <a:t>三極 </a:t>
            </a:r>
            <a:r>
              <a:rPr lang="en-US" altLang="ja-JP" sz="1200" dirty="0">
                <a:solidFill>
                  <a:srgbClr val="000000"/>
                </a:solidFill>
                <a:latin typeface="Century Gothic" panose="020B0502020202020204" pitchFamily="34" charset="0"/>
                <a:ea typeface="メイリオ" panose="020B0604030504040204" pitchFamily="50" charset="-128"/>
              </a:rPr>
              <a:t>(EPO, JP,US) +</a:t>
            </a:r>
          </a:p>
          <a:p>
            <a:pPr>
              <a:defRPr/>
            </a:pPr>
            <a:r>
              <a:rPr lang="en-US" altLang="ja-JP" sz="1200" dirty="0">
                <a:solidFill>
                  <a:srgbClr val="000000"/>
                </a:solidFill>
                <a:latin typeface="Century Gothic" panose="020B0502020202020204" pitchFamily="34" charset="0"/>
                <a:ea typeface="メイリオ" panose="020B0604030504040204" pitchFamily="50" charset="-128"/>
              </a:rPr>
              <a:t>DE, FR, UK, DA</a:t>
            </a:r>
            <a:endParaRPr lang="ja-JP" altLang="en-US" sz="1200" dirty="0">
              <a:solidFill>
                <a:srgbClr val="000000"/>
              </a:solidFill>
              <a:latin typeface="Century Gothic" panose="020B0502020202020204" pitchFamily="34" charset="0"/>
              <a:ea typeface="メイリオ" panose="020B0604030504040204" pitchFamily="50" charset="-128"/>
            </a:endParaRPr>
          </a:p>
        </p:txBody>
      </p:sp>
      <p:pic>
        <p:nvPicPr>
          <p:cNvPr id="18" name="Content Placeholder 10">
            <a:extLst>
              <a:ext uri="{FF2B5EF4-FFF2-40B4-BE49-F238E27FC236}">
                <a16:creationId xmlns:a16="http://schemas.microsoft.com/office/drawing/2014/main" id="{C661C4A2-A6B1-4364-A2FE-EF266E8EF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667103" y="1945234"/>
            <a:ext cx="682894" cy="51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2">
            <a:extLst>
              <a:ext uri="{FF2B5EF4-FFF2-40B4-BE49-F238E27FC236}">
                <a16:creationId xmlns:a16="http://schemas.microsoft.com/office/drawing/2014/main" id="{8D9C95F6-EB05-48F1-8CA5-ABCE09A80832}"/>
              </a:ext>
            </a:extLst>
          </p:cNvPr>
          <p:cNvSpPr txBox="1"/>
          <p:nvPr/>
        </p:nvSpPr>
        <p:spPr>
          <a:xfrm>
            <a:off x="7886869" y="3127672"/>
            <a:ext cx="2118945" cy="253916"/>
          </a:xfrm>
          <a:prstGeom prst="rect">
            <a:avLst/>
          </a:prstGeom>
          <a:noFill/>
        </p:spPr>
        <p:txBody>
          <a:bodyPr wrap="square" rtlCol="0">
            <a:spAutoFit/>
          </a:bodyPr>
          <a:lstStyle/>
          <a:p>
            <a:pPr fontAlgn="base">
              <a:spcBef>
                <a:spcPct val="0"/>
              </a:spcBef>
              <a:spcAft>
                <a:spcPct val="0"/>
              </a:spcAft>
            </a:pPr>
            <a:r>
              <a:rPr lang="en-US" altLang="ja-JP" sz="1050" dirty="0">
                <a:solidFill>
                  <a:srgbClr val="000000"/>
                </a:solidFill>
                <a:latin typeface="Century Gothic" panose="020B0502020202020204" pitchFamily="34" charset="0"/>
              </a:rPr>
              <a:t>Response Paper/Feedback</a:t>
            </a:r>
            <a:endParaRPr lang="ja-JP" altLang="en-US" sz="1050" dirty="0">
              <a:solidFill>
                <a:srgbClr val="000000"/>
              </a:solidFill>
              <a:latin typeface="Century Gothic" panose="020B0502020202020204" pitchFamily="34" charset="0"/>
            </a:endParaRPr>
          </a:p>
        </p:txBody>
      </p:sp>
      <p:sp>
        <p:nvSpPr>
          <p:cNvPr id="20" name="Freeform: Shape 29">
            <a:extLst>
              <a:ext uri="{FF2B5EF4-FFF2-40B4-BE49-F238E27FC236}">
                <a16:creationId xmlns:a16="http://schemas.microsoft.com/office/drawing/2014/main" id="{6C8F18A7-D795-4B27-9A4B-B89A9055DC80}"/>
              </a:ext>
            </a:extLst>
          </p:cNvPr>
          <p:cNvSpPr/>
          <p:nvPr/>
        </p:nvSpPr>
        <p:spPr>
          <a:xfrm>
            <a:off x="189396" y="1995955"/>
            <a:ext cx="1440880" cy="462857"/>
          </a:xfrm>
          <a:custGeom>
            <a:avLst/>
            <a:gdLst>
              <a:gd name="connsiteX0" fmla="*/ 0 w 3100227"/>
              <a:gd name="connsiteY0" fmla="*/ 0 h 983865"/>
              <a:gd name="connsiteX1" fmla="*/ 2608295 w 3100227"/>
              <a:gd name="connsiteY1" fmla="*/ 0 h 983865"/>
              <a:gd name="connsiteX2" fmla="*/ 3100227 w 3100227"/>
              <a:gd name="connsiteY2" fmla="*/ 491933 h 983865"/>
              <a:gd name="connsiteX3" fmla="*/ 2608295 w 3100227"/>
              <a:gd name="connsiteY3" fmla="*/ 983865 h 983865"/>
              <a:gd name="connsiteX4" fmla="*/ 0 w 3100227"/>
              <a:gd name="connsiteY4" fmla="*/ 983865 h 983865"/>
              <a:gd name="connsiteX5" fmla="*/ 0 w 3100227"/>
              <a:gd name="connsiteY5" fmla="*/ 0 h 98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0227" h="983865">
                <a:moveTo>
                  <a:pt x="0" y="0"/>
                </a:moveTo>
                <a:lnTo>
                  <a:pt x="2608295" y="0"/>
                </a:lnTo>
                <a:lnTo>
                  <a:pt x="3100227" y="491933"/>
                </a:lnTo>
                <a:lnTo>
                  <a:pt x="2608295" y="983865"/>
                </a:lnTo>
                <a:lnTo>
                  <a:pt x="0" y="983865"/>
                </a:lnTo>
                <a:lnTo>
                  <a:pt x="0" y="0"/>
                </a:lnTo>
                <a:close/>
              </a:path>
            </a:pathLst>
          </a:custGeom>
          <a:noFill/>
          <a:ln w="19050">
            <a:solidFill>
              <a:schemeClr val="accent5">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012" tIns="48006" rIns="269969" bIns="48006" numCol="1" spcCol="1270" anchor="ctr" anchorCtr="0">
            <a:noAutofit/>
          </a:bodyPr>
          <a:lstStyle/>
          <a:p>
            <a:pPr marL="0" lvl="0" indent="0" algn="ctr" defTabSz="800100">
              <a:lnSpc>
                <a:spcPct val="90000"/>
              </a:lnSpc>
              <a:spcBef>
                <a:spcPct val="0"/>
              </a:spcBef>
              <a:spcAft>
                <a:spcPct val="35000"/>
              </a:spcAft>
              <a:buNone/>
            </a:pPr>
            <a:r>
              <a:rPr lang="en-US" altLang="ja-JP" sz="1200" b="1" dirty="0">
                <a:solidFill>
                  <a:schemeClr val="tx1"/>
                </a:solidFill>
                <a:latin typeface="+mj-lt"/>
              </a:rPr>
              <a:t>WIPO SCP</a:t>
            </a:r>
          </a:p>
          <a:p>
            <a:pPr marL="0" lvl="0" indent="0" algn="ctr" defTabSz="800100">
              <a:lnSpc>
                <a:spcPct val="90000"/>
              </a:lnSpc>
              <a:spcBef>
                <a:spcPct val="0"/>
              </a:spcBef>
              <a:spcAft>
                <a:spcPct val="35000"/>
              </a:spcAft>
              <a:buNone/>
            </a:pPr>
            <a:r>
              <a:rPr lang="en-US" altLang="ja-JP" sz="1200" b="1" dirty="0">
                <a:solidFill>
                  <a:schemeClr val="tx1"/>
                </a:solidFill>
                <a:latin typeface="+mj-lt"/>
              </a:rPr>
              <a:t>1998-2006</a:t>
            </a:r>
          </a:p>
        </p:txBody>
      </p:sp>
      <p:sp>
        <p:nvSpPr>
          <p:cNvPr id="21" name="四角形吹き出し 18">
            <a:extLst>
              <a:ext uri="{FF2B5EF4-FFF2-40B4-BE49-F238E27FC236}">
                <a16:creationId xmlns:a16="http://schemas.microsoft.com/office/drawing/2014/main" id="{24A5ECEA-66AA-46DB-BDB1-AD68A3C9E8B9}"/>
              </a:ext>
            </a:extLst>
          </p:cNvPr>
          <p:cNvSpPr/>
          <p:nvPr/>
        </p:nvSpPr>
        <p:spPr>
          <a:xfrm>
            <a:off x="640080" y="1340768"/>
            <a:ext cx="2149399" cy="348098"/>
          </a:xfrm>
          <a:prstGeom prst="wedgeRectCallout">
            <a:avLst>
              <a:gd name="adj1" fmla="val -48283"/>
              <a:gd name="adj2" fmla="val 102809"/>
            </a:avLst>
          </a:prstGeom>
          <a:noFill/>
          <a:ln w="190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ja-JP" sz="1050" dirty="0">
                <a:solidFill>
                  <a:srgbClr val="000000"/>
                </a:solidFill>
                <a:latin typeface="Century Gothic" panose="020B0502020202020204" pitchFamily="34" charset="0"/>
                <a:ea typeface="メイリオ" panose="020B0604030504040204" pitchFamily="50" charset="-128"/>
              </a:rPr>
              <a:t>WIPO</a:t>
            </a:r>
            <a:r>
              <a:rPr lang="ja-JP" altLang="en-US" sz="1050" dirty="0">
                <a:solidFill>
                  <a:srgbClr val="000000"/>
                </a:solidFill>
                <a:latin typeface="Century Gothic" panose="020B0502020202020204" pitchFamily="34" charset="0"/>
                <a:ea typeface="メイリオ" panose="020B0604030504040204" pitchFamily="50" charset="-128"/>
              </a:rPr>
              <a:t>全加盟国</a:t>
            </a:r>
            <a:r>
              <a:rPr lang="en-US" altLang="ja-JP" sz="1050" dirty="0">
                <a:solidFill>
                  <a:srgbClr val="000000"/>
                </a:solidFill>
                <a:latin typeface="Century Gothic" panose="020B0502020202020204" pitchFamily="34" charset="0"/>
                <a:ea typeface="メイリオ" panose="020B0604030504040204" pitchFamily="50" charset="-128"/>
              </a:rPr>
              <a:t>+</a:t>
            </a:r>
            <a:r>
              <a:rPr lang="ja-JP" altLang="en-US" sz="1050" dirty="0">
                <a:solidFill>
                  <a:srgbClr val="000000"/>
                </a:solidFill>
                <a:latin typeface="Century Gothic" panose="020B0502020202020204" pitchFamily="34" charset="0"/>
                <a:ea typeface="メイリオ" panose="020B0604030504040204" pitchFamily="50" charset="-128"/>
              </a:rPr>
              <a:t>パリ条約締結国</a:t>
            </a:r>
          </a:p>
        </p:txBody>
      </p:sp>
      <p:sp>
        <p:nvSpPr>
          <p:cNvPr id="22" name="Rectangle 44">
            <a:extLst>
              <a:ext uri="{FF2B5EF4-FFF2-40B4-BE49-F238E27FC236}">
                <a16:creationId xmlns:a16="http://schemas.microsoft.com/office/drawing/2014/main" id="{4D4EC90D-4D09-427A-9018-0DFC12A32AA7}"/>
              </a:ext>
            </a:extLst>
          </p:cNvPr>
          <p:cNvSpPr/>
          <p:nvPr/>
        </p:nvSpPr>
        <p:spPr>
          <a:xfrm>
            <a:off x="47164" y="2914111"/>
            <a:ext cx="2952688" cy="381130"/>
          </a:xfrm>
          <a:prstGeom prst="rect">
            <a:avLst/>
          </a:prstGeom>
        </p:spPr>
        <p:txBody>
          <a:bodyPr wrap="square">
            <a:spAutoFit/>
          </a:bodyPr>
          <a:lstStyle/>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テゲルンゼー会合以前</a:t>
            </a:r>
            <a:endParaRPr lang="en-US" altLang="ja-JP" sz="1050" kern="0" dirty="0">
              <a:solidFill>
                <a:srgbClr val="000000"/>
              </a:solidFill>
              <a:latin typeface="Century Gothic" panose="020B0502020202020204" pitchFamily="34" charset="0"/>
              <a:ea typeface="メイリオ" panose="020B0604030504040204" pitchFamily="50" charset="-128"/>
            </a:endParaRPr>
          </a:p>
          <a:p>
            <a:pPr>
              <a:lnSpc>
                <a:spcPts val="1000"/>
              </a:lnSpc>
              <a:spcBef>
                <a:spcPct val="20000"/>
              </a:spcBef>
              <a:defRPr/>
            </a:pPr>
            <a:r>
              <a:rPr lang="en-US" altLang="ja-JP" sz="1050" kern="0" dirty="0">
                <a:solidFill>
                  <a:srgbClr val="000000"/>
                </a:solidFill>
                <a:latin typeface="Century Gothic" panose="020B0502020202020204" pitchFamily="34" charset="0"/>
                <a:ea typeface="メイリオ" panose="020B0604030504040204" pitchFamily="50" charset="-128"/>
              </a:rPr>
              <a:t>※2006</a:t>
            </a:r>
            <a:r>
              <a:rPr lang="ja-JP" altLang="en-US" sz="1050" kern="0" dirty="0">
                <a:solidFill>
                  <a:srgbClr val="000000"/>
                </a:solidFill>
                <a:latin typeface="Century Gothic" panose="020B0502020202020204" pitchFamily="34" charset="0"/>
                <a:ea typeface="メイリオ" panose="020B0604030504040204" pitchFamily="50" charset="-128"/>
              </a:rPr>
              <a:t>年に実体ハーモの議論を休止</a:t>
            </a:r>
            <a:endParaRPr lang="en-US" altLang="ja-JP" sz="1050" kern="0" dirty="0">
              <a:solidFill>
                <a:srgbClr val="000000"/>
              </a:solidFill>
              <a:latin typeface="Century Gothic" panose="020B0502020202020204" pitchFamily="34" charset="0"/>
              <a:ea typeface="メイリオ" panose="020B0604030504040204" pitchFamily="50" charset="-128"/>
            </a:endParaRPr>
          </a:p>
        </p:txBody>
      </p:sp>
      <p:sp>
        <p:nvSpPr>
          <p:cNvPr id="23" name="Rectangle 35">
            <a:extLst>
              <a:ext uri="{FF2B5EF4-FFF2-40B4-BE49-F238E27FC236}">
                <a16:creationId xmlns:a16="http://schemas.microsoft.com/office/drawing/2014/main" id="{ADF88F51-5E0C-4285-AAF9-50982DD0B815}"/>
              </a:ext>
            </a:extLst>
          </p:cNvPr>
          <p:cNvSpPr/>
          <p:nvPr/>
        </p:nvSpPr>
        <p:spPr>
          <a:xfrm>
            <a:off x="4226491" y="3873096"/>
            <a:ext cx="1581416" cy="541687"/>
          </a:xfrm>
          <a:prstGeom prst="rect">
            <a:avLst/>
          </a:prstGeom>
        </p:spPr>
        <p:txBody>
          <a:bodyPr wrap="square">
            <a:spAutoFit/>
          </a:bodyPr>
          <a:lstStyle/>
          <a:p>
            <a:pPr>
              <a:lnSpc>
                <a:spcPts val="1000"/>
              </a:lnSpc>
              <a:spcBef>
                <a:spcPct val="20000"/>
              </a:spcBef>
              <a:defRPr/>
            </a:pPr>
            <a:r>
              <a:rPr lang="ja-JP" altLang="en-US" sz="1050" b="1" u="sng" kern="0" dirty="0">
                <a:solidFill>
                  <a:srgbClr val="000000"/>
                </a:solidFill>
                <a:latin typeface="Century Gothic" panose="020B0502020202020204" pitchFamily="34" charset="0"/>
                <a:ea typeface="メイリオ" panose="020B0604030504040204" pitchFamily="50" charset="-128"/>
              </a:rPr>
              <a:t>ユーザ発信</a:t>
            </a:r>
            <a:endParaRPr lang="en-US" altLang="ja-JP" sz="1050" b="1" u="sng" kern="0" dirty="0">
              <a:solidFill>
                <a:srgbClr val="000000"/>
              </a:solidFill>
              <a:latin typeface="Century Gothic" panose="020B0502020202020204" pitchFamily="34" charset="0"/>
              <a:ea typeface="メイリオ" panose="020B0604030504040204" pitchFamily="50" charset="-128"/>
            </a:endParaRPr>
          </a:p>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エレメンツ・ペーパー</a:t>
            </a:r>
            <a:endParaRPr lang="en-US" altLang="ja-JP" sz="1050" kern="0" dirty="0">
              <a:solidFill>
                <a:srgbClr val="000000"/>
              </a:solidFill>
              <a:latin typeface="Century Gothic" panose="020B0502020202020204" pitchFamily="34" charset="0"/>
              <a:ea typeface="メイリオ" panose="020B0604030504040204" pitchFamily="50" charset="-128"/>
            </a:endParaRPr>
          </a:p>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a:t>
            </a:r>
            <a:r>
              <a:rPr lang="en-US" altLang="ja-JP" sz="1050" kern="0" dirty="0">
                <a:solidFill>
                  <a:srgbClr val="000000"/>
                </a:solidFill>
                <a:latin typeface="Century Gothic" panose="020B0502020202020204" pitchFamily="34" charset="0"/>
                <a:ea typeface="メイリオ" panose="020B0604030504040204" pitchFamily="50" charset="-128"/>
              </a:rPr>
              <a:t>Summary</a:t>
            </a:r>
            <a:r>
              <a:rPr lang="ja-JP" altLang="en-US" sz="1050" kern="0" dirty="0">
                <a:solidFill>
                  <a:srgbClr val="000000"/>
                </a:solidFill>
                <a:latin typeface="Century Gothic" panose="020B0502020202020204" pitchFamily="34" charset="0"/>
                <a:ea typeface="メイリオ" panose="020B0604030504040204" pitchFamily="50" charset="-128"/>
              </a:rPr>
              <a:t> </a:t>
            </a:r>
            <a:r>
              <a:rPr lang="en-US" altLang="ja-JP" sz="1050" kern="0" dirty="0">
                <a:solidFill>
                  <a:srgbClr val="000000"/>
                </a:solidFill>
                <a:latin typeface="Century Gothic" panose="020B0502020202020204" pitchFamily="34" charset="0"/>
                <a:ea typeface="メイリオ" panose="020B0604030504040204" pitchFamily="50" charset="-128"/>
              </a:rPr>
              <a:t>Charts)</a:t>
            </a:r>
          </a:p>
        </p:txBody>
      </p:sp>
      <p:sp>
        <p:nvSpPr>
          <p:cNvPr id="24" name="Rectangle 35">
            <a:extLst>
              <a:ext uri="{FF2B5EF4-FFF2-40B4-BE49-F238E27FC236}">
                <a16:creationId xmlns:a16="http://schemas.microsoft.com/office/drawing/2014/main" id="{ADF88F51-5E0C-4285-AAF9-50982DD0B815}"/>
              </a:ext>
            </a:extLst>
          </p:cNvPr>
          <p:cNvSpPr/>
          <p:nvPr/>
        </p:nvSpPr>
        <p:spPr>
          <a:xfrm>
            <a:off x="6463874" y="4395814"/>
            <a:ext cx="1163164" cy="220573"/>
          </a:xfrm>
          <a:prstGeom prst="rect">
            <a:avLst/>
          </a:prstGeom>
        </p:spPr>
        <p:txBody>
          <a:bodyPr wrap="square">
            <a:spAutoFit/>
          </a:bodyPr>
          <a:lstStyle/>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第二版</a:t>
            </a:r>
            <a:r>
              <a:rPr lang="en-US" altLang="ja-JP" sz="1050" kern="0" dirty="0">
                <a:solidFill>
                  <a:srgbClr val="000000"/>
                </a:solidFill>
                <a:latin typeface="Century Gothic" panose="020B0502020202020204" pitchFamily="34" charset="0"/>
                <a:ea typeface="メイリオ" panose="020B0604030504040204" pitchFamily="50" charset="-128"/>
              </a:rPr>
              <a:t>(2017.6)</a:t>
            </a:r>
          </a:p>
        </p:txBody>
      </p:sp>
      <p:sp>
        <p:nvSpPr>
          <p:cNvPr id="25" name="Rectangle 35">
            <a:extLst>
              <a:ext uri="{FF2B5EF4-FFF2-40B4-BE49-F238E27FC236}">
                <a16:creationId xmlns:a16="http://schemas.microsoft.com/office/drawing/2014/main" id="{ADF88F51-5E0C-4285-AAF9-50982DD0B815}"/>
              </a:ext>
            </a:extLst>
          </p:cNvPr>
          <p:cNvSpPr/>
          <p:nvPr/>
        </p:nvSpPr>
        <p:spPr>
          <a:xfrm>
            <a:off x="8283005" y="4395814"/>
            <a:ext cx="1163164" cy="220573"/>
          </a:xfrm>
          <a:prstGeom prst="rect">
            <a:avLst/>
          </a:prstGeom>
        </p:spPr>
        <p:txBody>
          <a:bodyPr wrap="square">
            <a:spAutoFit/>
          </a:bodyPr>
          <a:lstStyle/>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第三版</a:t>
            </a:r>
            <a:r>
              <a:rPr lang="en-US" altLang="ja-JP" sz="1050" kern="0" dirty="0">
                <a:solidFill>
                  <a:srgbClr val="000000"/>
                </a:solidFill>
                <a:latin typeface="Century Gothic" panose="020B0502020202020204" pitchFamily="34" charset="0"/>
                <a:ea typeface="メイリオ" panose="020B0604030504040204" pitchFamily="50" charset="-128"/>
              </a:rPr>
              <a:t>(2019.9)</a:t>
            </a:r>
          </a:p>
        </p:txBody>
      </p:sp>
      <p:sp>
        <p:nvSpPr>
          <p:cNvPr id="26" name="横巻き 16">
            <a:extLst>
              <a:ext uri="{FF2B5EF4-FFF2-40B4-BE49-F238E27FC236}">
                <a16:creationId xmlns:a16="http://schemas.microsoft.com/office/drawing/2014/main" id="{2A65277B-12BD-4700-B5DF-1F8AEC20D14F}"/>
              </a:ext>
            </a:extLst>
          </p:cNvPr>
          <p:cNvSpPr/>
          <p:nvPr/>
        </p:nvSpPr>
        <p:spPr>
          <a:xfrm>
            <a:off x="7646865" y="3937737"/>
            <a:ext cx="504000" cy="432000"/>
          </a:xfrm>
          <a:prstGeom prst="horizontalScroll">
            <a:avLst/>
          </a:prstGeom>
          <a:solidFill>
            <a:schemeClr val="accent6">
              <a:lumMod val="60000"/>
              <a:lumOff val="40000"/>
              <a:alpha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27" name="横巻き 16">
            <a:extLst>
              <a:ext uri="{FF2B5EF4-FFF2-40B4-BE49-F238E27FC236}">
                <a16:creationId xmlns:a16="http://schemas.microsoft.com/office/drawing/2014/main" id="{2A65277B-12BD-4700-B5DF-1F8AEC20D14F}"/>
              </a:ext>
            </a:extLst>
          </p:cNvPr>
          <p:cNvSpPr/>
          <p:nvPr/>
        </p:nvSpPr>
        <p:spPr>
          <a:xfrm>
            <a:off x="8544255" y="3954037"/>
            <a:ext cx="504000" cy="432000"/>
          </a:xfrm>
          <a:prstGeom prst="horizontalScroll">
            <a:avLst/>
          </a:prstGeom>
          <a:solidFill>
            <a:schemeClr val="accent6">
              <a:lumMod val="60000"/>
              <a:lumOff val="40000"/>
              <a:alpha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28" name="横巻き 16">
            <a:extLst>
              <a:ext uri="{FF2B5EF4-FFF2-40B4-BE49-F238E27FC236}">
                <a16:creationId xmlns:a16="http://schemas.microsoft.com/office/drawing/2014/main" id="{2A65277B-12BD-4700-B5DF-1F8AEC20D14F}"/>
              </a:ext>
            </a:extLst>
          </p:cNvPr>
          <p:cNvSpPr/>
          <p:nvPr/>
        </p:nvSpPr>
        <p:spPr>
          <a:xfrm>
            <a:off x="9423758" y="3936835"/>
            <a:ext cx="504000" cy="432000"/>
          </a:xfrm>
          <a:prstGeom prst="horizontalScroll">
            <a:avLst/>
          </a:prstGeom>
          <a:solidFill>
            <a:schemeClr val="accent6">
              <a:lumMod val="60000"/>
              <a:lumOff val="40000"/>
              <a:alpha val="60000"/>
            </a:schemeClr>
          </a:solid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29" name="正方形/長方形 28"/>
          <p:cNvSpPr/>
          <p:nvPr/>
        </p:nvSpPr>
        <p:spPr>
          <a:xfrm>
            <a:off x="7131737" y="1004398"/>
            <a:ext cx="1943194" cy="834746"/>
          </a:xfrm>
          <a:prstGeom prst="rect">
            <a:avLst/>
          </a:prstGeom>
          <a:noFill/>
          <a:ln w="19050">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a:lstStyle/>
          <a:p>
            <a:pPr fontAlgn="base">
              <a:spcBef>
                <a:spcPct val="0"/>
              </a:spcBef>
              <a:spcAft>
                <a:spcPct val="0"/>
              </a:spcAft>
              <a:defRPr/>
            </a:pPr>
            <a:r>
              <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2017.6.</a:t>
            </a:r>
          </a:p>
          <a:p>
            <a:pPr fontAlgn="base">
              <a:spcBef>
                <a:spcPct val="0"/>
              </a:spcBef>
              <a:spcAft>
                <a:spcPct val="0"/>
              </a:spcAft>
              <a:defRPr/>
            </a:pPr>
            <a:r>
              <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Cornerstones for Harmonization:</a:t>
            </a:r>
          </a:p>
          <a:p>
            <a:pPr fontAlgn="base">
              <a:spcBef>
                <a:spcPct val="0"/>
              </a:spcBef>
              <a:spcAft>
                <a:spcPct val="0"/>
              </a:spcAft>
              <a:defRPr/>
            </a:pPr>
            <a:r>
              <a:rPr lang="ja-JP" altLang="en-US"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rPr>
              <a:t>拡大ユーザとのシンポジウム</a:t>
            </a:r>
            <a:endParaRPr lang="en-US" altLang="ja-JP" sz="1050" dirty="0">
              <a:solidFill>
                <a:srgbClr val="000000"/>
              </a:solidFill>
              <a:effectLst>
                <a:outerShdw blurRad="38100" dist="38100" dir="2700000" algn="tl">
                  <a:srgbClr val="000000">
                    <a:alpha val="43137"/>
                  </a:srgbClr>
                </a:outerShdw>
              </a:effectLst>
              <a:latin typeface="Century Gothic" panose="020B0502020202020204" pitchFamily="34" charset="0"/>
              <a:ea typeface="メイリオ" panose="020B0604030504040204" pitchFamily="50" charset="-128"/>
            </a:endParaRPr>
          </a:p>
        </p:txBody>
      </p:sp>
      <p:sp>
        <p:nvSpPr>
          <p:cNvPr id="30" name="Rectangle 35">
            <a:extLst>
              <a:ext uri="{FF2B5EF4-FFF2-40B4-BE49-F238E27FC236}">
                <a16:creationId xmlns:a16="http://schemas.microsoft.com/office/drawing/2014/main" id="{ADF88F51-5E0C-4285-AAF9-50982DD0B815}"/>
              </a:ext>
            </a:extLst>
          </p:cNvPr>
          <p:cNvSpPr/>
          <p:nvPr/>
        </p:nvSpPr>
        <p:spPr>
          <a:xfrm>
            <a:off x="9295119" y="4409099"/>
            <a:ext cx="1163164" cy="220573"/>
          </a:xfrm>
          <a:prstGeom prst="rect">
            <a:avLst/>
          </a:prstGeom>
        </p:spPr>
        <p:txBody>
          <a:bodyPr wrap="square">
            <a:spAutoFit/>
          </a:bodyPr>
          <a:lstStyle/>
          <a:p>
            <a:pPr>
              <a:lnSpc>
                <a:spcPts val="1000"/>
              </a:lnSpc>
              <a:spcBef>
                <a:spcPct val="20000"/>
              </a:spcBef>
              <a:defRPr/>
            </a:pPr>
            <a:r>
              <a:rPr lang="ja-JP" altLang="en-US" sz="1050" kern="0" dirty="0">
                <a:solidFill>
                  <a:srgbClr val="000000"/>
                </a:solidFill>
                <a:latin typeface="Century Gothic" panose="020B0502020202020204" pitchFamily="34" charset="0"/>
                <a:ea typeface="メイリオ" panose="020B0604030504040204" pitchFamily="50" charset="-128"/>
              </a:rPr>
              <a:t>第四版</a:t>
            </a:r>
            <a:r>
              <a:rPr lang="en-US" altLang="ja-JP" sz="1050" kern="0" dirty="0">
                <a:solidFill>
                  <a:srgbClr val="000000"/>
                </a:solidFill>
                <a:latin typeface="Century Gothic" panose="020B0502020202020204" pitchFamily="34" charset="0"/>
                <a:ea typeface="メイリオ" panose="020B0604030504040204" pitchFamily="50" charset="-128"/>
              </a:rPr>
              <a:t>(2020.9)</a:t>
            </a:r>
          </a:p>
        </p:txBody>
      </p:sp>
      <p:sp>
        <p:nvSpPr>
          <p:cNvPr id="31" name="Rectangle 35">
            <a:extLst>
              <a:ext uri="{FF2B5EF4-FFF2-40B4-BE49-F238E27FC236}">
                <a16:creationId xmlns:a16="http://schemas.microsoft.com/office/drawing/2014/main" id="{ADF88F51-5E0C-4285-AAF9-50982DD0B815}"/>
              </a:ext>
            </a:extLst>
          </p:cNvPr>
          <p:cNvSpPr/>
          <p:nvPr/>
        </p:nvSpPr>
        <p:spPr>
          <a:xfrm>
            <a:off x="7475988" y="4309861"/>
            <a:ext cx="912172" cy="485389"/>
          </a:xfrm>
          <a:prstGeom prst="rect">
            <a:avLst/>
          </a:prstGeom>
        </p:spPr>
        <p:txBody>
          <a:bodyPr wrap="square">
            <a:spAutoFit/>
          </a:bodyPr>
          <a:lstStyle/>
          <a:p>
            <a:pPr>
              <a:lnSpc>
                <a:spcPts val="1000"/>
              </a:lnSpc>
              <a:spcBef>
                <a:spcPct val="20000"/>
              </a:spcBef>
              <a:defRPr/>
            </a:pPr>
            <a:r>
              <a:rPr lang="en-US" altLang="ja-JP" sz="1050" kern="0" dirty="0">
                <a:solidFill>
                  <a:srgbClr val="000000"/>
                </a:solidFill>
                <a:latin typeface="Century Gothic" panose="020B0502020202020204" pitchFamily="34" charset="0"/>
                <a:ea typeface="メイリオ" panose="020B0604030504040204" pitchFamily="50" charset="-128"/>
              </a:rPr>
              <a:t>Summary</a:t>
            </a:r>
            <a:r>
              <a:rPr lang="ja-JP" altLang="en-US" sz="1050" kern="0" dirty="0">
                <a:solidFill>
                  <a:srgbClr val="000000"/>
                </a:solidFill>
                <a:latin typeface="Century Gothic" panose="020B0502020202020204" pitchFamily="34" charset="0"/>
                <a:ea typeface="メイリオ" panose="020B0604030504040204" pitchFamily="50" charset="-128"/>
              </a:rPr>
              <a:t> </a:t>
            </a:r>
            <a:r>
              <a:rPr lang="en-US" altLang="ja-JP" sz="1050" kern="0" dirty="0">
                <a:solidFill>
                  <a:srgbClr val="000000"/>
                </a:solidFill>
                <a:latin typeface="Century Gothic" panose="020B0502020202020204" pitchFamily="34" charset="0"/>
                <a:ea typeface="メイリオ" panose="020B0604030504040204" pitchFamily="50" charset="-128"/>
              </a:rPr>
              <a:t>Charts</a:t>
            </a:r>
            <a:r>
              <a:rPr lang="ja-JP" altLang="en-US" sz="1050" kern="0" dirty="0">
                <a:solidFill>
                  <a:srgbClr val="000000"/>
                </a:solidFill>
                <a:latin typeface="Century Gothic" panose="020B0502020202020204" pitchFamily="34" charset="0"/>
                <a:ea typeface="メイリオ" panose="020B0604030504040204" pitchFamily="50" charset="-128"/>
              </a:rPr>
              <a:t>改訂</a:t>
            </a:r>
            <a:r>
              <a:rPr lang="en-US" altLang="ja-JP" sz="1050" kern="0" dirty="0">
                <a:solidFill>
                  <a:srgbClr val="000000"/>
                </a:solidFill>
                <a:latin typeface="Century Gothic" panose="020B0502020202020204" pitchFamily="34" charset="0"/>
                <a:ea typeface="メイリオ" panose="020B0604030504040204" pitchFamily="50" charset="-128"/>
              </a:rPr>
              <a:t>(2018.9)</a:t>
            </a:r>
          </a:p>
        </p:txBody>
      </p:sp>
      <p:sp>
        <p:nvSpPr>
          <p:cNvPr id="32" name="横巻き 31"/>
          <p:cNvSpPr/>
          <p:nvPr/>
        </p:nvSpPr>
        <p:spPr>
          <a:xfrm>
            <a:off x="8570931" y="2722460"/>
            <a:ext cx="504000" cy="432000"/>
          </a:xfrm>
          <a:prstGeom prst="horizontalScroll">
            <a:avLst/>
          </a:prstGeom>
          <a:solidFill>
            <a:schemeClr val="accent1">
              <a:lumMod val="75000"/>
              <a:alpha val="70000"/>
            </a:schemeClr>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8775" indent="-358775" algn="ctr" fontAlgn="base">
              <a:spcBef>
                <a:spcPct val="0"/>
              </a:spcBef>
              <a:spcAft>
                <a:spcPct val="0"/>
              </a:spcAft>
              <a:buFont typeface="Wingdings" pitchFamily="2" charset="2"/>
              <a:buChar char="Ø"/>
              <a:defRPr/>
            </a:pPr>
            <a:endParaRPr lang="ja-JP" altLang="en-US" dirty="0">
              <a:solidFill>
                <a:srgbClr val="000000"/>
              </a:solidFill>
              <a:effectLst>
                <a:outerShdw blurRad="38100" dist="38100" dir="2700000" algn="tl">
                  <a:srgbClr val="000000">
                    <a:alpha val="43137"/>
                  </a:srgbClr>
                </a:outerShdw>
              </a:effectLst>
            </a:endParaRPr>
          </a:p>
        </p:txBody>
      </p:sp>
      <p:sp>
        <p:nvSpPr>
          <p:cNvPr id="33" name="上矢印 32"/>
          <p:cNvSpPr/>
          <p:nvPr/>
        </p:nvSpPr>
        <p:spPr>
          <a:xfrm>
            <a:off x="6007746" y="3699687"/>
            <a:ext cx="194219" cy="231689"/>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400"/>
          </a:p>
        </p:txBody>
      </p:sp>
      <p:sp>
        <p:nvSpPr>
          <p:cNvPr id="34" name="テキスト ボックス 33"/>
          <p:cNvSpPr txBox="1"/>
          <p:nvPr/>
        </p:nvSpPr>
        <p:spPr>
          <a:xfrm>
            <a:off x="7738759" y="3459208"/>
            <a:ext cx="2518638" cy="263149"/>
          </a:xfrm>
          <a:prstGeom prst="rect">
            <a:avLst/>
          </a:prstGeom>
          <a:noFill/>
        </p:spPr>
        <p:txBody>
          <a:bodyPr wrap="none" rtlCol="0">
            <a:spAutoFit/>
          </a:bodyPr>
          <a:lstStyle/>
          <a:p>
            <a:pPr>
              <a:lnSpc>
                <a:spcPct val="90000"/>
              </a:lnSpc>
            </a:pPr>
            <a:r>
              <a:rPr kumimoji="1" lang="en-US" altLang="ja-JP" sz="1200" b="1" u="sng" dirty="0" err="1">
                <a:latin typeface="Century Gothic" panose="020B0502020202020204" pitchFamily="34" charset="0"/>
                <a:ea typeface="メイリオ" panose="020B0604030504040204" pitchFamily="50" charset="-128"/>
              </a:rPr>
              <a:t>B+Subgroup</a:t>
            </a:r>
            <a:r>
              <a:rPr kumimoji="1" lang="ja-JP" altLang="en-US" sz="1200" b="1" u="sng" dirty="0">
                <a:latin typeface="Century Gothic" panose="020B0502020202020204" pitchFamily="34" charset="0"/>
                <a:ea typeface="メイリオ" panose="020B0604030504040204" pitchFamily="50" charset="-128"/>
              </a:rPr>
              <a:t>との会合（年１回）</a:t>
            </a:r>
          </a:p>
        </p:txBody>
      </p:sp>
      <p:sp>
        <p:nvSpPr>
          <p:cNvPr id="35" name="テキスト ボックス 34"/>
          <p:cNvSpPr txBox="1"/>
          <p:nvPr/>
        </p:nvSpPr>
        <p:spPr>
          <a:xfrm>
            <a:off x="10166925" y="3264012"/>
            <a:ext cx="1436612" cy="383182"/>
          </a:xfrm>
          <a:prstGeom prst="rect">
            <a:avLst/>
          </a:prstGeom>
          <a:noFill/>
        </p:spPr>
        <p:txBody>
          <a:bodyPr wrap="none" rtlCol="0">
            <a:spAutoFit/>
          </a:bodyPr>
          <a:lstStyle/>
          <a:p>
            <a:pPr>
              <a:lnSpc>
                <a:spcPct val="90000"/>
              </a:lnSpc>
            </a:pPr>
            <a:r>
              <a:rPr kumimoji="1" lang="ja-JP" altLang="en-US" sz="1050" b="1" dirty="0">
                <a:latin typeface="Century Gothic" panose="020B0502020202020204" pitchFamily="34" charset="0"/>
                <a:ea typeface="メイリオ" panose="020B0604030504040204" pitchFamily="50" charset="-128"/>
              </a:rPr>
              <a:t>今年は</a:t>
            </a:r>
            <a:r>
              <a:rPr kumimoji="1" lang="en-US" altLang="ja-JP" sz="1050" b="1" dirty="0">
                <a:latin typeface="Century Gothic" panose="020B0502020202020204" pitchFamily="34" charset="0"/>
                <a:ea typeface="メイリオ" panose="020B0604030504040204" pitchFamily="50" charset="-128"/>
              </a:rPr>
              <a:t>Web</a:t>
            </a:r>
            <a:r>
              <a:rPr kumimoji="1" lang="ja-JP" altLang="en-US" sz="1050" b="1" dirty="0">
                <a:latin typeface="Century Gothic" panose="020B0502020202020204" pitchFamily="34" charset="0"/>
                <a:ea typeface="メイリオ" panose="020B0604030504040204" pitchFamily="50" charset="-128"/>
              </a:rPr>
              <a:t>会議で！</a:t>
            </a:r>
            <a:endParaRPr kumimoji="1" lang="en-US" altLang="ja-JP" sz="1050" b="1" dirty="0">
              <a:latin typeface="Century Gothic" panose="020B0502020202020204" pitchFamily="34" charset="0"/>
              <a:ea typeface="メイリオ" panose="020B0604030504040204" pitchFamily="50" charset="-128"/>
            </a:endParaRPr>
          </a:p>
          <a:p>
            <a:pPr>
              <a:lnSpc>
                <a:spcPct val="90000"/>
              </a:lnSpc>
            </a:pPr>
            <a:r>
              <a:rPr kumimoji="1" lang="en-US" altLang="ja-JP" sz="1050" b="1" dirty="0">
                <a:latin typeface="Century Gothic" panose="020B0502020202020204" pitchFamily="34" charset="0"/>
                <a:ea typeface="メイリオ" panose="020B0604030504040204" pitchFamily="50" charset="-128"/>
              </a:rPr>
              <a:t>(2020.12.1.)</a:t>
            </a:r>
            <a:endParaRPr kumimoji="1" lang="ja-JP" altLang="en-US" sz="1050" b="1" dirty="0">
              <a:latin typeface="Century Gothic" panose="020B0502020202020204" pitchFamily="34" charset="0"/>
              <a:ea typeface="メイリオ" panose="020B0604030504040204" pitchFamily="50" charset="-128"/>
            </a:endParaRPr>
          </a:p>
        </p:txBody>
      </p:sp>
      <p:sp>
        <p:nvSpPr>
          <p:cNvPr id="36" name="正方形/長方形 35"/>
          <p:cNvSpPr/>
          <p:nvPr/>
        </p:nvSpPr>
        <p:spPr>
          <a:xfrm>
            <a:off x="111601" y="4450678"/>
            <a:ext cx="4973148" cy="2077492"/>
          </a:xfrm>
          <a:prstGeom prst="rect">
            <a:avLst/>
          </a:prstGeom>
        </p:spPr>
        <p:txBody>
          <a:bodyPr wrap="square">
            <a:spAutoFit/>
          </a:bodyPr>
          <a:lstStyle/>
          <a:p>
            <a:r>
              <a:rPr lang="ja-JP" altLang="en-US" sz="1200" b="1" u="sng" dirty="0">
                <a:latin typeface="Century Gothic" panose="020B0502020202020204" pitchFamily="34" charset="0"/>
                <a:ea typeface="メイリオ" panose="020B0604030504040204" pitchFamily="50" charset="-128"/>
              </a:rPr>
              <a:t>マーケットのグローバル化</a:t>
            </a:r>
            <a:endParaRPr lang="en-US" altLang="ja-JP" sz="1200" b="1" u="sng" dirty="0">
              <a:latin typeface="Century Gothic" panose="020B0502020202020204" pitchFamily="34" charset="0"/>
              <a:ea typeface="メイリオ" panose="020B0604030504040204" pitchFamily="50" charset="-128"/>
            </a:endParaRPr>
          </a:p>
          <a:p>
            <a:r>
              <a:rPr kumimoji="1" lang="ja-JP" altLang="en-US" sz="1200" dirty="0">
                <a:latin typeface="Century Gothic" panose="020B0502020202020204" pitchFamily="34" charset="0"/>
                <a:ea typeface="メイリオ" panose="020B0604030504040204" pitchFamily="50" charset="-128"/>
              </a:rPr>
              <a:t>・イノベーション企業のグローバル</a:t>
            </a:r>
            <a:r>
              <a:rPr lang="ja-JP" altLang="en-US" sz="1200" dirty="0">
                <a:latin typeface="Century Gothic" panose="020B0502020202020204" pitchFamily="34" charset="0"/>
                <a:ea typeface="メイリオ" panose="020B0604030504040204" pitchFamily="50" charset="-128"/>
              </a:rPr>
              <a:t>な研究開発および事業</a:t>
            </a:r>
            <a:r>
              <a:rPr kumimoji="1" lang="ja-JP" altLang="en-US" sz="1200" dirty="0">
                <a:latin typeface="Century Gothic" panose="020B0502020202020204" pitchFamily="34" charset="0"/>
                <a:ea typeface="メイリオ" panose="020B0604030504040204" pitchFamily="50" charset="-128"/>
              </a:rPr>
              <a:t>活動の拡大</a:t>
            </a:r>
            <a:endParaRPr lang="en-US" altLang="ja-JP" sz="1200" dirty="0">
              <a:latin typeface="Century Gothic" panose="020B0502020202020204" pitchFamily="34" charset="0"/>
              <a:ea typeface="メイリオ" panose="020B0604030504040204" pitchFamily="50" charset="-128"/>
            </a:endParaRPr>
          </a:p>
          <a:p>
            <a:r>
              <a:rPr lang="ja-JP" altLang="en-US" sz="1200" dirty="0">
                <a:latin typeface="Century Gothic" panose="020B0502020202020204" pitchFamily="34" charset="0"/>
                <a:ea typeface="メイリオ" panose="020B0604030504040204" pitchFamily="50" charset="-128"/>
              </a:rPr>
              <a:t>・一貫性のある安定した知的財産保護が国境を越えたビジネス活動に</a:t>
            </a:r>
            <a:endParaRPr lang="en-US" altLang="ja-JP" sz="1200" dirty="0">
              <a:latin typeface="Century Gothic" panose="020B0502020202020204" pitchFamily="34" charset="0"/>
              <a:ea typeface="メイリオ" panose="020B0604030504040204" pitchFamily="50" charset="-128"/>
            </a:endParaRPr>
          </a:p>
          <a:p>
            <a:r>
              <a:rPr lang="ja-JP" altLang="en-US" sz="1200" dirty="0">
                <a:latin typeface="Century Gothic" panose="020B0502020202020204" pitchFamily="34" charset="0"/>
                <a:ea typeface="メイリオ" panose="020B0604030504040204" pitchFamily="50" charset="-128"/>
              </a:rPr>
              <a:t>　　不可欠</a:t>
            </a:r>
            <a:endParaRPr lang="en-US" altLang="ja-JP" sz="1200" dirty="0">
              <a:latin typeface="Century Gothic" panose="020B0502020202020204" pitchFamily="34" charset="0"/>
              <a:ea typeface="メイリオ" panose="020B0604030504040204" pitchFamily="50" charset="-128"/>
            </a:endParaRPr>
          </a:p>
          <a:p>
            <a:r>
              <a:rPr lang="ja-JP" altLang="en-US" sz="1200" dirty="0">
                <a:latin typeface="Century Gothic" panose="020B0502020202020204" pitchFamily="34" charset="0"/>
                <a:ea typeface="メイリオ" panose="020B0604030504040204" pitchFamily="50" charset="-128"/>
              </a:rPr>
              <a:t>・費用対効果、予測性に優れた権利取得</a:t>
            </a:r>
            <a:endParaRPr lang="en-US" altLang="ja-JP" sz="1200" dirty="0">
              <a:latin typeface="Century Gothic" panose="020B0502020202020204" pitchFamily="34" charset="0"/>
              <a:ea typeface="メイリオ" panose="020B0604030504040204" pitchFamily="50" charset="-128"/>
            </a:endParaRPr>
          </a:p>
          <a:p>
            <a:endParaRPr kumimoji="1" lang="en-US" altLang="ja-JP" sz="1200" b="1" u="sng" dirty="0">
              <a:latin typeface="Century Gothic" panose="020B0502020202020204" pitchFamily="34" charset="0"/>
              <a:ea typeface="メイリオ" panose="020B0604030504040204" pitchFamily="50" charset="-128"/>
            </a:endParaRPr>
          </a:p>
          <a:p>
            <a:r>
              <a:rPr kumimoji="1" lang="ja-JP" altLang="en-US" sz="1200" b="1" u="sng" dirty="0">
                <a:latin typeface="Century Gothic" panose="020B0502020202020204" pitchFamily="34" charset="0"/>
                <a:ea typeface="メイリオ" panose="020B0604030504040204" pitchFamily="50" charset="-128"/>
              </a:rPr>
              <a:t>実体ハーモが各国特許庁のワークシェアリングの前提</a:t>
            </a:r>
            <a:endParaRPr kumimoji="1" lang="en-US" altLang="ja-JP" sz="1200" b="1" u="sng" dirty="0">
              <a:latin typeface="Century Gothic" panose="020B0502020202020204" pitchFamily="34" charset="0"/>
              <a:ea typeface="メイリオ" panose="020B0604030504040204" pitchFamily="50" charset="-128"/>
            </a:endParaRPr>
          </a:p>
          <a:p>
            <a:r>
              <a:rPr kumimoji="1" lang="ja-JP" altLang="en-US" sz="1200" b="1" dirty="0">
                <a:latin typeface="Century Gothic" panose="020B0502020202020204" pitchFamily="34" charset="0"/>
                <a:ea typeface="メイリオ" panose="020B0604030504040204" pitchFamily="50" charset="-128"/>
              </a:rPr>
              <a:t>・</a:t>
            </a:r>
            <a:r>
              <a:rPr lang="ja-JP" altLang="en-US" sz="1200" dirty="0">
                <a:latin typeface="Century Gothic" panose="020B0502020202020204" pitchFamily="34" charset="0"/>
                <a:ea typeface="メイリオ" panose="020B0604030504040204" pitchFamily="50" charset="-128"/>
              </a:rPr>
              <a:t>審査コストの低減、質の高い、安定した特許の取得</a:t>
            </a:r>
          </a:p>
          <a:p>
            <a:endParaRPr lang="en-US" altLang="ja-JP" sz="1200" dirty="0">
              <a:latin typeface="Century Gothic" panose="020B0502020202020204" pitchFamily="34" charset="0"/>
              <a:ea typeface="メイリオ" panose="020B0604030504040204" pitchFamily="50" charset="-128"/>
            </a:endParaRPr>
          </a:p>
          <a:p>
            <a:r>
              <a:rPr lang="en-US" altLang="ja-JP" sz="1050" dirty="0">
                <a:latin typeface="Century Gothic" panose="020B0502020202020204" pitchFamily="34" charset="0"/>
                <a:ea typeface="メイリオ" panose="020B0604030504040204" pitchFamily="50" charset="-128"/>
              </a:rPr>
              <a:t>※</a:t>
            </a:r>
            <a:r>
              <a:rPr lang="ja-JP" altLang="en-US" sz="1050" dirty="0">
                <a:latin typeface="Century Gothic" panose="020B0502020202020204" pitchFamily="34" charset="0"/>
                <a:ea typeface="メイリオ" panose="020B0604030504040204" pitchFamily="50" charset="-128"/>
              </a:rPr>
              <a:t>米国で</a:t>
            </a:r>
            <a:r>
              <a:rPr lang="en-US" altLang="ja-JP" sz="1050" dirty="0">
                <a:latin typeface="Century Gothic" panose="020B0502020202020204" pitchFamily="34" charset="0"/>
                <a:ea typeface="メイリオ" panose="020B0604030504040204" pitchFamily="50" charset="-128"/>
              </a:rPr>
              <a:t>AIA</a:t>
            </a:r>
            <a:r>
              <a:rPr lang="ja-JP" altLang="en-US" sz="1050" dirty="0">
                <a:latin typeface="Century Gothic" panose="020B0502020202020204" pitchFamily="34" charset="0"/>
                <a:ea typeface="メイリオ" panose="020B0604030504040204" pitchFamily="50" charset="-128"/>
              </a:rPr>
              <a:t>が成立し（</a:t>
            </a:r>
            <a:r>
              <a:rPr lang="en-US" altLang="ja-JP" sz="1050" dirty="0">
                <a:latin typeface="Century Gothic" panose="020B0502020202020204" pitchFamily="34" charset="0"/>
                <a:ea typeface="メイリオ" panose="020B0604030504040204" pitchFamily="50" charset="-128"/>
              </a:rPr>
              <a:t>2011</a:t>
            </a:r>
            <a:r>
              <a:rPr lang="ja-JP" altLang="en-US" sz="1050" dirty="0">
                <a:latin typeface="Century Gothic" panose="020B0502020202020204" pitchFamily="34" charset="0"/>
                <a:ea typeface="メイリオ" panose="020B0604030504040204" pitchFamily="50" charset="-128"/>
              </a:rPr>
              <a:t>年）、従前よりも実体ハーモが現実的になり、</a:t>
            </a:r>
            <a:endParaRPr lang="en-US" altLang="ja-JP" sz="1050" dirty="0">
              <a:latin typeface="Century Gothic" panose="020B0502020202020204" pitchFamily="34" charset="0"/>
              <a:ea typeface="メイリオ" panose="020B0604030504040204" pitchFamily="50" charset="-128"/>
            </a:endParaRPr>
          </a:p>
          <a:p>
            <a:r>
              <a:rPr lang="ja-JP" altLang="en-US" sz="1050" dirty="0">
                <a:latin typeface="Century Gothic" panose="020B0502020202020204" pitchFamily="34" charset="0"/>
                <a:ea typeface="メイリオ" panose="020B0604030504040204" pitchFamily="50" charset="-128"/>
              </a:rPr>
              <a:t>　　機運が高まる</a:t>
            </a:r>
            <a:endParaRPr lang="en-US" altLang="ja-JP" sz="1050" dirty="0">
              <a:latin typeface="Century Gothic" panose="020B0502020202020204" pitchFamily="34" charset="0"/>
              <a:ea typeface="メイリオ" panose="020B0604030504040204" pitchFamily="50" charset="-128"/>
            </a:endParaRPr>
          </a:p>
        </p:txBody>
      </p:sp>
      <p:sp>
        <p:nvSpPr>
          <p:cNvPr id="37" name="正方形/長方形 36"/>
          <p:cNvSpPr/>
          <p:nvPr/>
        </p:nvSpPr>
        <p:spPr>
          <a:xfrm>
            <a:off x="131450" y="4416196"/>
            <a:ext cx="4847471" cy="2109147"/>
          </a:xfrm>
          <a:prstGeom prst="rect">
            <a:avLst/>
          </a:prstGeom>
          <a:noFill/>
          <a:ln w="28575">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400"/>
          </a:p>
        </p:txBody>
      </p:sp>
      <p:sp>
        <p:nvSpPr>
          <p:cNvPr id="38" name="正方形/長方形 37"/>
          <p:cNvSpPr/>
          <p:nvPr/>
        </p:nvSpPr>
        <p:spPr>
          <a:xfrm>
            <a:off x="6714668" y="4811673"/>
            <a:ext cx="2872393" cy="454676"/>
          </a:xfrm>
          <a:prstGeom prst="rect">
            <a:avLst/>
          </a:prstGeom>
          <a:solidFill>
            <a:schemeClr val="accent6">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sp>
        <p:nvSpPr>
          <p:cNvPr id="39" name="正方形/長方形 38"/>
          <p:cNvSpPr/>
          <p:nvPr/>
        </p:nvSpPr>
        <p:spPr>
          <a:xfrm>
            <a:off x="6768745" y="4824868"/>
            <a:ext cx="2907013" cy="461665"/>
          </a:xfrm>
          <a:prstGeom prst="rect">
            <a:avLst/>
          </a:prstGeom>
          <a:ln>
            <a:noFill/>
          </a:ln>
        </p:spPr>
        <p:txBody>
          <a:bodyPr wrap="square">
            <a:spAutoFit/>
          </a:bodyPr>
          <a:lstStyle/>
          <a:p>
            <a:r>
              <a:rPr lang="ja-JP" altLang="en-US" sz="1200" dirty="0">
                <a:latin typeface="メイリオ" panose="020B0604030504040204" pitchFamily="50" charset="-128"/>
                <a:ea typeface="メイリオ" panose="020B0604030504040204" pitchFamily="50" charset="-128"/>
              </a:rPr>
              <a:t>三極ユーザ</a:t>
            </a:r>
            <a:r>
              <a:rPr lang="en-US" altLang="ja-JP" sz="1200" dirty="0">
                <a:latin typeface="メイリオ" panose="020B0604030504040204" pitchFamily="50" charset="-128"/>
                <a:ea typeface="メイリオ" panose="020B0604030504040204" pitchFamily="50" charset="-128"/>
              </a:rPr>
              <a:t>(IT3)</a:t>
            </a:r>
            <a:r>
              <a:rPr lang="ja-JP" altLang="en-US" sz="1200" dirty="0">
                <a:latin typeface="メイリオ" panose="020B0604030504040204" pitchFamily="50" charset="-128"/>
                <a:ea typeface="メイリオ" panose="020B0604030504040204" pitchFamily="50" charset="-128"/>
              </a:rPr>
              <a:t>による検討 </a:t>
            </a:r>
            <a:r>
              <a:rPr lang="en-US" altLang="ja-JP" sz="1200" dirty="0">
                <a:latin typeface="メイリオ" panose="020B0604030504040204" pitchFamily="50" charset="-128"/>
                <a:ea typeface="メイリオ" panose="020B0604030504040204" pitchFamily="50" charset="-128"/>
              </a:rPr>
              <a:t>2014.4-</a:t>
            </a:r>
          </a:p>
          <a:p>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JIPA/IPO/AIPLA/</a:t>
            </a:r>
            <a:r>
              <a:rPr lang="en-US" altLang="ja-JP" sz="1200" dirty="0" err="1">
                <a:latin typeface="メイリオ" panose="020B0604030504040204" pitchFamily="50" charset="-128"/>
                <a:ea typeface="メイリオ" panose="020B0604030504040204" pitchFamily="50" charset="-128"/>
              </a:rPr>
              <a:t>BusinessEurope</a:t>
            </a:r>
            <a:r>
              <a:rPr lang="en-US" altLang="ja-JP" sz="1200" dirty="0">
                <a:latin typeface="メイリオ" panose="020B0604030504040204" pitchFamily="50" charset="-128"/>
                <a:ea typeface="メイリオ" panose="020B0604030504040204" pitchFamily="50" charset="-128"/>
              </a:rPr>
              <a:t>)</a:t>
            </a:r>
          </a:p>
        </p:txBody>
      </p:sp>
      <p:sp>
        <p:nvSpPr>
          <p:cNvPr id="40" name="上矢印 39"/>
          <p:cNvSpPr/>
          <p:nvPr/>
        </p:nvSpPr>
        <p:spPr>
          <a:xfrm>
            <a:off x="6878682" y="3691553"/>
            <a:ext cx="194219" cy="231689"/>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400"/>
          </a:p>
        </p:txBody>
      </p:sp>
      <p:sp>
        <p:nvSpPr>
          <p:cNvPr id="41" name="上矢印 40"/>
          <p:cNvSpPr/>
          <p:nvPr/>
        </p:nvSpPr>
        <p:spPr>
          <a:xfrm>
            <a:off x="7816692" y="3691553"/>
            <a:ext cx="194219" cy="231689"/>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400"/>
          </a:p>
        </p:txBody>
      </p:sp>
      <p:sp>
        <p:nvSpPr>
          <p:cNvPr id="42" name="上矢印 41"/>
          <p:cNvSpPr/>
          <p:nvPr/>
        </p:nvSpPr>
        <p:spPr>
          <a:xfrm>
            <a:off x="8699145" y="3691554"/>
            <a:ext cx="194219" cy="231689"/>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400"/>
          </a:p>
        </p:txBody>
      </p:sp>
      <p:sp>
        <p:nvSpPr>
          <p:cNvPr id="43" name="上矢印 42"/>
          <p:cNvSpPr/>
          <p:nvPr/>
        </p:nvSpPr>
        <p:spPr>
          <a:xfrm>
            <a:off x="9578648" y="3693214"/>
            <a:ext cx="194219" cy="231689"/>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2400"/>
          </a:p>
        </p:txBody>
      </p:sp>
      <p:sp>
        <p:nvSpPr>
          <p:cNvPr id="44" name="テキスト ボックス 43"/>
          <p:cNvSpPr txBox="1"/>
          <p:nvPr/>
        </p:nvSpPr>
        <p:spPr>
          <a:xfrm>
            <a:off x="1053492" y="4094419"/>
            <a:ext cx="2877711" cy="291618"/>
          </a:xfrm>
          <a:prstGeom prst="rect">
            <a:avLst/>
          </a:prstGeom>
          <a:noFill/>
        </p:spPr>
        <p:txBody>
          <a:bodyPr wrap="none" rtlCol="0">
            <a:spAutoFit/>
          </a:bodyPr>
          <a:lstStyle/>
          <a:p>
            <a:pPr>
              <a:lnSpc>
                <a:spcPct val="90000"/>
              </a:lnSpc>
            </a:pPr>
            <a:r>
              <a:rPr kumimoji="1" lang="ja-JP" altLang="en-US" sz="1400" b="1" u="sng" dirty="0">
                <a:latin typeface="Century Gothic" panose="020B0502020202020204" pitchFamily="34" charset="0"/>
                <a:ea typeface="メイリオ" panose="020B0604030504040204" pitchFamily="50" charset="-128"/>
              </a:rPr>
              <a:t>実体ハーモナイゼーションの意義</a:t>
            </a:r>
          </a:p>
        </p:txBody>
      </p:sp>
      <p:sp>
        <p:nvSpPr>
          <p:cNvPr id="45" name="正方形/長方形 44"/>
          <p:cNvSpPr/>
          <p:nvPr/>
        </p:nvSpPr>
        <p:spPr>
          <a:xfrm>
            <a:off x="5086300" y="5795972"/>
            <a:ext cx="7109639"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Calibri" panose="020F0502020204030204" pitchFamily="34" charset="0"/>
              </a:rPr>
              <a:t>＜グレースピリオド・拡大先願・先使用権・出願公開・従来技術＞</a:t>
            </a:r>
            <a:endParaRPr lang="ja-JP" altLang="en-US" dirty="0"/>
          </a:p>
        </p:txBody>
      </p:sp>
      <p:pic>
        <p:nvPicPr>
          <p:cNvPr id="46" name="オーディオ 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2029409334"/>
      </p:ext>
    </p:extLst>
  </p:cSld>
  <p:clrMapOvr>
    <a:masterClrMapping/>
  </p:clrMapOvr>
  <mc:AlternateContent xmlns:mc="http://schemas.openxmlformats.org/markup-compatibility/2006" xmlns:p14="http://schemas.microsoft.com/office/powerpoint/2010/main">
    <mc:Choice Requires="p14">
      <p:transition spd="med" p14:dur="700" advTm="49405">
        <p:fade/>
      </p:transition>
    </mc:Choice>
    <mc:Fallback xmlns="">
      <p:transition spd="med" advTm="494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9836" y="134981"/>
            <a:ext cx="10585176" cy="701731"/>
          </a:xfrm>
          <a:prstGeom prst="rect">
            <a:avLst/>
          </a:prstGeom>
          <a:noFill/>
        </p:spPr>
        <p:txBody>
          <a:bodyPr wrap="square" rtlCol="0">
            <a:spAutoFit/>
          </a:bodyPr>
          <a:lstStyle/>
          <a:p>
            <a:pPr algn="ctr">
              <a:lnSpc>
                <a:spcPct val="90000"/>
              </a:lnSpc>
            </a:pPr>
            <a:r>
              <a:rPr kumimoji="1" lang="ja-JP" altLang="en-US" sz="4400" dirty="0">
                <a:solidFill>
                  <a:schemeClr val="tx2"/>
                </a:solidFill>
                <a:latin typeface="+mn-ea"/>
              </a:rPr>
              <a:t>活動紹介②</a:t>
            </a:r>
            <a:r>
              <a:rPr lang="en-US" altLang="ja-JP" sz="4400" b="1" dirty="0">
                <a:solidFill>
                  <a:schemeClr val="tx2"/>
                </a:solidFill>
                <a:latin typeface="+mn-ea"/>
                <a:cs typeface="Calibri" panose="020F0502020204030204" pitchFamily="34" charset="0"/>
              </a:rPr>
              <a:t>【</a:t>
            </a:r>
            <a:r>
              <a:rPr lang="ja-JP" altLang="en-US" sz="4400" b="1" dirty="0">
                <a:solidFill>
                  <a:schemeClr val="tx2"/>
                </a:solidFill>
                <a:latin typeface="+mn-ea"/>
                <a:cs typeface="Calibri" panose="020F0502020204030204" pitchFamily="34" charset="0"/>
              </a:rPr>
              <a:t>グローバルドシエの歩み</a:t>
            </a:r>
            <a:r>
              <a:rPr lang="en-US" altLang="ja-JP" sz="4400" b="1" dirty="0">
                <a:solidFill>
                  <a:schemeClr val="tx2"/>
                </a:solidFill>
                <a:latin typeface="+mn-ea"/>
                <a:cs typeface="Calibri" panose="020F0502020204030204" pitchFamily="34" charset="0"/>
              </a:rPr>
              <a:t>】</a:t>
            </a:r>
            <a:endParaRPr kumimoji="1" lang="ja-JP" altLang="en-US" sz="4400" dirty="0">
              <a:solidFill>
                <a:schemeClr val="tx2"/>
              </a:solidFill>
              <a:latin typeface="+mn-ea"/>
            </a:endParaRPr>
          </a:p>
        </p:txBody>
      </p:sp>
      <p:sp>
        <p:nvSpPr>
          <p:cNvPr id="3" name="テキスト ボックス 2"/>
          <p:cNvSpPr txBox="1"/>
          <p:nvPr/>
        </p:nvSpPr>
        <p:spPr>
          <a:xfrm>
            <a:off x="1845940" y="1076543"/>
            <a:ext cx="8712968" cy="1200329"/>
          </a:xfrm>
          <a:prstGeom prst="rect">
            <a:avLst/>
          </a:prstGeom>
          <a:noFill/>
        </p:spPr>
        <p:txBody>
          <a:bodyPr wrap="square" rtlCol="0">
            <a:spAutoFit/>
          </a:bodyPr>
          <a:lstStyle/>
          <a:p>
            <a:pPr marL="285750" indent="-285750">
              <a:buFont typeface="Wingdings" panose="05000000000000000000" pitchFamily="2" charset="2"/>
              <a:buChar char="Ø"/>
              <a:defRPr/>
            </a:pPr>
            <a:r>
              <a:rPr lang="en-US" altLang="ja-JP" sz="2400" b="1" dirty="0">
                <a:latin typeface="Meiryo UI" panose="020B0604030504040204" pitchFamily="50" charset="-128"/>
                <a:ea typeface="Meiryo UI" panose="020B0604030504040204" pitchFamily="50" charset="-128"/>
                <a:cs typeface="Calibri" panose="020F0502020204030204" pitchFamily="34" charset="0"/>
              </a:rPr>
              <a:t>IP</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５会合（</a:t>
            </a:r>
            <a:r>
              <a:rPr lang="en-US" altLang="ja-JP" sz="2400" b="1" dirty="0">
                <a:latin typeface="Meiryo UI" panose="020B0604030504040204" pitchFamily="50" charset="-128"/>
                <a:ea typeface="Meiryo UI" panose="020B0604030504040204" pitchFamily="50" charset="-128"/>
                <a:cs typeface="Calibri" panose="020F0502020204030204" pitchFamily="34" charset="0"/>
              </a:rPr>
              <a:t>2012</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年）：</a:t>
            </a:r>
            <a:r>
              <a:rPr lang="en-US" altLang="ja-JP" sz="2400" b="1" dirty="0">
                <a:latin typeface="Meiryo UI" panose="020B0604030504040204" pitchFamily="50" charset="-128"/>
                <a:ea typeface="Meiryo UI" panose="020B0604030504040204" pitchFamily="50" charset="-128"/>
                <a:cs typeface="Calibri" panose="020F0502020204030204" pitchFamily="34" charset="0"/>
              </a:rPr>
              <a:t>Global Dossier Task Force</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設立</a:t>
            </a:r>
            <a:endParaRPr lang="en-US" altLang="ja-JP" sz="2400" b="1" dirty="0">
              <a:latin typeface="Meiryo UI" panose="020B0604030504040204" pitchFamily="50" charset="-128"/>
              <a:ea typeface="Meiryo UI" panose="020B0604030504040204" pitchFamily="50" charset="-128"/>
              <a:cs typeface="Calibri" panose="020F0502020204030204" pitchFamily="34" charset="0"/>
            </a:endParaRPr>
          </a:p>
          <a:p>
            <a:pPr marL="285750" indent="-285750">
              <a:buFont typeface="Wingdings" panose="05000000000000000000" pitchFamily="2" charset="2"/>
              <a:buChar char="Ø"/>
              <a:defRPr/>
            </a:pPr>
            <a:r>
              <a:rPr lang="ja-JP" altLang="en-US" sz="2400" b="1" dirty="0">
                <a:latin typeface="Meiryo UI" panose="020B0604030504040204" pitchFamily="50" charset="-128"/>
                <a:ea typeface="Meiryo UI" panose="020B0604030504040204" pitchFamily="50" charset="-128"/>
                <a:cs typeface="Calibri" panose="020F0502020204030204" pitchFamily="34" charset="0"/>
              </a:rPr>
              <a:t>第</a:t>
            </a:r>
            <a:r>
              <a:rPr lang="en-US" altLang="ja-JP" sz="2400" b="1" dirty="0">
                <a:latin typeface="Meiryo UI" panose="020B0604030504040204" pitchFamily="50" charset="-128"/>
                <a:ea typeface="Meiryo UI" panose="020B0604030504040204" pitchFamily="50" charset="-128"/>
                <a:cs typeface="Calibri" panose="020F0502020204030204" pitchFamily="34" charset="0"/>
              </a:rPr>
              <a:t>1</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回</a:t>
            </a:r>
            <a:r>
              <a:rPr lang="en-US" altLang="ja-JP" sz="2400" b="1" dirty="0">
                <a:latin typeface="Meiryo UI" panose="020B0604030504040204" pitchFamily="50" charset="-128"/>
                <a:ea typeface="Meiryo UI" panose="020B0604030504040204" pitchFamily="50" charset="-128"/>
                <a:cs typeface="Calibri" panose="020F0502020204030204" pitchFamily="34" charset="0"/>
              </a:rPr>
              <a:t>GDTF</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a:t>
            </a:r>
            <a:r>
              <a:rPr lang="en-US" altLang="ja-JP" sz="2400" b="1" dirty="0">
                <a:latin typeface="Meiryo UI" panose="020B0604030504040204" pitchFamily="50" charset="-128"/>
                <a:ea typeface="Meiryo UI" panose="020B0604030504040204" pitchFamily="50" charset="-128"/>
                <a:cs typeface="Calibri" panose="020F0502020204030204" pitchFamily="34" charset="0"/>
              </a:rPr>
              <a:t>2013</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年）：ユーザからビジョンを表明</a:t>
            </a:r>
            <a:endParaRPr lang="en-US" altLang="ja-JP" sz="2400" b="1" dirty="0">
              <a:latin typeface="Meiryo UI" panose="020B0604030504040204" pitchFamily="50" charset="-128"/>
              <a:ea typeface="Meiryo UI" panose="020B0604030504040204" pitchFamily="50" charset="-128"/>
              <a:cs typeface="Calibri" panose="020F0502020204030204" pitchFamily="34" charset="0"/>
            </a:endParaRPr>
          </a:p>
          <a:p>
            <a:pPr marL="285750" indent="-285750">
              <a:buFont typeface="Wingdings" panose="05000000000000000000" pitchFamily="2" charset="2"/>
              <a:buChar char="Ø"/>
              <a:defRPr/>
            </a:pPr>
            <a:r>
              <a:rPr lang="en-US" altLang="ja-JP" sz="2400" b="1" dirty="0">
                <a:latin typeface="Meiryo UI" panose="020B0604030504040204" pitchFamily="50" charset="-128"/>
                <a:ea typeface="Meiryo UI" panose="020B0604030504040204" pitchFamily="50" charset="-128"/>
                <a:cs typeface="Calibri" panose="020F0502020204030204" pitchFamily="34" charset="0"/>
              </a:rPr>
              <a:t>IP5</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会合（ </a:t>
            </a:r>
            <a:r>
              <a:rPr lang="en-US" altLang="ja-JP" sz="2400" b="1" dirty="0">
                <a:latin typeface="Meiryo UI" panose="020B0604030504040204" pitchFamily="50" charset="-128"/>
                <a:ea typeface="Meiryo UI" panose="020B0604030504040204" pitchFamily="50" charset="-128"/>
                <a:cs typeface="Calibri" panose="020F0502020204030204" pitchFamily="34" charset="0"/>
              </a:rPr>
              <a:t>2015</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年）</a:t>
            </a:r>
            <a:r>
              <a:rPr lang="ja-JP" altLang="en-US" sz="2400" b="1" dirty="0">
                <a:solidFill>
                  <a:srgbClr val="C00000"/>
                </a:solidFill>
                <a:latin typeface="Meiryo UI" panose="020B0604030504040204" pitchFamily="50" charset="-128"/>
                <a:ea typeface="Meiryo UI" panose="020B0604030504040204" pitchFamily="50" charset="-128"/>
                <a:cs typeface="Calibri" panose="020F0502020204030204" pitchFamily="34" charset="0"/>
              </a:rPr>
              <a:t>優先５項目</a:t>
            </a:r>
            <a:r>
              <a:rPr lang="ja-JP" altLang="en-US" sz="2400" b="1" dirty="0">
                <a:latin typeface="Meiryo UI" panose="020B0604030504040204" pitchFamily="50" charset="-128"/>
                <a:ea typeface="Meiryo UI" panose="020B0604030504040204" pitchFamily="50" charset="-128"/>
                <a:cs typeface="Calibri" panose="020F0502020204030204" pitchFamily="34" charset="0"/>
              </a:rPr>
              <a:t>を採択</a:t>
            </a:r>
            <a:endParaRPr lang="en-US" altLang="ja-JP" sz="2400" b="1" dirty="0">
              <a:latin typeface="Meiryo UI" panose="020B0604030504040204" pitchFamily="50" charset="-128"/>
              <a:ea typeface="Meiryo UI" panose="020B0604030504040204" pitchFamily="50" charset="-128"/>
              <a:cs typeface="Calibri" panose="020F0502020204030204" pitchFamily="34" charset="0"/>
            </a:endParaRPr>
          </a:p>
        </p:txBody>
      </p:sp>
      <p:sp>
        <p:nvSpPr>
          <p:cNvPr id="4" name="テキスト ボックス 3"/>
          <p:cNvSpPr txBox="1"/>
          <p:nvPr/>
        </p:nvSpPr>
        <p:spPr>
          <a:xfrm>
            <a:off x="1557908" y="2370360"/>
            <a:ext cx="9577064" cy="4154984"/>
          </a:xfrm>
          <a:prstGeom prst="rect">
            <a:avLst/>
          </a:prstGeom>
          <a:noFill/>
        </p:spPr>
        <p:txBody>
          <a:bodyPr wrap="square" rtlCol="0">
            <a:spAutoFit/>
          </a:bodyPr>
          <a:lstStyle/>
          <a:p>
            <a:pPr marL="457200" indent="-457200">
              <a:defRPr/>
            </a:pPr>
            <a:r>
              <a:rPr lang="en-US" altLang="ja-JP" sz="2400" b="1" dirty="0">
                <a:solidFill>
                  <a:srgbClr val="C00000"/>
                </a:solidFill>
                <a:latin typeface="Meiryo UI" panose="020B0604030504040204" pitchFamily="50" charset="-128"/>
                <a:ea typeface="Meiryo UI" panose="020B0604030504040204" pitchFamily="50" charset="-128"/>
              </a:rPr>
              <a:t>【</a:t>
            </a:r>
            <a:r>
              <a:rPr lang="ja-JP" altLang="en-US" sz="2400" b="1" dirty="0">
                <a:solidFill>
                  <a:srgbClr val="C00000"/>
                </a:solidFill>
                <a:latin typeface="Meiryo UI" panose="020B0604030504040204" pitchFamily="50" charset="-128"/>
                <a:ea typeface="Meiryo UI" panose="020B0604030504040204" pitchFamily="50" charset="-128"/>
              </a:rPr>
              <a:t>優先</a:t>
            </a:r>
            <a:r>
              <a:rPr lang="en-US" altLang="ja-JP" sz="2400" b="1" dirty="0">
                <a:solidFill>
                  <a:srgbClr val="C00000"/>
                </a:solidFill>
                <a:latin typeface="Meiryo UI" panose="020B0604030504040204" pitchFamily="50" charset="-128"/>
                <a:ea typeface="Meiryo UI" panose="020B0604030504040204" pitchFamily="50" charset="-128"/>
              </a:rPr>
              <a:t>5</a:t>
            </a:r>
            <a:r>
              <a:rPr lang="ja-JP" altLang="en-US" sz="2400" b="1" dirty="0">
                <a:solidFill>
                  <a:srgbClr val="C00000"/>
                </a:solidFill>
                <a:latin typeface="Meiryo UI" panose="020B0604030504040204" pitchFamily="50" charset="-128"/>
                <a:ea typeface="Meiryo UI" panose="020B0604030504040204" pitchFamily="50" charset="-128"/>
              </a:rPr>
              <a:t>項目</a:t>
            </a:r>
            <a:r>
              <a:rPr lang="en-US" altLang="ja-JP" sz="2400" b="1" dirty="0">
                <a:solidFill>
                  <a:srgbClr val="C00000"/>
                </a:solidFill>
                <a:latin typeface="Meiryo UI" panose="020B0604030504040204" pitchFamily="50" charset="-128"/>
                <a:ea typeface="Meiryo UI" panose="020B0604030504040204" pitchFamily="50" charset="-128"/>
              </a:rPr>
              <a:t>】</a:t>
            </a:r>
          </a:p>
          <a:p>
            <a:pPr marL="457200" indent="-457200">
              <a:defRPr/>
            </a:pPr>
            <a:r>
              <a:rPr lang="ja-JP" altLang="en-US" sz="2400" b="1" dirty="0">
                <a:solidFill>
                  <a:schemeClr val="accent1">
                    <a:lumMod val="75000"/>
                  </a:schemeClr>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r>
              <a:rPr lang="en-US" altLang="ja-JP" sz="2400" b="1" dirty="0">
                <a:solidFill>
                  <a:schemeClr val="accent1">
                    <a:lumMod val="75000"/>
                  </a:schemeClr>
                </a:solidFill>
                <a:latin typeface="Meiryo UI" panose="020B0604030504040204" pitchFamily="50" charset="-128"/>
                <a:ea typeface="Meiryo UI" panose="020B0604030504040204" pitchFamily="50" charset="-128"/>
              </a:rPr>
              <a:t>XML based documents</a:t>
            </a:r>
            <a:r>
              <a:rPr lang="ja-JP" altLang="en-US" sz="2400" b="1" dirty="0">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担当：</a:t>
            </a:r>
            <a:r>
              <a:rPr lang="en-US" altLang="ja-JP" sz="2400" b="1" dirty="0">
                <a:solidFill>
                  <a:schemeClr val="tx2"/>
                </a:solidFill>
                <a:latin typeface="Meiryo UI" panose="020B0604030504040204" pitchFamily="50" charset="-128"/>
                <a:ea typeface="Meiryo UI" panose="020B0604030504040204" pitchFamily="50" charset="-128"/>
              </a:rPr>
              <a:t>JPO/JIPA</a:t>
            </a:r>
            <a:r>
              <a:rPr lang="ja-JP" altLang="en-US" sz="2400" b="1" dirty="0">
                <a:solidFill>
                  <a:schemeClr val="tx2"/>
                </a:solidFill>
                <a:latin typeface="Meiryo UI" panose="020B0604030504040204" pitchFamily="50" charset="-128"/>
                <a:ea typeface="Meiryo UI" panose="020B0604030504040204" pitchFamily="50" charset="-128"/>
              </a:rPr>
              <a:t>）</a:t>
            </a:r>
            <a:endParaRPr lang="en-US" altLang="ja-JP" sz="2400" b="1" dirty="0">
              <a:solidFill>
                <a:schemeClr val="tx2"/>
              </a:solidFill>
              <a:latin typeface="Meiryo UI" panose="020B0604030504040204" pitchFamily="50" charset="-128"/>
              <a:ea typeface="Meiryo UI" panose="020B0604030504040204" pitchFamily="50" charset="-128"/>
            </a:endParaRPr>
          </a:p>
          <a:p>
            <a:pPr marL="457200" indent="-457200">
              <a:defRPr/>
            </a:pPr>
            <a:r>
              <a:rPr lang="ja-JP" altLang="en-US" sz="2400" b="1" dirty="0">
                <a:latin typeface="Meiryo UI" panose="020B0604030504040204" pitchFamily="50" charset="-128"/>
                <a:ea typeface="Meiryo UI" panose="020B0604030504040204" pitchFamily="50" charset="-128"/>
              </a:rPr>
              <a:t>　　　　出願書類・手続書類等の</a:t>
            </a:r>
            <a:r>
              <a:rPr lang="en-US" altLang="ja-JP" sz="2400" b="1" dirty="0">
                <a:latin typeface="Meiryo UI" panose="020B0604030504040204" pitchFamily="50" charset="-128"/>
                <a:ea typeface="Meiryo UI" panose="020B0604030504040204" pitchFamily="50" charset="-128"/>
              </a:rPr>
              <a:t>XML</a:t>
            </a:r>
            <a:r>
              <a:rPr lang="ja-JP" altLang="en-US" sz="2400" b="1" dirty="0">
                <a:latin typeface="Meiryo UI" panose="020B0604030504040204" pitchFamily="50" charset="-128"/>
                <a:ea typeface="Meiryo UI" panose="020B0604030504040204" pitchFamily="50" charset="-128"/>
              </a:rPr>
              <a:t>提供</a:t>
            </a:r>
            <a:endParaRPr lang="en-US" altLang="ja-JP" sz="2400" b="1" dirty="0">
              <a:solidFill>
                <a:srgbClr val="C00000"/>
              </a:solidFill>
              <a:latin typeface="Meiryo UI" panose="020B0604030504040204" pitchFamily="50" charset="-128"/>
              <a:ea typeface="Meiryo UI" panose="020B0604030504040204" pitchFamily="50" charset="-128"/>
            </a:endParaRPr>
          </a:p>
          <a:p>
            <a:pPr marL="457200" indent="-457200">
              <a:defRPr/>
            </a:pPr>
            <a:r>
              <a:rPr lang="ja-JP" altLang="en-US" sz="2400" b="1" dirty="0">
                <a:solidFill>
                  <a:schemeClr val="accent1">
                    <a:lumMod val="75000"/>
                  </a:schemeClr>
                </a:solidFill>
                <a:latin typeface="Meiryo UI" panose="020B0604030504040204" pitchFamily="50" charset="-128"/>
                <a:ea typeface="Meiryo UI" panose="020B0604030504040204" pitchFamily="50" charset="-128"/>
              </a:rPr>
              <a:t>◆ </a:t>
            </a:r>
            <a:r>
              <a:rPr lang="en-US" altLang="ja-JP" sz="2400" b="1" dirty="0">
                <a:solidFill>
                  <a:schemeClr val="accent1">
                    <a:lumMod val="75000"/>
                  </a:schemeClr>
                </a:solidFill>
                <a:latin typeface="Meiryo UI" panose="020B0604030504040204" pitchFamily="50" charset="-128"/>
                <a:ea typeface="Meiryo UI" panose="020B0604030504040204" pitchFamily="50" charset="-128"/>
              </a:rPr>
              <a:t>Legal Status</a:t>
            </a:r>
            <a:r>
              <a:rPr lang="ja-JP" altLang="en-US" sz="2400" b="1" dirty="0">
                <a:solidFill>
                  <a:schemeClr val="tx2"/>
                </a:solidFill>
                <a:latin typeface="Meiryo UI" panose="020B0604030504040204" pitchFamily="50" charset="-128"/>
                <a:ea typeface="Meiryo UI" panose="020B0604030504040204" pitchFamily="50" charset="-128"/>
              </a:rPr>
              <a:t>（担当：</a:t>
            </a:r>
            <a:r>
              <a:rPr lang="en-US" altLang="ja-JP" sz="2400" b="1" dirty="0">
                <a:solidFill>
                  <a:schemeClr val="tx2"/>
                </a:solidFill>
                <a:latin typeface="Meiryo UI" panose="020B0604030504040204" pitchFamily="50" charset="-128"/>
                <a:ea typeface="Meiryo UI" panose="020B0604030504040204" pitchFamily="50" charset="-128"/>
              </a:rPr>
              <a:t>CNIPA/PPAC</a:t>
            </a:r>
            <a:r>
              <a:rPr lang="ja-JP" altLang="en-US" sz="2400" b="1" dirty="0">
                <a:solidFill>
                  <a:schemeClr val="tx2"/>
                </a:solidFill>
                <a:latin typeface="Meiryo UI" panose="020B0604030504040204" pitchFamily="50" charset="-128"/>
                <a:ea typeface="Meiryo UI" panose="020B0604030504040204" pitchFamily="50" charset="-128"/>
              </a:rPr>
              <a:t>）</a:t>
            </a:r>
            <a:endParaRPr lang="en-US" altLang="ja-JP" sz="2400" b="1" dirty="0">
              <a:solidFill>
                <a:schemeClr val="tx2"/>
              </a:solidFill>
              <a:latin typeface="Meiryo UI" panose="020B0604030504040204" pitchFamily="50" charset="-128"/>
              <a:ea typeface="Meiryo UI" panose="020B0604030504040204" pitchFamily="50" charset="-128"/>
            </a:endParaRPr>
          </a:p>
          <a:p>
            <a:pPr marL="457200" indent="-457200">
              <a:defRPr/>
            </a:pPr>
            <a:r>
              <a:rPr lang="ja-JP" altLang="en-US" sz="2400" b="1" dirty="0">
                <a:solidFill>
                  <a:srgbClr val="FF0000"/>
                </a:solidFill>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タイムリーなリーガルステータスの提供</a:t>
            </a:r>
            <a:endParaRPr lang="en-US" altLang="ja-JP" sz="2400" b="1" dirty="0">
              <a:latin typeface="Meiryo UI" panose="020B0604030504040204" pitchFamily="50" charset="-128"/>
              <a:ea typeface="Meiryo UI" panose="020B0604030504040204" pitchFamily="50" charset="-128"/>
            </a:endParaRPr>
          </a:p>
          <a:p>
            <a:pPr marL="457200" indent="-457200">
              <a:defRPr/>
            </a:pPr>
            <a:r>
              <a:rPr lang="ja-JP" altLang="en-US" sz="2400" b="1" dirty="0">
                <a:solidFill>
                  <a:schemeClr val="accent1">
                    <a:lumMod val="75000"/>
                  </a:schemeClr>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r>
              <a:rPr lang="en-US" altLang="ja-JP" sz="2400" b="1" dirty="0">
                <a:solidFill>
                  <a:schemeClr val="accent1">
                    <a:lumMod val="75000"/>
                  </a:schemeClr>
                </a:solidFill>
                <a:latin typeface="Meiryo UI" panose="020B0604030504040204" pitchFamily="50" charset="-128"/>
                <a:ea typeface="Meiryo UI" panose="020B0604030504040204" pitchFamily="50" charset="-128"/>
              </a:rPr>
              <a:t>Alerting</a:t>
            </a:r>
            <a:r>
              <a:rPr lang="ja-JP" altLang="en-US" sz="2400" b="1"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b="1" dirty="0">
                <a:solidFill>
                  <a:schemeClr val="tx2"/>
                </a:solidFill>
                <a:latin typeface="Meiryo UI" panose="020B0604030504040204" pitchFamily="50" charset="-128"/>
                <a:ea typeface="Meiryo UI" panose="020B0604030504040204" pitchFamily="50" charset="-128"/>
              </a:rPr>
              <a:t>（担当：</a:t>
            </a:r>
            <a:r>
              <a:rPr lang="en-US" altLang="ja-JP" sz="2400" b="1" dirty="0">
                <a:solidFill>
                  <a:schemeClr val="tx2"/>
                </a:solidFill>
                <a:latin typeface="Meiryo UI" panose="020B0604030504040204" pitchFamily="50" charset="-128"/>
                <a:ea typeface="Meiryo UI" panose="020B0604030504040204" pitchFamily="50" charset="-128"/>
              </a:rPr>
              <a:t>EPO/BE</a:t>
            </a:r>
            <a:r>
              <a:rPr lang="ja-JP" altLang="en-US" sz="2400" b="1" dirty="0">
                <a:solidFill>
                  <a:schemeClr val="tx2"/>
                </a:solidFill>
                <a:latin typeface="Meiryo UI" panose="020B0604030504040204" pitchFamily="50" charset="-128"/>
                <a:ea typeface="Meiryo UI" panose="020B0604030504040204" pitchFamily="50" charset="-128"/>
              </a:rPr>
              <a:t>）</a:t>
            </a:r>
            <a:endParaRPr lang="en-US" altLang="ja-JP" sz="2400" b="1" dirty="0">
              <a:solidFill>
                <a:schemeClr val="tx2"/>
              </a:solidFill>
              <a:latin typeface="Meiryo UI" panose="020B0604030504040204" pitchFamily="50" charset="-128"/>
              <a:ea typeface="Meiryo UI" panose="020B0604030504040204" pitchFamily="50" charset="-128"/>
            </a:endParaRPr>
          </a:p>
          <a:p>
            <a:pPr marL="457200" indent="-457200">
              <a:defRPr/>
            </a:pPr>
            <a:r>
              <a:rPr lang="ja-JP" altLang="en-US" sz="2400" b="1" dirty="0">
                <a:latin typeface="Meiryo UI" panose="020B0604030504040204" pitchFamily="50" charset="-128"/>
                <a:ea typeface="Meiryo UI" panose="020B0604030504040204" pitchFamily="50" charset="-128"/>
              </a:rPr>
              <a:t>　　　　出願・審査に関する状態変化のアラート通知</a:t>
            </a:r>
            <a:endParaRPr lang="en-US" altLang="ja-JP" sz="2400" b="1" dirty="0">
              <a:latin typeface="Meiryo UI" panose="020B0604030504040204" pitchFamily="50" charset="-128"/>
              <a:ea typeface="Meiryo UI" panose="020B0604030504040204" pitchFamily="50" charset="-128"/>
            </a:endParaRPr>
          </a:p>
          <a:p>
            <a:pPr marL="457200" indent="-457200">
              <a:defRPr/>
            </a:pPr>
            <a:r>
              <a:rPr lang="ja-JP" altLang="en-US" sz="2400" b="1" dirty="0">
                <a:solidFill>
                  <a:schemeClr val="accent1">
                    <a:lumMod val="75000"/>
                  </a:schemeClr>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r>
              <a:rPr lang="en-US" altLang="ja-JP" sz="2400" b="1" dirty="0">
                <a:solidFill>
                  <a:schemeClr val="accent1">
                    <a:lumMod val="75000"/>
                  </a:schemeClr>
                </a:solidFill>
                <a:latin typeface="Meiryo UI" panose="020B0604030504040204" pitchFamily="50" charset="-128"/>
                <a:ea typeface="Meiryo UI" panose="020B0604030504040204" pitchFamily="50" charset="-128"/>
              </a:rPr>
              <a:t>Proof of Concept</a:t>
            </a:r>
            <a:r>
              <a:rPr lang="ja-JP" altLang="en-US" sz="2400" b="1" dirty="0">
                <a:solidFill>
                  <a:schemeClr val="tx2"/>
                </a:solidFill>
                <a:latin typeface="Meiryo UI" panose="020B0604030504040204" pitchFamily="50" charset="-128"/>
                <a:ea typeface="Meiryo UI" panose="020B0604030504040204" pitchFamily="50" charset="-128"/>
              </a:rPr>
              <a:t>（担当：</a:t>
            </a:r>
            <a:r>
              <a:rPr lang="en-US" altLang="ja-JP" sz="2400" b="1" dirty="0">
                <a:solidFill>
                  <a:schemeClr val="tx2"/>
                </a:solidFill>
                <a:latin typeface="Meiryo UI" panose="020B0604030504040204" pitchFamily="50" charset="-128"/>
                <a:ea typeface="Meiryo UI" panose="020B0604030504040204" pitchFamily="50" charset="-128"/>
              </a:rPr>
              <a:t>USPTO/AIPLA&amp;IPO</a:t>
            </a:r>
            <a:r>
              <a:rPr lang="ja-JP" altLang="en-US" sz="2400" b="1" dirty="0">
                <a:solidFill>
                  <a:schemeClr val="tx2"/>
                </a:solidFill>
                <a:latin typeface="Meiryo UI" panose="020B0604030504040204" pitchFamily="50" charset="-128"/>
                <a:ea typeface="Meiryo UI" panose="020B0604030504040204" pitchFamily="50" charset="-128"/>
              </a:rPr>
              <a:t>）</a:t>
            </a:r>
            <a:endParaRPr lang="en-US" altLang="ja-JP" sz="2400" b="1" dirty="0">
              <a:solidFill>
                <a:schemeClr val="tx2"/>
              </a:solidFill>
              <a:latin typeface="Meiryo UI" panose="020B0604030504040204" pitchFamily="50" charset="-128"/>
              <a:ea typeface="Meiryo UI" panose="020B0604030504040204" pitchFamily="50" charset="-128"/>
            </a:endParaRPr>
          </a:p>
          <a:p>
            <a:pPr marL="457200" indent="-457200">
              <a:defRPr/>
            </a:pPr>
            <a:r>
              <a:rPr lang="ja-JP" altLang="en-US" sz="2400" b="1" dirty="0">
                <a:latin typeface="Meiryo UI" panose="020B0604030504040204" pitchFamily="50" charset="-128"/>
                <a:ea typeface="Meiryo UI" panose="020B0604030504040204" pitchFamily="50" charset="-128"/>
              </a:rPr>
              <a:t>　　　　一庁への手続きの他庁への自動反映</a:t>
            </a:r>
            <a:endParaRPr lang="en-US" altLang="ja-JP" sz="2400" b="1" dirty="0">
              <a:latin typeface="Meiryo UI" panose="020B0604030504040204" pitchFamily="50" charset="-128"/>
              <a:ea typeface="Meiryo UI" panose="020B0604030504040204" pitchFamily="50" charset="-128"/>
            </a:endParaRPr>
          </a:p>
          <a:p>
            <a:pPr marL="457200" indent="-457200">
              <a:defRPr/>
            </a:pPr>
            <a:r>
              <a:rPr lang="ja-JP" altLang="en-US" sz="2400" b="1" dirty="0">
                <a:solidFill>
                  <a:schemeClr val="accent1">
                    <a:lumMod val="75000"/>
                  </a:schemeClr>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r>
              <a:rPr lang="en-US" altLang="ja-JP" sz="2400" b="1" dirty="0">
                <a:solidFill>
                  <a:schemeClr val="accent1">
                    <a:lumMod val="75000"/>
                  </a:schemeClr>
                </a:solidFill>
                <a:latin typeface="Meiryo UI" panose="020B0604030504040204" pitchFamily="50" charset="-128"/>
                <a:ea typeface="Meiryo UI" panose="020B0604030504040204" pitchFamily="50" charset="-128"/>
              </a:rPr>
              <a:t>Applicant Name standardization</a:t>
            </a:r>
            <a:r>
              <a:rPr lang="ja-JP" altLang="en-US" sz="2400" b="1" dirty="0">
                <a:solidFill>
                  <a:schemeClr val="tx2"/>
                </a:solidFill>
                <a:latin typeface="Meiryo UI" panose="020B0604030504040204" pitchFamily="50" charset="-128"/>
                <a:ea typeface="Meiryo UI" panose="020B0604030504040204" pitchFamily="50" charset="-128"/>
              </a:rPr>
              <a:t>（担当：</a:t>
            </a:r>
            <a:r>
              <a:rPr lang="en-US" altLang="ja-JP" sz="2400" b="1" dirty="0">
                <a:solidFill>
                  <a:schemeClr val="tx2"/>
                </a:solidFill>
                <a:latin typeface="Meiryo UI" panose="020B0604030504040204" pitchFamily="50" charset="-128"/>
                <a:ea typeface="Meiryo UI" panose="020B0604030504040204" pitchFamily="50" charset="-128"/>
              </a:rPr>
              <a:t>KIPO/KINPA</a:t>
            </a:r>
            <a:r>
              <a:rPr lang="ja-JP" altLang="en-US" sz="2400" b="1" dirty="0">
                <a:solidFill>
                  <a:schemeClr val="tx2"/>
                </a:solidFill>
                <a:latin typeface="Meiryo UI" panose="020B0604030504040204" pitchFamily="50" charset="-128"/>
                <a:ea typeface="Meiryo UI" panose="020B0604030504040204" pitchFamily="50" charset="-128"/>
              </a:rPr>
              <a:t>）</a:t>
            </a:r>
            <a:endParaRPr lang="en-US" altLang="ja-JP" sz="2400" b="1" dirty="0">
              <a:solidFill>
                <a:schemeClr val="tx2"/>
              </a:solidFill>
              <a:latin typeface="Meiryo UI" panose="020B0604030504040204" pitchFamily="50" charset="-128"/>
              <a:ea typeface="Meiryo UI" panose="020B0604030504040204" pitchFamily="50" charset="-128"/>
            </a:endParaRPr>
          </a:p>
          <a:p>
            <a:pPr marL="457200" indent="-457200">
              <a:defRPr/>
            </a:pPr>
            <a:r>
              <a:rPr lang="ja-JP" altLang="en-US" sz="2400" b="1"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出願人名称統一（</a:t>
            </a:r>
            <a:r>
              <a:rPr lang="en-US" altLang="ja-JP" sz="2400" b="1" dirty="0">
                <a:latin typeface="Meiryo UI" panose="020B0604030504040204" pitchFamily="50" charset="-128"/>
                <a:ea typeface="Meiryo UI" panose="020B0604030504040204" pitchFamily="50" charset="-128"/>
              </a:rPr>
              <a:t>Global</a:t>
            </a: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Mapping</a:t>
            </a: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Table</a:t>
            </a:r>
            <a:r>
              <a:rPr lang="ja-JP" altLang="en-US" sz="2400" b="1" dirty="0">
                <a:latin typeface="Meiryo UI" panose="020B0604030504040204" pitchFamily="50" charset="-128"/>
                <a:ea typeface="Meiryo UI" panose="020B0604030504040204" pitchFamily="50" charset="-128"/>
              </a:rPr>
              <a:t>）</a:t>
            </a:r>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2689226080"/>
      </p:ext>
    </p:extLst>
  </p:cSld>
  <p:clrMapOvr>
    <a:masterClrMapping/>
  </p:clrMapOvr>
  <mc:AlternateContent xmlns:mc="http://schemas.openxmlformats.org/markup-compatibility/2006" xmlns:p14="http://schemas.microsoft.com/office/powerpoint/2010/main">
    <mc:Choice Requires="p14">
      <p:transition spd="med" p14:dur="700" advTm="44593">
        <p:fade/>
      </p:transition>
    </mc:Choice>
    <mc:Fallback xmlns="">
      <p:transition spd="med" advTm="445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69527E-2AED-435B-898A-A6E023C8044D}"/>
              </a:ext>
            </a:extLst>
          </p:cNvPr>
          <p:cNvSpPr txBox="1">
            <a:spLocks noChangeArrowheads="1"/>
          </p:cNvSpPr>
          <p:nvPr/>
        </p:nvSpPr>
        <p:spPr>
          <a:xfrm>
            <a:off x="261764" y="908447"/>
            <a:ext cx="11737304" cy="6192961"/>
          </a:xfrm>
          <a:prstGeom prst="rect">
            <a:avLst/>
          </a:prstGeom>
        </p:spPr>
        <p:txBody>
          <a:bodyPr/>
          <a:lstStyle>
            <a:lvl1pPr algn="l" defTabSz="914400" rtl="0" eaLnBrk="1" latinLnBrk="0" hangingPunct="1">
              <a:lnSpc>
                <a:spcPct val="90000"/>
              </a:lnSpc>
              <a:spcBef>
                <a:spcPct val="0"/>
              </a:spcBef>
              <a:buNone/>
              <a:defRPr kumimoji="1" sz="4000" kern="1200" cap="all" baseline="0">
                <a:solidFill>
                  <a:schemeClr val="tx1">
                    <a:lumMod val="50000"/>
                  </a:schemeClr>
                </a:solidFill>
                <a:latin typeface="Meiryo UI" panose="020B0604030504040204" pitchFamily="34" charset="-128"/>
                <a:ea typeface="Meiryo UI" panose="020B0604030504040204" pitchFamily="34" charset="-128"/>
                <a:cs typeface="+mj-cs"/>
              </a:defRPr>
            </a:lvl1pPr>
          </a:lstStyle>
          <a:p>
            <a:r>
              <a:rPr lang="ja-JP" altLang="en-US" sz="2800" b="1" dirty="0">
                <a:latin typeface="Meiryo UI" panose="020B0604030504040204" pitchFamily="50" charset="-128"/>
                <a:ea typeface="Meiryo UI" panose="020B0604030504040204" pitchFamily="50" charset="-128"/>
                <a:sym typeface="ヒラギノ角ゴ Pro W6" charset="-128"/>
              </a:rPr>
              <a:t>■調和に向け、法改正の要否に応じて論点整理</a:t>
            </a:r>
            <a:br>
              <a:rPr lang="en-US" altLang="ja-JP" sz="2800" b="1" dirty="0">
                <a:latin typeface="Meiryo UI" panose="020B0604030504040204" pitchFamily="50" charset="-128"/>
                <a:ea typeface="Meiryo UI" panose="020B0604030504040204" pitchFamily="50" charset="-128"/>
                <a:sym typeface="ヒラギノ角ゴ Pro W6" charset="-128"/>
              </a:rPr>
            </a:br>
            <a:r>
              <a:rPr lang="ja-JP" altLang="en-US" sz="2800" b="1" dirty="0">
                <a:latin typeface="Meiryo UI" panose="020B0604030504040204" pitchFamily="50" charset="-128"/>
                <a:ea typeface="Meiryo UI" panose="020B0604030504040204" pitchFamily="50" charset="-128"/>
                <a:sym typeface="ヒラギノ角ゴ Pro W6" charset="-128"/>
              </a:rPr>
              <a:t>■５極ユーザのコンセンサスを得て、</a:t>
            </a:r>
            <a:r>
              <a:rPr lang="en-US" altLang="ja-JP" sz="2800" b="1" dirty="0">
                <a:latin typeface="Meiryo UI" panose="020B0604030504040204" pitchFamily="50" charset="-128"/>
                <a:ea typeface="Meiryo UI" panose="020B0604030504040204" pitchFamily="50" charset="-128"/>
                <a:sym typeface="ヒラギノ角ゴ Pro W6" charset="-128"/>
              </a:rPr>
              <a:t>Future Topics</a:t>
            </a:r>
            <a:r>
              <a:rPr lang="ja-JP" altLang="en-US" sz="2800" b="1" dirty="0">
                <a:latin typeface="Meiryo UI" panose="020B0604030504040204" pitchFamily="50" charset="-128"/>
                <a:ea typeface="Meiryo UI" panose="020B0604030504040204" pitchFamily="50" charset="-128"/>
                <a:sym typeface="ヒラギノ角ゴ Pro W6" charset="-128"/>
              </a:rPr>
              <a:t>の候補として議論進展</a:t>
            </a:r>
            <a:endParaRPr lang="en-US" altLang="ja-JP" sz="2800" b="1" dirty="0">
              <a:latin typeface="Meiryo UI" panose="020B0604030504040204" pitchFamily="50" charset="-128"/>
              <a:ea typeface="Meiryo UI" panose="020B0604030504040204" pitchFamily="50" charset="-128"/>
              <a:sym typeface="ヒラギノ角ゴ Pro W6" charset="-128"/>
            </a:endParaRPr>
          </a:p>
          <a:p>
            <a:pPr marL="742950" indent="-742950">
              <a:buAutoNum type="arabicParenBoth"/>
            </a:pPr>
            <a:r>
              <a:rPr lang="ja-JP" altLang="en-US" sz="2800" b="1" dirty="0">
                <a:latin typeface="Meiryo UI" panose="020B0604030504040204" pitchFamily="50" charset="-128"/>
                <a:ea typeface="Meiryo UI" panose="020B0604030504040204" pitchFamily="50" charset="-128"/>
                <a:sym typeface="ヒラギノ角ゴ Pro W6" charset="-128"/>
              </a:rPr>
              <a:t>クレームの記載様式の調和</a:t>
            </a:r>
            <a:endParaRPr lang="en-US" altLang="ja-JP" sz="2800" b="1" dirty="0">
              <a:latin typeface="Meiryo UI" panose="020B0604030504040204" pitchFamily="50" charset="-128"/>
              <a:ea typeface="Meiryo UI" panose="020B0604030504040204" pitchFamily="50" charset="-128"/>
              <a:sym typeface="ヒラギノ角ゴ Pro W6" charset="-128"/>
            </a:endParaRPr>
          </a:p>
          <a:p>
            <a:r>
              <a:rPr lang="en-US" altLang="ja-JP" sz="3600" b="1" dirty="0">
                <a:latin typeface="Meiryo UI" panose="020B0604030504040204" pitchFamily="50" charset="-128"/>
                <a:ea typeface="Meiryo UI" panose="020B0604030504040204" pitchFamily="50" charset="-128"/>
                <a:sym typeface="ヒラギノ角ゴ Pro W6" charset="-128"/>
              </a:rPr>
              <a:t> </a:t>
            </a:r>
            <a:r>
              <a:rPr lang="ja-JP" altLang="en-US" sz="3600" b="1" dirty="0">
                <a:latin typeface="Meiryo UI" panose="020B0604030504040204" pitchFamily="50" charset="-128"/>
                <a:ea typeface="Meiryo UI" panose="020B0604030504040204" pitchFamily="50" charset="-128"/>
                <a:sym typeface="ヒラギノ角ゴ Pro W6" charset="-128"/>
              </a:rPr>
              <a:t>　</a:t>
            </a:r>
            <a:endParaRPr lang="en-US" altLang="ja-JP" sz="3600" b="1" dirty="0">
              <a:latin typeface="Meiryo UI" panose="020B0604030504040204" pitchFamily="50" charset="-128"/>
              <a:ea typeface="Meiryo UI" panose="020B0604030504040204" pitchFamily="50" charset="-128"/>
              <a:sym typeface="ヒラギノ角ゴ Pro W6" charset="-128"/>
            </a:endParaRPr>
          </a:p>
          <a:p>
            <a:endParaRPr lang="en-US" altLang="ja-JP" sz="3600" b="1" dirty="0">
              <a:latin typeface="Meiryo UI" panose="020B0604030504040204" pitchFamily="50" charset="-128"/>
              <a:ea typeface="Meiryo UI" panose="020B0604030504040204" pitchFamily="50" charset="-128"/>
              <a:sym typeface="ヒラギノ角ゴ Pro W6" charset="-128"/>
            </a:endParaRPr>
          </a:p>
          <a:p>
            <a:endParaRPr lang="en-US" altLang="ja-JP" sz="3600" b="1" dirty="0">
              <a:latin typeface="Meiryo UI" panose="020B0604030504040204" pitchFamily="50" charset="-128"/>
              <a:ea typeface="Meiryo UI" panose="020B0604030504040204" pitchFamily="50" charset="-128"/>
              <a:sym typeface="ヒラギノ角ゴ Pro W6" charset="-128"/>
            </a:endParaRPr>
          </a:p>
          <a:p>
            <a:endParaRPr lang="en-US" altLang="ja-JP" sz="3600" b="1" dirty="0">
              <a:latin typeface="Meiryo UI" panose="020B0604030504040204" pitchFamily="50" charset="-128"/>
              <a:ea typeface="Meiryo UI" panose="020B0604030504040204" pitchFamily="50" charset="-128"/>
              <a:sym typeface="ヒラギノ角ゴ Pro W6" charset="-128"/>
            </a:endParaRPr>
          </a:p>
          <a:p>
            <a:endParaRPr lang="en-US" altLang="ja-JP" sz="3600" b="1" dirty="0">
              <a:latin typeface="Meiryo UI" panose="020B0604030504040204" pitchFamily="50" charset="-128"/>
              <a:ea typeface="Meiryo UI" panose="020B0604030504040204" pitchFamily="50" charset="-128"/>
              <a:sym typeface="ヒラギノ角ゴ Pro W6" charset="-128"/>
            </a:endParaRPr>
          </a:p>
          <a:p>
            <a:r>
              <a:rPr lang="en-US" altLang="ja-JP" sz="2800" b="1" dirty="0">
                <a:latin typeface="Meiryo UI" panose="020B0604030504040204" pitchFamily="50" charset="-128"/>
                <a:ea typeface="Meiryo UI" panose="020B0604030504040204" pitchFamily="50" charset="-128"/>
                <a:sym typeface="ヒラギノ角ゴ Pro W6" charset="-128"/>
              </a:rPr>
              <a:t>(2)</a:t>
            </a:r>
            <a:r>
              <a:rPr lang="ja-JP" altLang="en-US" sz="2800" b="1" dirty="0">
                <a:latin typeface="Meiryo UI" panose="020B0604030504040204" pitchFamily="50" charset="-128"/>
                <a:ea typeface="Meiryo UI" panose="020B0604030504040204" pitchFamily="50" charset="-128"/>
                <a:sym typeface="ヒラギノ角ゴ Pro W6" charset="-128"/>
              </a:rPr>
              <a:t>図面要件の調和</a:t>
            </a:r>
            <a:endParaRPr lang="en-US" altLang="ja-JP" sz="2800" b="1" dirty="0">
              <a:latin typeface="Meiryo UI" panose="020B0604030504040204" pitchFamily="50" charset="-128"/>
              <a:ea typeface="Meiryo UI" panose="020B0604030504040204" pitchFamily="50" charset="-128"/>
              <a:sym typeface="ヒラギノ角ゴ Pro W6" charset="-128"/>
            </a:endParaRPr>
          </a:p>
          <a:p>
            <a:endParaRPr lang="en-US" altLang="ja-JP" sz="3600" b="1" dirty="0">
              <a:latin typeface="Meiryo UI" panose="020B0604030504040204" pitchFamily="50" charset="-128"/>
              <a:ea typeface="Meiryo UI" panose="020B0604030504040204" pitchFamily="50" charset="-128"/>
              <a:sym typeface="ヒラギノ角ゴ Pro W6" charset="-128"/>
            </a:endParaRPr>
          </a:p>
          <a:p>
            <a:pPr marL="742950" indent="-742950">
              <a:buAutoNum type="arabicParenBoth"/>
            </a:pPr>
            <a:endParaRPr lang="en-US" altLang="ja-JP" sz="3600" b="1" dirty="0">
              <a:latin typeface="Meiryo UI" panose="020B0604030504040204" pitchFamily="50" charset="-128"/>
              <a:ea typeface="Meiryo UI" panose="020B0604030504040204" pitchFamily="50" charset="-128"/>
              <a:sym typeface="ヒラギノ角ゴ Pro W6" charset="-128"/>
            </a:endParaRPr>
          </a:p>
          <a:p>
            <a:endParaRPr lang="en-US" altLang="ja-JP" sz="3600" b="1" dirty="0">
              <a:latin typeface="Meiryo UI" panose="020B0604030504040204" pitchFamily="50" charset="-128"/>
              <a:ea typeface="Meiryo UI" panose="020B0604030504040204" pitchFamily="50" charset="-128"/>
              <a:sym typeface="ヒラギノ角ゴ Pro W6" charset="-128"/>
            </a:endParaRPr>
          </a:p>
          <a:p>
            <a:pPr marL="742950" indent="-742950">
              <a:buAutoNum type="arabicParenBoth"/>
            </a:pPr>
            <a:endParaRPr lang="ja-JP" altLang="en-US" sz="3600" b="1" dirty="0">
              <a:latin typeface="Meiryo UI" panose="020B0604030504040204" pitchFamily="50" charset="-128"/>
              <a:ea typeface="Meiryo UI" panose="020B0604030504040204" pitchFamily="50" charset="-128"/>
              <a:sym typeface="ヒラギノ角ゴ Pro W6" charset="-128"/>
            </a:endParaRPr>
          </a:p>
        </p:txBody>
      </p:sp>
      <p:pic>
        <p:nvPicPr>
          <p:cNvPr id="3" name="図 2">
            <a:extLst>
              <a:ext uri="{FF2B5EF4-FFF2-40B4-BE49-F238E27FC236}">
                <a16:creationId xmlns:a16="http://schemas.microsoft.com/office/drawing/2014/main" id="{F6DAD27A-8A94-4848-A421-4590017E38B4}"/>
              </a:ext>
            </a:extLst>
          </p:cNvPr>
          <p:cNvPicPr>
            <a:picLocks noChangeAspect="1"/>
          </p:cNvPicPr>
          <p:nvPr/>
        </p:nvPicPr>
        <p:blipFill rotWithShape="1">
          <a:blip r:embed="rId5"/>
          <a:srcRect l="37595" t="51270" r="19870" b="23108"/>
          <a:stretch/>
        </p:blipFill>
        <p:spPr>
          <a:xfrm>
            <a:off x="348591" y="2132856"/>
            <a:ext cx="5616624" cy="1903048"/>
          </a:xfrm>
          <a:prstGeom prst="rect">
            <a:avLst/>
          </a:prstGeom>
        </p:spPr>
      </p:pic>
      <p:pic>
        <p:nvPicPr>
          <p:cNvPr id="4" name="図 3">
            <a:extLst>
              <a:ext uri="{FF2B5EF4-FFF2-40B4-BE49-F238E27FC236}">
                <a16:creationId xmlns:a16="http://schemas.microsoft.com/office/drawing/2014/main" id="{50E82574-5772-44CE-A4F6-8EC5423DAAA5}"/>
              </a:ext>
            </a:extLst>
          </p:cNvPr>
          <p:cNvPicPr>
            <a:picLocks noChangeAspect="1"/>
          </p:cNvPicPr>
          <p:nvPr/>
        </p:nvPicPr>
        <p:blipFill rotWithShape="1">
          <a:blip r:embed="rId6"/>
          <a:srcRect l="13385" t="18504" r="11022" b="8003"/>
          <a:stretch/>
        </p:blipFill>
        <p:spPr>
          <a:xfrm>
            <a:off x="6152000" y="2119409"/>
            <a:ext cx="5374997" cy="2520281"/>
          </a:xfrm>
          <a:prstGeom prst="rect">
            <a:avLst/>
          </a:prstGeom>
        </p:spPr>
      </p:pic>
      <p:pic>
        <p:nvPicPr>
          <p:cNvPr id="5" name="図 4">
            <a:extLst>
              <a:ext uri="{FF2B5EF4-FFF2-40B4-BE49-F238E27FC236}">
                <a16:creationId xmlns:a16="http://schemas.microsoft.com/office/drawing/2014/main" id="{A98608FF-3828-4780-BDBE-8B6EA4BBDF75}"/>
              </a:ext>
            </a:extLst>
          </p:cNvPr>
          <p:cNvPicPr>
            <a:picLocks noChangeAspect="1"/>
          </p:cNvPicPr>
          <p:nvPr/>
        </p:nvPicPr>
        <p:blipFill rotWithShape="1">
          <a:blip r:embed="rId7"/>
          <a:srcRect l="13143" t="21915" r="13605" b="37175"/>
          <a:stretch/>
        </p:blipFill>
        <p:spPr>
          <a:xfrm>
            <a:off x="333772" y="5013176"/>
            <a:ext cx="5616625" cy="1764385"/>
          </a:xfrm>
          <a:prstGeom prst="rect">
            <a:avLst/>
          </a:prstGeom>
        </p:spPr>
      </p:pic>
      <p:pic>
        <p:nvPicPr>
          <p:cNvPr id="6" name="図 5">
            <a:extLst>
              <a:ext uri="{FF2B5EF4-FFF2-40B4-BE49-F238E27FC236}">
                <a16:creationId xmlns:a16="http://schemas.microsoft.com/office/drawing/2014/main" id="{8F7336B8-91DE-481B-A1AF-713B2AD6442A}"/>
              </a:ext>
            </a:extLst>
          </p:cNvPr>
          <p:cNvPicPr>
            <a:picLocks noChangeAspect="1"/>
          </p:cNvPicPr>
          <p:nvPr/>
        </p:nvPicPr>
        <p:blipFill rotWithShape="1">
          <a:blip r:embed="rId8"/>
          <a:srcRect l="13857" t="25645" r="11941" b="43519"/>
          <a:stretch/>
        </p:blipFill>
        <p:spPr>
          <a:xfrm>
            <a:off x="6249759" y="5001716"/>
            <a:ext cx="5277238" cy="1233610"/>
          </a:xfrm>
          <a:prstGeom prst="rect">
            <a:avLst/>
          </a:prstGeom>
        </p:spPr>
      </p:pic>
      <p:sp>
        <p:nvSpPr>
          <p:cNvPr id="7" name="正方形/長方形 6"/>
          <p:cNvSpPr/>
          <p:nvPr/>
        </p:nvSpPr>
        <p:spPr>
          <a:xfrm>
            <a:off x="1485900" y="118054"/>
            <a:ext cx="9289032" cy="701731"/>
          </a:xfrm>
          <a:prstGeom prst="rect">
            <a:avLst/>
          </a:prstGeom>
        </p:spPr>
        <p:txBody>
          <a:bodyPr wrap="square">
            <a:spAutoFit/>
          </a:bodyPr>
          <a:lstStyle/>
          <a:p>
            <a:pPr algn="ctr">
              <a:lnSpc>
                <a:spcPct val="90000"/>
              </a:lnSpc>
            </a:pPr>
            <a:r>
              <a:rPr kumimoji="1" lang="ja-JP" altLang="en-US" sz="4400" dirty="0">
                <a:solidFill>
                  <a:schemeClr val="tx2"/>
                </a:solidFill>
                <a:latin typeface="+mn-ea"/>
              </a:rPr>
              <a:t>活動紹介③</a:t>
            </a:r>
            <a:r>
              <a:rPr lang="en-US" altLang="ja-JP" sz="4400" b="1" dirty="0">
                <a:solidFill>
                  <a:schemeClr val="tx2"/>
                </a:solidFill>
                <a:latin typeface="+mn-ea"/>
              </a:rPr>
              <a:t>【</a:t>
            </a:r>
            <a:r>
              <a:rPr lang="en-US" altLang="ja-JP" sz="4400" b="1" dirty="0">
                <a:solidFill>
                  <a:schemeClr val="tx2"/>
                </a:solidFill>
                <a:latin typeface="+mn-ea"/>
                <a:cs typeface="Calibri" panose="020F0502020204030204" pitchFamily="34" charset="0"/>
              </a:rPr>
              <a:t>PHEP Future Topics</a:t>
            </a:r>
            <a:r>
              <a:rPr lang="en-US" altLang="ja-JP" sz="4400" b="1" dirty="0">
                <a:solidFill>
                  <a:schemeClr val="tx2"/>
                </a:solidFill>
                <a:latin typeface="+mn-ea"/>
              </a:rPr>
              <a:t>】</a:t>
            </a:r>
            <a:endParaRPr kumimoji="1" lang="ja-JP" altLang="en-US" sz="4400" dirty="0">
              <a:solidFill>
                <a:schemeClr val="tx2"/>
              </a:solidFill>
              <a:latin typeface="+mn-ea"/>
            </a:endParaRPr>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3441212724"/>
      </p:ext>
    </p:extLst>
  </p:cSld>
  <p:clrMapOvr>
    <a:masterClrMapping/>
  </p:clrMapOvr>
  <mc:AlternateContent xmlns:mc="http://schemas.openxmlformats.org/markup-compatibility/2006" xmlns:p14="http://schemas.microsoft.com/office/powerpoint/2010/main">
    <mc:Choice Requires="p14">
      <p:transition spd="med" p14:dur="700" advTm="25955">
        <p:fade/>
      </p:transition>
    </mc:Choice>
    <mc:Fallback xmlns="">
      <p:transition spd="med" advTm="25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22004" y="-9035"/>
            <a:ext cx="7056784" cy="701731"/>
          </a:xfrm>
          <a:prstGeom prst="rect">
            <a:avLst/>
          </a:prstGeom>
          <a:noFill/>
        </p:spPr>
        <p:txBody>
          <a:bodyPr wrap="square" rtlCol="0">
            <a:spAutoFit/>
          </a:bodyPr>
          <a:lstStyle/>
          <a:p>
            <a:pPr algn="ctr">
              <a:lnSpc>
                <a:spcPct val="90000"/>
              </a:lnSpc>
            </a:pPr>
            <a:r>
              <a:rPr kumimoji="1" lang="ja-JP" altLang="en-US" sz="4400" dirty="0">
                <a:solidFill>
                  <a:schemeClr val="tx2"/>
                </a:solidFill>
                <a:latin typeface="+mn-ea"/>
              </a:rPr>
              <a:t>活動紹介④</a:t>
            </a:r>
            <a:r>
              <a:rPr lang="en-US" altLang="ja-JP" sz="4400" b="1" dirty="0">
                <a:solidFill>
                  <a:schemeClr val="tx2"/>
                </a:solidFill>
                <a:latin typeface="+mn-ea"/>
              </a:rPr>
              <a:t>【</a:t>
            </a:r>
            <a:r>
              <a:rPr lang="ja-JP" altLang="en-US" sz="4400" b="1" dirty="0">
                <a:solidFill>
                  <a:schemeClr val="tx2"/>
                </a:solidFill>
                <a:latin typeface="+mn-ea"/>
              </a:rPr>
              <a:t>知見の活用</a:t>
            </a:r>
            <a:r>
              <a:rPr lang="en-US" altLang="ja-JP" sz="4400" b="1" dirty="0">
                <a:solidFill>
                  <a:schemeClr val="tx2"/>
                </a:solidFill>
                <a:latin typeface="+mn-ea"/>
              </a:rPr>
              <a:t>】</a:t>
            </a:r>
            <a:endParaRPr kumimoji="1" lang="ja-JP" altLang="en-US" sz="4400" dirty="0">
              <a:solidFill>
                <a:schemeClr val="tx2"/>
              </a:solidFill>
              <a:latin typeface="+mn-ea"/>
            </a:endParaRPr>
          </a:p>
        </p:txBody>
      </p:sp>
      <p:pic>
        <p:nvPicPr>
          <p:cNvPr id="3" name="Picture 2" descr="C:\Users\11952\Desktop\作業場\JIPAポスター作り\研修.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164" y="692696"/>
            <a:ext cx="4159474" cy="16488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11952\Desktop\作業場\JIPAポスター作り\第1セットまとめ.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869" y="2348880"/>
            <a:ext cx="4576527" cy="3436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11952\Desktop\作業場\JIPAポスター作り\第2セットまとめ.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4412" y="2348880"/>
            <a:ext cx="4536504" cy="339285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349996" y="5859269"/>
            <a:ext cx="7128792" cy="954107"/>
          </a:xfrm>
          <a:prstGeom prst="rect">
            <a:avLst/>
          </a:prstGeom>
        </p:spPr>
        <p:txBody>
          <a:bodyPr wrap="square">
            <a:spAutoFit/>
          </a:bodyPr>
          <a:lstStyle/>
          <a:p>
            <a:pPr>
              <a:defRPr/>
            </a:pPr>
            <a:r>
              <a:rPr lang="en-US" altLang="ja-JP" sz="2800" b="1" dirty="0">
                <a:solidFill>
                  <a:srgbClr val="00699B"/>
                </a:solidFill>
                <a:latin typeface="Meiryo UI" panose="020B0604030504040204" pitchFamily="50" charset="-128"/>
                <a:ea typeface="Meiryo UI" panose="020B0604030504040204" pitchFamily="50" charset="-128"/>
              </a:rPr>
              <a:t>PHEP</a:t>
            </a:r>
            <a:r>
              <a:rPr lang="ja-JP" altLang="en-US" sz="2800" b="1" dirty="0">
                <a:solidFill>
                  <a:srgbClr val="00699B"/>
                </a:solidFill>
                <a:latin typeface="Meiryo UI" panose="020B0604030504040204" pitchFamily="50" charset="-128"/>
                <a:ea typeface="Meiryo UI" panose="020B0604030504040204" pitchFamily="50" charset="-128"/>
              </a:rPr>
              <a:t>の活動を通して</a:t>
            </a:r>
            <a:r>
              <a:rPr lang="en-US" altLang="ja-JP" sz="2800" b="1" dirty="0">
                <a:solidFill>
                  <a:srgbClr val="00699B"/>
                </a:solidFill>
                <a:latin typeface="Meiryo UI" panose="020B0604030504040204" pitchFamily="50" charset="-128"/>
                <a:ea typeface="Meiryo UI" panose="020B0604030504040204" pitchFamily="50" charset="-128"/>
              </a:rPr>
              <a:t>5</a:t>
            </a:r>
            <a:r>
              <a:rPr lang="ja-JP" altLang="en-US" sz="2800" b="1" dirty="0">
                <a:solidFill>
                  <a:srgbClr val="00699B"/>
                </a:solidFill>
                <a:latin typeface="Meiryo UI" panose="020B0604030504040204" pitchFamily="50" charset="-128"/>
                <a:ea typeface="Meiryo UI" panose="020B0604030504040204" pitchFamily="50" charset="-128"/>
              </a:rPr>
              <a:t>庁の判断基準を把握。</a:t>
            </a:r>
            <a:endParaRPr lang="en-US" altLang="ja-JP" sz="2800" b="1" dirty="0">
              <a:solidFill>
                <a:srgbClr val="00699B"/>
              </a:solidFill>
              <a:latin typeface="Meiryo UI" panose="020B0604030504040204" pitchFamily="50" charset="-128"/>
              <a:ea typeface="Meiryo UI" panose="020B0604030504040204" pitchFamily="50" charset="-128"/>
            </a:endParaRPr>
          </a:p>
          <a:p>
            <a:pPr>
              <a:defRPr/>
            </a:pPr>
            <a:r>
              <a:rPr lang="ja-JP" altLang="en-US" sz="2800" b="1" dirty="0">
                <a:solidFill>
                  <a:srgbClr val="00699B"/>
                </a:solidFill>
                <a:latin typeface="Meiryo UI" panose="020B0604030504040204" pitchFamily="50" charset="-128"/>
                <a:ea typeface="Meiryo UI" panose="020B0604030504040204" pitchFamily="50" charset="-128"/>
              </a:rPr>
              <a:t>その知見を臨時研修として会員に共有。</a:t>
            </a:r>
            <a:endParaRPr lang="en-US" altLang="ja-JP" sz="2800" b="1" dirty="0">
              <a:solidFill>
                <a:srgbClr val="00699B"/>
              </a:solidFill>
              <a:latin typeface="Meiryo UI" panose="020B0604030504040204" pitchFamily="50" charset="-128"/>
              <a:ea typeface="Meiryo UI" panose="020B0604030504040204" pitchFamily="50" charset="-128"/>
            </a:endParaRPr>
          </a:p>
        </p:txBody>
      </p:sp>
      <p:sp>
        <p:nvSpPr>
          <p:cNvPr id="7" name="Documents">
            <a:hlinkClick r:id="rId8"/>
          </p:cNvPr>
          <p:cNvSpPr>
            <a:spLocks noEditPoints="1" noChangeArrowheads="1"/>
          </p:cNvSpPr>
          <p:nvPr/>
        </p:nvSpPr>
        <p:spPr bwMode="auto">
          <a:xfrm>
            <a:off x="9694812" y="5874230"/>
            <a:ext cx="648072" cy="8671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10414892" y="6165304"/>
            <a:ext cx="1701924" cy="535531"/>
          </a:xfrm>
          <a:prstGeom prst="rect">
            <a:avLst/>
          </a:prstGeom>
          <a:noFill/>
        </p:spPr>
        <p:txBody>
          <a:bodyPr wrap="square" rtlCol="0">
            <a:spAutoFit/>
          </a:bodyPr>
          <a:lstStyle/>
          <a:p>
            <a:pPr>
              <a:lnSpc>
                <a:spcPct val="90000"/>
              </a:lnSpc>
            </a:pPr>
            <a:r>
              <a:rPr kumimoji="1" lang="ja-JP" altLang="en-US" sz="1600" dirty="0">
                <a:latin typeface="Meiryo UI" panose="020B0604030504040204" pitchFamily="50" charset="-128"/>
                <a:ea typeface="Meiryo UI" panose="020B0604030504040204" pitchFamily="50" charset="-128"/>
              </a:rPr>
              <a:t>記載要件レポート</a:t>
            </a:r>
            <a:endParaRPr kumimoji="1" lang="en-US" altLang="ja-JP" sz="1600" dirty="0">
              <a:latin typeface="Meiryo UI" panose="020B0604030504040204" pitchFamily="50" charset="-128"/>
              <a:ea typeface="Meiryo UI" panose="020B0604030504040204" pitchFamily="50" charset="-128"/>
            </a:endParaRPr>
          </a:p>
          <a:p>
            <a:pPr>
              <a:lnSpc>
                <a:spcPct val="90000"/>
              </a:lnSpc>
            </a:pPr>
            <a:r>
              <a:rPr kumimoji="1" lang="ja-JP" altLang="en-US" sz="1600" dirty="0">
                <a:latin typeface="Meiryo UI" panose="020B0604030504040204" pitchFamily="50" charset="-128"/>
                <a:ea typeface="Meiryo UI" panose="020B0604030504040204" pitchFamily="50" charset="-128"/>
              </a:rPr>
              <a:t>ファイルリンク</a:t>
            </a:r>
          </a:p>
        </p:txBody>
      </p:sp>
      <p:pic>
        <p:nvPicPr>
          <p:cNvPr id="9" name="オーディ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2689226080"/>
      </p:ext>
    </p:extLst>
  </p:cSld>
  <p:clrMapOvr>
    <a:masterClrMapping/>
  </p:clrMapOvr>
  <mc:AlternateContent xmlns:mc="http://schemas.openxmlformats.org/markup-compatibility/2006" xmlns:p14="http://schemas.microsoft.com/office/powerpoint/2010/main">
    <mc:Choice Requires="p14">
      <p:transition spd="med" p14:dur="700" advTm="23190">
        <p:fade/>
      </p:transition>
    </mc:Choice>
    <mc:Fallback xmlns="">
      <p:transition spd="med" advTm="231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02124" y="2854619"/>
            <a:ext cx="4824536" cy="1006429"/>
          </a:xfrm>
          <a:prstGeom prst="rect">
            <a:avLst/>
          </a:prstGeom>
          <a:noFill/>
        </p:spPr>
        <p:txBody>
          <a:bodyPr wrap="square" rtlCol="0">
            <a:spAutoFit/>
          </a:bodyPr>
          <a:lstStyle/>
          <a:p>
            <a:pPr algn="ctr">
              <a:lnSpc>
                <a:spcPct val="90000"/>
              </a:lnSpc>
            </a:pPr>
            <a:r>
              <a:rPr kumimoji="1" lang="en-US" altLang="ja-JP" sz="6600" dirty="0">
                <a:solidFill>
                  <a:schemeClr val="tx2"/>
                </a:solidFill>
                <a:latin typeface="Meiryo UI" panose="020B0604030504040204" pitchFamily="50" charset="-128"/>
                <a:ea typeface="Meiryo UI" panose="020B0604030504040204" pitchFamily="50" charset="-128"/>
              </a:rPr>
              <a:t>End of File</a:t>
            </a:r>
            <a:endParaRPr kumimoji="1" lang="ja-JP" altLang="en-US" sz="6600" dirty="0">
              <a:solidFill>
                <a:schemeClr val="tx2"/>
              </a:solidFill>
              <a:latin typeface="Meiryo UI" panose="020B0604030504040204" pitchFamily="50" charset="-128"/>
              <a:ea typeface="Meiryo UI" panose="020B0604030504040204" pitchFamily="50" charset="-128"/>
            </a:endParaRP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3325" y="6032500"/>
            <a:ext cx="609600" cy="609600"/>
          </a:xfrm>
          <a:prstGeom prst="rect">
            <a:avLst/>
          </a:prstGeom>
        </p:spPr>
      </p:pic>
    </p:spTree>
    <p:extLst>
      <p:ext uri="{BB962C8B-B14F-4D97-AF65-F5344CB8AC3E}">
        <p14:creationId xmlns:p14="http://schemas.microsoft.com/office/powerpoint/2010/main" val="3900899724"/>
      </p:ext>
    </p:extLst>
  </p:cSld>
  <p:clrMapOvr>
    <a:masterClrMapping/>
  </p:clrMapOvr>
  <mc:AlternateContent xmlns:mc="http://schemas.openxmlformats.org/markup-compatibility/2006" xmlns:p14="http://schemas.microsoft.com/office/powerpoint/2010/main">
    <mc:Choice Requires="p14">
      <p:transition spd="med" p14:dur="700" advTm="12371">
        <p:fade/>
      </p:transition>
    </mc:Choice>
    <mc:Fallback xmlns="">
      <p:transition spd="med" advTm="123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2"/>
</p:tagLst>
</file>

<file path=ppt/theme/theme1.xml><?xml version="1.0" encoding="utf-8"?>
<a:theme xmlns:a="http://schemas.openxmlformats.org/drawingml/2006/main" name="20201202【2020】ポスター案世界地図">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614_TF02804891" id="{E1EB9DC0-13EC-4AF7-936D-7C189C10D92D}" vid="{1F32CDAA-2E59-487D-A308-BFA5899F9C78}"/>
    </a:ext>
  </a:extLst>
</a:theme>
</file>

<file path=ppt/theme/theme2.xml><?xml version="1.0" encoding="utf-8"?>
<a:theme xmlns:a="http://schemas.openxmlformats.org/drawingml/2006/main" name="Office テーマ">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20201202【2020】ポスター案世界地図</Template>
  <TotalTime>8154</TotalTime>
  <Words>1456</Words>
  <Application>Microsoft Office PowerPoint</Application>
  <PresentationFormat>ユーザー設定</PresentationFormat>
  <Paragraphs>146</Paragraphs>
  <Slides>9</Slides>
  <Notes>9</Notes>
  <HiddenSlides>0</HiddenSlides>
  <MMClips>9</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8" baseType="lpstr">
      <vt:lpstr>HGPｺﾞｼｯｸE</vt:lpstr>
      <vt:lpstr>Meiryo UI</vt:lpstr>
      <vt:lpstr>ＭＳ ゴシック</vt:lpstr>
      <vt:lpstr>メイリオ</vt:lpstr>
      <vt:lpstr>Arial</vt:lpstr>
      <vt:lpstr>Century Gothic</vt:lpstr>
      <vt:lpstr>Wingdings</vt:lpstr>
      <vt:lpstr>20201202【2020】ポスター案世界地図</vt:lpstr>
      <vt:lpstr>ワークシート</vt:lpstr>
      <vt:lpstr>国　際　政　策　プロジェクト International Policy and Strategy PJ  活動紹介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株式会社ダイセル</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　際　政　策　プロジェクト International Policy and Strategy PJ  活動内容紹介</dc:title>
  <dc:creator>11952</dc:creator>
  <cp:lastModifiedBy>Kikuko Matsudo</cp:lastModifiedBy>
  <cp:revision>59</cp:revision>
  <dcterms:created xsi:type="dcterms:W3CDTF">2020-12-02T07:33:45Z</dcterms:created>
  <dcterms:modified xsi:type="dcterms:W3CDTF">2021-01-15T05:00:35Z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